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5" r:id="rId3"/>
    <p:sldId id="269" r:id="rId5"/>
    <p:sldId id="270" r:id="rId6"/>
    <p:sldId id="273" r:id="rId7"/>
    <p:sldId id="289" r:id="rId8"/>
    <p:sldId id="290" r:id="rId9"/>
    <p:sldId id="291" r:id="rId10"/>
    <p:sldId id="274" r:id="rId11"/>
    <p:sldId id="292" r:id="rId12"/>
    <p:sldId id="276" r:id="rId13"/>
    <p:sldId id="293" r:id="rId14"/>
    <p:sldId id="275" r:id="rId15"/>
    <p:sldId id="294" r:id="rId16"/>
    <p:sldId id="295" r:id="rId17"/>
    <p:sldId id="296" r:id="rId18"/>
    <p:sldId id="297" r:id="rId19"/>
    <p:sldId id="298" r:id="rId20"/>
    <p:sldId id="299" r:id="rId21"/>
    <p:sldId id="300" r:id="rId22"/>
    <p:sldId id="301" r:id="rId23"/>
    <p:sldId id="280" r:id="rId24"/>
    <p:sldId id="286" r:id="rId25"/>
    <p:sldId id="288" r:id="rId26"/>
  </p:sldIdLst>
  <p:sldSz cx="12192000" cy="6858000"/>
  <p:notesSz cx="6858000" cy="9144000"/>
  <p:embeddedFontLst>
    <p:embeddedFont>
      <p:font typeface="等线 Light" panose="02010600030101010101" charset="-122"/>
      <p:regular r:id="rId31"/>
    </p:embeddedFont>
    <p:embeddedFont>
      <p:font typeface="等线" panose="02010600030101010101" charset="-122"/>
      <p:regular r:id="rId32"/>
    </p:embeddedFont>
  </p:embeddedFontLst>
  <p:custDataLst>
    <p:tags r:id="rId33"/>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张 扬"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3E6B"/>
    <a:srgbClr val="30C6C5"/>
    <a:srgbClr val="F6C526"/>
    <a:srgbClr val="FFA300"/>
    <a:srgbClr val="EA2424"/>
    <a:srgbClr val="EA5206"/>
    <a:srgbClr val="1A7CA4"/>
    <a:srgbClr val="1B7F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8" autoAdjust="0"/>
    <p:restoredTop sz="94660"/>
  </p:normalViewPr>
  <p:slideViewPr>
    <p:cSldViewPr snapToGrid="0">
      <p:cViewPr varScale="1">
        <p:scale>
          <a:sx n="82" d="100"/>
          <a:sy n="82" d="100"/>
        </p:scale>
        <p:origin x="-96" y="-816"/>
      </p:cViewPr>
      <p:guideLst>
        <p:guide orient="horz" pos="2160"/>
        <p:guide pos="383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001165D-B4AA-43EB-8C63-DB6511964D5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FC28453-A5FF-491A-B3F5-27BFD13D49B7}" type="slidenum">
              <a:rPr lang="zh-CN" altLang="en-US"/>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29BA78-C8C7-4374-98D6-77BA4708031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4E0D159-7B42-47A0-87A0-B5A59F7CA1EB}" type="slidenum">
              <a:rPr lang="zh-CN" altLang="en-US"/>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378A77C-06CA-441C-AEDB-71395383E55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583C879-3113-4F9E-A1CA-C5031E2DAA07}"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4E974A5-A221-41AC-9688-116EA9A556D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20615DC-DD4E-4713-AE1F-89F8E0441DC4}" type="slidenum">
              <a:rPr lang="zh-CN" altLang="en-US"/>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B80586D8-7813-4D82-8AD1-E2D6DEEF3A7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5DB069-3907-47DF-AF4A-1FDDB50E3F43}" type="slidenum">
              <a:rPr lang="zh-CN" altLang="en-US"/>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86148D2-2F54-4E90-8822-AD27330AE40E}"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6377DF-4BE7-4381-87B0-543F70F91094}"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2F7D422-F51B-49D6-8886-F0EE7614436E}"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94E82AE-FA87-4E59-97F2-B9694C713A29}"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D3A5E91-DD14-4DC7-AEF2-140A46820C7A}"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5411B05-164A-4FA7-81B4-AF2CCF95353E}"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C4A7F00-9856-4F47-B69A-A96324AFBD6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4021F71-71CC-44ED-8FBE-806D9599E5B7}"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DA3FE0-80EC-40D7-9AF8-563FD268238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BC541F2-2148-45D6-8B86-DE7B0D08024B}"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8714B2C6-372F-4DD5-B8AE-260895459C3F}"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B6AC668-DBFC-4057-9834-B8071CA1D435}"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F8053052-0344-4879-9FCD-8402838A60ED}"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AFB3639-2FD5-465D-9995-CBD65B211E79}"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5pPr>
      <a:lvl6pPr marL="4572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6pPr>
      <a:lvl7pPr marL="9144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7pPr>
      <a:lvl8pPr marL="13716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8pPr>
      <a:lvl9pPr marL="1828800" algn="l" rtl="0" fontAlgn="base">
        <a:lnSpc>
          <a:spcPct val="90000"/>
        </a:lnSpc>
        <a:spcBef>
          <a:spcPct val="0"/>
        </a:spcBef>
        <a:spcAft>
          <a:spcPct val="0"/>
        </a:spcAft>
        <a:defRPr sz="4400">
          <a:solidFill>
            <a:schemeClr val="tx1"/>
          </a:solidFill>
          <a:latin typeface="等线 Light" panose="02010600030101010101" charset="-122"/>
          <a:ea typeface="等线 Light" panose="02010600030101010101" charset="-122"/>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0" Type="http://schemas.openxmlformats.org/officeDocument/2006/relationships/notesSlide" Target="../notesSlides/notesSlide18.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emf"/></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ells_161082"/>
          <p:cNvSpPr>
            <a:spLocks noChangeAspect="1"/>
          </p:cNvSpPr>
          <p:nvPr/>
        </p:nvSpPr>
        <p:spPr bwMode="auto">
          <a:xfrm flipH="1">
            <a:off x="5686425" y="358458"/>
            <a:ext cx="6505575" cy="650875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lumMod val="95000"/>
            </a:schemeClr>
          </a:solidFill>
          <a:ln>
            <a:noFill/>
          </a:ln>
        </p:spPr>
        <p:txBody>
          <a:bodyPr/>
          <a:lstStyle/>
          <a:p>
            <a:pPr fontAlgn="auto">
              <a:spcBef>
                <a:spcPts val="0"/>
              </a:spcBef>
              <a:spcAft>
                <a:spcPts val="0"/>
              </a:spcAft>
              <a:defRPr/>
            </a:pPr>
            <a:endParaRPr>
              <a:latin typeface="+mn-lt"/>
              <a:ea typeface="+mn-ea"/>
            </a:endParaRPr>
          </a:p>
        </p:txBody>
      </p:sp>
      <p:sp>
        <p:nvSpPr>
          <p:cNvPr id="33" name="Rectangle: Rounded Corners 4"/>
          <p:cNvSpPr/>
          <p:nvPr/>
        </p:nvSpPr>
        <p:spPr>
          <a:xfrm>
            <a:off x="377825" y="6591300"/>
            <a:ext cx="11401425"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1"/>
          <a:srcRect/>
          <a:stretch>
            <a:fillRect/>
          </a:stretch>
        </p:blipFill>
        <p:spPr bwMode="auto">
          <a:xfrm>
            <a:off x="0" y="0"/>
            <a:ext cx="8896350" cy="6867525"/>
          </a:xfrm>
          <a:prstGeom prst="rect">
            <a:avLst/>
          </a:prstGeom>
          <a:noFill/>
          <a:ln w="9525">
            <a:noFill/>
            <a:miter lim="800000"/>
            <a:headEnd/>
            <a:tailEnd/>
          </a:ln>
        </p:spPr>
      </p:pic>
      <p:grpSp>
        <p:nvGrpSpPr>
          <p:cNvPr id="10" name="组合 9"/>
          <p:cNvGrpSpPr/>
          <p:nvPr/>
        </p:nvGrpSpPr>
        <p:grpSpPr bwMode="auto">
          <a:xfrm>
            <a:off x="7359650" y="4903788"/>
            <a:ext cx="2114550" cy="561975"/>
            <a:chOff x="7088274" y="5460013"/>
            <a:chExt cx="2114550" cy="561975"/>
          </a:xfrm>
        </p:grpSpPr>
        <p:sp>
          <p:nvSpPr>
            <p:cNvPr id="11" name="矩形: 圆角 10"/>
            <p:cNvSpPr/>
            <p:nvPr/>
          </p:nvSpPr>
          <p:spPr>
            <a:xfrm>
              <a:off x="7088274" y="5460013"/>
              <a:ext cx="2114550" cy="561975"/>
            </a:xfrm>
            <a:prstGeom prst="round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7462924" y="5540975"/>
              <a:ext cx="1365250" cy="400050"/>
            </a:xfrm>
            <a:prstGeom prst="rect">
              <a:avLst/>
            </a:prstGeom>
          </p:spPr>
          <p:txBody>
            <a:bodyPr wrap="none">
              <a:spAutoFit/>
            </a:bodyPr>
            <a:lstStyle/>
            <a:p>
              <a:pPr fontAlgn="auto">
                <a:spcBef>
                  <a:spcPts val="0"/>
                </a:spcBef>
                <a:spcAft>
                  <a:spcPts val="0"/>
                </a:spcAft>
                <a:defRPr/>
              </a:pPr>
              <a:r>
                <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健康返岗</a:t>
              </a:r>
              <a:endParaRPr lang="zh-CN" altLang="en-US" spc="300">
                <a:solidFill>
                  <a:schemeClr val="bg1"/>
                </a:solidFill>
                <a:latin typeface="+mn-lt"/>
                <a:ea typeface="+mn-ea"/>
              </a:endParaRPr>
            </a:p>
          </p:txBody>
        </p:sp>
      </p:grpSp>
      <p:grpSp>
        <p:nvGrpSpPr>
          <p:cNvPr id="13" name="组合 12"/>
          <p:cNvGrpSpPr/>
          <p:nvPr/>
        </p:nvGrpSpPr>
        <p:grpSpPr bwMode="auto">
          <a:xfrm>
            <a:off x="9693275" y="4903788"/>
            <a:ext cx="2114550" cy="561975"/>
            <a:chOff x="9394455" y="5462829"/>
            <a:chExt cx="2114550" cy="561975"/>
          </a:xfrm>
        </p:grpSpPr>
        <p:sp>
          <p:nvSpPr>
            <p:cNvPr id="14" name="矩形: 圆角 13"/>
            <p:cNvSpPr/>
            <p:nvPr/>
          </p:nvSpPr>
          <p:spPr>
            <a:xfrm>
              <a:off x="9394455" y="5462829"/>
              <a:ext cx="2114550" cy="561975"/>
            </a:xfrm>
            <a:prstGeom prst="roundRect">
              <a:avLst/>
            </a:prstGeom>
            <a:solidFill>
              <a:srgbClr val="EA52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9769105" y="5543791"/>
              <a:ext cx="1365250" cy="400050"/>
            </a:xfrm>
            <a:prstGeom prst="rect">
              <a:avLst/>
            </a:prstGeom>
          </p:spPr>
          <p:txBody>
            <a:bodyPr wrap="none">
              <a:spAutoFit/>
            </a:bodyPr>
            <a:lstStyle/>
            <a:p>
              <a:pPr fontAlgn="auto">
                <a:spcBef>
                  <a:spcPts val="0"/>
                </a:spcBef>
                <a:spcAft>
                  <a:spcPts val="0"/>
                </a:spcAft>
                <a:defRPr/>
              </a:pPr>
              <a:r>
                <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高效复工</a:t>
              </a:r>
              <a:endPar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endParaRPr>
            </a:p>
          </p:txBody>
        </p:sp>
      </p:grpSp>
      <p:pic>
        <p:nvPicPr>
          <p:cNvPr id="20" name="图片 19"/>
          <p:cNvPicPr>
            <a:picLocks noChangeAspect="1"/>
          </p:cNvPicPr>
          <p:nvPr/>
        </p:nvPicPr>
        <p:blipFill>
          <a:blip r:embed="rId2"/>
          <a:stretch>
            <a:fillRect/>
          </a:stretch>
        </p:blipFill>
        <p:spPr>
          <a:xfrm>
            <a:off x="3851982" y="1184930"/>
            <a:ext cx="2982425" cy="1655033"/>
          </a:xfrm>
          <a:prstGeom prst="rect">
            <a:avLst/>
          </a:prstGeom>
          <a:scene3d>
            <a:camera prst="isometricLeftDown"/>
            <a:lightRig rig="threePt" dir="t"/>
          </a:scene3d>
        </p:spPr>
      </p:pic>
      <p:sp>
        <p:nvSpPr>
          <p:cNvPr id="25" name="矩形 24"/>
          <p:cNvSpPr>
            <a:spLocks noChangeArrowheads="1"/>
          </p:cNvSpPr>
          <p:nvPr/>
        </p:nvSpPr>
        <p:spPr bwMode="auto">
          <a:xfrm>
            <a:off x="6400800" y="5589588"/>
            <a:ext cx="5521325" cy="1006475"/>
          </a:xfrm>
          <a:prstGeom prst="rect">
            <a:avLst/>
          </a:prstGeom>
          <a:noFill/>
          <a:ln w="9525">
            <a:noFill/>
            <a:miter lim="800000"/>
          </a:ln>
        </p:spPr>
        <p:txBody>
          <a:bodyPr>
            <a:spAutoFit/>
          </a:bodyPr>
          <a:lstStyle/>
          <a:p>
            <a:pPr algn="r">
              <a:lnSpc>
                <a:spcPct val="150000"/>
              </a:lnSpc>
            </a:pPr>
            <a:r>
              <a:rPr lang="zh-CN" altLang="en-US" sz="2000">
                <a:solidFill>
                  <a:srgbClr val="333333"/>
                </a:solidFill>
                <a:latin typeface="思源宋体 CN Medium"/>
                <a:ea typeface="思源宋体 CN Medium"/>
                <a:cs typeface="思源宋体 CN Medium"/>
              </a:rPr>
              <a:t>只要我们从态度上给予足够的重视</a:t>
            </a:r>
            <a:r>
              <a:rPr lang="en-US" altLang="zh-CN" sz="2000">
                <a:solidFill>
                  <a:srgbClr val="333333"/>
                </a:solidFill>
                <a:latin typeface="思源宋体 CN Medium"/>
                <a:ea typeface="思源宋体 CN Medium"/>
                <a:cs typeface="思源宋体 CN Medium"/>
              </a:rPr>
              <a:t> </a:t>
            </a:r>
            <a:endParaRPr lang="en-US" altLang="zh-CN" sz="2000">
              <a:solidFill>
                <a:srgbClr val="333333"/>
              </a:solidFill>
              <a:latin typeface="思源宋体 CN Medium"/>
              <a:ea typeface="思源宋体 CN Medium"/>
              <a:cs typeface="思源宋体 CN Medium"/>
            </a:endParaRPr>
          </a:p>
          <a:p>
            <a:pPr algn="r">
              <a:lnSpc>
                <a:spcPct val="150000"/>
              </a:lnSpc>
            </a:pPr>
            <a:r>
              <a:rPr lang="zh-CN" altLang="en-US" sz="2000">
                <a:solidFill>
                  <a:srgbClr val="333333"/>
                </a:solidFill>
                <a:latin typeface="思源宋体 CN Medium"/>
                <a:ea typeface="思源宋体 CN Medium"/>
                <a:cs typeface="思源宋体 CN Medium"/>
              </a:rPr>
              <a:t>是可以战胜病毒，度过危机的</a:t>
            </a:r>
            <a:r>
              <a:rPr lang="zh-CN" altLang="en-US">
                <a:solidFill>
                  <a:srgbClr val="333333"/>
                </a:solidFill>
                <a:latin typeface="思源宋体 CN Medium"/>
                <a:ea typeface="思源宋体 CN Medium"/>
                <a:cs typeface="思源宋体 CN Medium"/>
              </a:rPr>
              <a:t> </a:t>
            </a:r>
            <a:endParaRPr lang="zh-CN" altLang="en-US">
              <a:latin typeface="思源宋体 CN Medium"/>
              <a:ea typeface="思源宋体 CN Medium"/>
              <a:cs typeface="思源宋体 CN Medium"/>
            </a:endParaRPr>
          </a:p>
        </p:txBody>
      </p:sp>
      <p:sp>
        <p:nvSpPr>
          <p:cNvPr id="29" name="pharmacy-sign_8148"/>
          <p:cNvSpPr>
            <a:spLocks noChangeAspect="1"/>
          </p:cNvSpPr>
          <p:nvPr/>
        </p:nvSpPr>
        <p:spPr bwMode="auto">
          <a:xfrm>
            <a:off x="7905750" y="6334125"/>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pic>
        <p:nvPicPr>
          <p:cNvPr id="43" name="图片 42"/>
          <p:cNvPicPr>
            <a:picLocks noChangeAspect="1"/>
          </p:cNvPicPr>
          <p:nvPr/>
        </p:nvPicPr>
        <p:blipFill>
          <a:blip r:embed="rId3"/>
          <a:srcRect l="53975" t="40356" r="7001" b="20717"/>
          <a:stretch>
            <a:fillRect/>
          </a:stretch>
        </p:blipFill>
        <p:spPr bwMode="auto">
          <a:xfrm>
            <a:off x="10461625" y="1479233"/>
            <a:ext cx="1247775" cy="1762125"/>
          </a:xfrm>
          <a:prstGeom prst="rect">
            <a:avLst/>
          </a:prstGeom>
          <a:noFill/>
          <a:ln w="9525">
            <a:noFill/>
            <a:miter lim="800000"/>
            <a:headEnd/>
            <a:tailEnd/>
          </a:ln>
        </p:spPr>
      </p:pic>
      <p:grpSp>
        <p:nvGrpSpPr>
          <p:cNvPr id="24" name="组合 23"/>
          <p:cNvGrpSpPr/>
          <p:nvPr/>
        </p:nvGrpSpPr>
        <p:grpSpPr bwMode="auto">
          <a:xfrm>
            <a:off x="7966075" y="2870200"/>
            <a:ext cx="3819525" cy="639763"/>
            <a:chOff x="8004419" y="2940525"/>
            <a:chExt cx="3819699" cy="638629"/>
          </a:xfrm>
        </p:grpSpPr>
        <p:sp>
          <p:nvSpPr>
            <p:cNvPr id="23" name="矩形: 圆角 22"/>
            <p:cNvSpPr/>
            <p:nvPr/>
          </p:nvSpPr>
          <p:spPr>
            <a:xfrm>
              <a:off x="8004419" y="2940525"/>
              <a:ext cx="3819699" cy="638629"/>
            </a:xfrm>
            <a:prstGeom prst="roundRect">
              <a:avLst>
                <a:gd name="adj" fmla="val 35235"/>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bg1"/>
                </a:solidFill>
                <a:latin typeface="思源宋体 Heavy" panose="02020900000000000000" pitchFamily="18" charset="-122"/>
                <a:ea typeface="思源宋体 Heavy" panose="02020900000000000000" pitchFamily="18" charset="-122"/>
              </a:endParaRPr>
            </a:p>
          </p:txBody>
        </p:sp>
        <p:sp>
          <p:nvSpPr>
            <p:cNvPr id="8" name="矩形 7"/>
            <p:cNvSpPr/>
            <p:nvPr/>
          </p:nvSpPr>
          <p:spPr>
            <a:xfrm>
              <a:off x="8112374" y="3059377"/>
              <a:ext cx="3603789" cy="400925"/>
            </a:xfrm>
            <a:prstGeom prst="rect">
              <a:avLst/>
            </a:prstGeom>
          </p:spPr>
          <p:txBody>
            <a:bodyPr wrap="none">
              <a:spAutoFit/>
            </a:bodyPr>
            <a:lstStyle/>
            <a:p>
              <a:pPr algn="r" fontAlgn="auto">
                <a:spcBef>
                  <a:spcPts val="0"/>
                </a:spcBef>
                <a:spcAft>
                  <a:spcPts val="0"/>
                </a:spcAft>
                <a:defRPr/>
              </a:pPr>
              <a:r>
                <a:rPr lang="zh-CN" altLang="en-US" sz="2000" b="1" kern="1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新型冠状病毒感染的肺炎疫情</a:t>
              </a:r>
              <a:endParaRPr lang="zh-CN" altLang="en-US" sz="2000" b="1">
                <a:solidFill>
                  <a:schemeClr val="bg1"/>
                </a:solidFill>
                <a:latin typeface="思源宋体 Heavy" panose="02020900000000000000" pitchFamily="18" charset="-122"/>
                <a:ea typeface="思源宋体 Heavy" panose="02020900000000000000" pitchFamily="18" charset="-122"/>
              </a:endParaRPr>
            </a:p>
          </p:txBody>
        </p:sp>
      </p:grpSp>
      <p:grpSp>
        <p:nvGrpSpPr>
          <p:cNvPr id="37" name="组合 36"/>
          <p:cNvGrpSpPr/>
          <p:nvPr/>
        </p:nvGrpSpPr>
        <p:grpSpPr bwMode="auto">
          <a:xfrm>
            <a:off x="10353675" y="2327275"/>
            <a:ext cx="371475" cy="268288"/>
            <a:chOff x="6030913" y="4075113"/>
            <a:chExt cx="371475" cy="268288"/>
          </a:xfrm>
        </p:grpSpPr>
        <p:sp>
          <p:nvSpPr>
            <p:cNvPr id="14356"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14357"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14358"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14359"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14360"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sp>
        <p:nvSpPr>
          <p:cNvPr id="47" name="矩形 46"/>
          <p:cNvSpPr>
            <a:spLocks noChangeArrowheads="1"/>
          </p:cNvSpPr>
          <p:nvPr/>
        </p:nvSpPr>
        <p:spPr bwMode="auto">
          <a:xfrm>
            <a:off x="8562975" y="474663"/>
            <a:ext cx="3359150" cy="549275"/>
          </a:xfrm>
          <a:prstGeom prst="rect">
            <a:avLst/>
          </a:prstGeom>
          <a:noFill/>
          <a:ln w="9525">
            <a:noFill/>
            <a:miter lim="800000"/>
          </a:ln>
        </p:spPr>
        <p:txBody>
          <a:bodyPr>
            <a:spAutoFit/>
          </a:bodyPr>
          <a:lstStyle/>
          <a:p>
            <a:pPr algn="r">
              <a:lnSpc>
                <a:spcPct val="150000"/>
              </a:lnSpc>
            </a:pPr>
            <a:r>
              <a:rPr lang="zh-CN" altLang="en-US" sz="2000">
                <a:solidFill>
                  <a:srgbClr val="333333"/>
                </a:solidFill>
                <a:latin typeface="思源宋体 CN Medium"/>
                <a:ea typeface="思源宋体 CN Medium"/>
                <a:cs typeface="思源宋体 CN Medium"/>
              </a:rPr>
              <a:t>企业复产</a:t>
            </a:r>
            <a:r>
              <a:rPr lang="zh-CN" altLang="en-US" sz="2000">
                <a:latin typeface="思源宋体 CN Medium"/>
                <a:ea typeface="思源宋体 CN Medium"/>
                <a:cs typeface="思源宋体 CN Medium"/>
              </a:rPr>
              <a:t>复工疫情防控手段</a:t>
            </a:r>
            <a:endParaRPr lang="zh-CN" altLang="en-US" sz="2000">
              <a:latin typeface="思源宋体 CN Medium"/>
              <a:ea typeface="思源宋体 CN Medium"/>
              <a:cs typeface="思源宋体 CN Medium"/>
            </a:endParaRPr>
          </a:p>
        </p:txBody>
      </p:sp>
      <p:sp>
        <p:nvSpPr>
          <p:cNvPr id="48" name="pharmacy-sign_8148"/>
          <p:cNvSpPr>
            <a:spLocks noChangeAspect="1"/>
          </p:cNvSpPr>
          <p:nvPr/>
        </p:nvSpPr>
        <p:spPr bwMode="auto">
          <a:xfrm>
            <a:off x="9701213" y="1065213"/>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sp>
        <p:nvSpPr>
          <p:cNvPr id="51" name="Freeform: Shape 14"/>
          <p:cNvSpPr/>
          <p:nvPr/>
        </p:nvSpPr>
        <p:spPr>
          <a:xfrm rot="18900000" flipH="1">
            <a:off x="3636963" y="5689600"/>
            <a:ext cx="2632075" cy="132397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FF7259">
              <a:alpha val="50000"/>
            </a:srgbClr>
          </a:solidFill>
          <a:ln w="12700" cap="flat" cmpd="sng" algn="ctr">
            <a:noFill/>
            <a:prstDash val="solid"/>
            <a:miter lim="800000"/>
          </a:ln>
          <a:effectLst/>
        </p:spPr>
        <p:txBody>
          <a:bodyPr anchor="ctr"/>
          <a:lstStyle/>
          <a:p>
            <a:pPr algn="ctr" fontAlgn="auto">
              <a:defRPr/>
            </a:pPr>
            <a:endParaRPr lang="id-ID" kern="0">
              <a:solidFill>
                <a:prstClr val="white"/>
              </a:solidFill>
              <a:latin typeface="Century Gothic" panose="020B0502020202020204"/>
              <a:ea typeface="+mn-ea"/>
            </a:endParaRPr>
          </a:p>
        </p:txBody>
      </p:sp>
      <p:sp>
        <p:nvSpPr>
          <p:cNvPr id="14351" name="pharmacy-sign_8148"/>
          <p:cNvSpPr>
            <a:spLocks noChangeAspect="1"/>
          </p:cNvSpPr>
          <p:nvPr/>
        </p:nvSpPr>
        <p:spPr bwMode="auto">
          <a:xfrm>
            <a:off x="4473575" y="5221288"/>
            <a:ext cx="200025" cy="198437"/>
          </a:xfrm>
          <a:custGeom>
            <a:avLst/>
            <a:gdLst>
              <a:gd name="T0" fmla="*/ 4642440 w 8624"/>
              <a:gd name="T1" fmla="*/ 1442979 h 8608"/>
              <a:gd name="T2" fmla="*/ 3188455 w 8624"/>
              <a:gd name="T3" fmla="*/ 1442979 h 8608"/>
              <a:gd name="T4" fmla="*/ 3188455 w 8624"/>
              <a:gd name="T5" fmla="*/ 0 h 8608"/>
              <a:gd name="T6" fmla="*/ 1453985 w 8624"/>
              <a:gd name="T7" fmla="*/ 0 h 8608"/>
              <a:gd name="T8" fmla="*/ 1453985 w 8624"/>
              <a:gd name="T9" fmla="*/ 1442979 h 8608"/>
              <a:gd name="T10" fmla="*/ 0 w 8624"/>
              <a:gd name="T11" fmla="*/ 1442979 h 8608"/>
              <a:gd name="T12" fmla="*/ 0 w 8624"/>
              <a:gd name="T13" fmla="*/ 3164180 h 8608"/>
              <a:gd name="T14" fmla="*/ 1453985 w 8624"/>
              <a:gd name="T15" fmla="*/ 3164180 h 8608"/>
              <a:gd name="T16" fmla="*/ 1453985 w 8624"/>
              <a:gd name="T17" fmla="*/ 4605568 h 8608"/>
              <a:gd name="T18" fmla="*/ 3188455 w 8624"/>
              <a:gd name="T19" fmla="*/ 4605568 h 8608"/>
              <a:gd name="T20" fmla="*/ 3188455 w 8624"/>
              <a:gd name="T21" fmla="*/ 3164180 h 8608"/>
              <a:gd name="T22" fmla="*/ 4642440 w 8624"/>
              <a:gd name="T23" fmla="*/ 3164180 h 8608"/>
              <a:gd name="T24" fmla="*/ 4642440 w 8624"/>
              <a:gd name="T25" fmla="*/ 1442979 h 8608"/>
              <a:gd name="T26" fmla="*/ 4642440 w 8624"/>
              <a:gd name="T27" fmla="*/ 1442979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pic>
        <p:nvPicPr>
          <p:cNvPr id="3" name="图片 2" descr="图片包含 游戏机, 雨&#10;&#10;描述已自动生成"/>
          <p:cNvPicPr>
            <a:picLocks noChangeAspect="1"/>
          </p:cNvPicPr>
          <p:nvPr/>
        </p:nvPicPr>
        <p:blipFill>
          <a:blip r:embed="rId4"/>
          <a:srcRect/>
          <a:stretch>
            <a:fillRect/>
          </a:stretch>
        </p:blipFill>
        <p:spPr bwMode="auto">
          <a:xfrm>
            <a:off x="4037013" y="4179888"/>
            <a:ext cx="2981325" cy="2973387"/>
          </a:xfrm>
          <a:prstGeom prst="rect">
            <a:avLst/>
          </a:prstGeom>
          <a:noFill/>
          <a:ln w="9525">
            <a:noFill/>
            <a:miter lim="800000"/>
            <a:headEnd/>
            <a:tailEnd/>
          </a:ln>
        </p:spPr>
      </p:pic>
      <p:pic>
        <p:nvPicPr>
          <p:cNvPr id="5" name="图片 4" descr="图片包含 游戏机, 食物&#10;&#10;描述已自动生成"/>
          <p:cNvPicPr>
            <a:picLocks noChangeAspect="1"/>
          </p:cNvPicPr>
          <p:nvPr/>
        </p:nvPicPr>
        <p:blipFill>
          <a:blip r:embed="rId5"/>
          <a:srcRect/>
          <a:stretch>
            <a:fillRect/>
          </a:stretch>
        </p:blipFill>
        <p:spPr bwMode="auto">
          <a:xfrm>
            <a:off x="4333875" y="4946650"/>
            <a:ext cx="1601788" cy="1357313"/>
          </a:xfrm>
          <a:prstGeom prst="rect">
            <a:avLst/>
          </a:prstGeom>
          <a:noFill/>
          <a:ln w="9525">
            <a:noFill/>
            <a:miter lim="800000"/>
            <a:headEnd/>
            <a:tailEnd/>
          </a:ln>
        </p:spPr>
      </p:pic>
      <p:sp>
        <p:nvSpPr>
          <p:cNvPr id="34" name="矩形 33"/>
          <p:cNvSpPr>
            <a:spLocks noChangeArrowheads="1"/>
          </p:cNvSpPr>
          <p:nvPr/>
        </p:nvSpPr>
        <p:spPr bwMode="auto">
          <a:xfrm>
            <a:off x="8247063" y="2403475"/>
            <a:ext cx="1879600" cy="461963"/>
          </a:xfrm>
          <a:prstGeom prst="rect">
            <a:avLst/>
          </a:prstGeom>
          <a:noFill/>
          <a:ln w="9525">
            <a:noFill/>
            <a:miter lim="800000"/>
          </a:ln>
        </p:spPr>
        <p:txBody>
          <a:bodyPr wrap="none">
            <a:spAutoFit/>
          </a:bodyPr>
          <a:lstStyle/>
          <a:p>
            <a:pPr algn="r"/>
            <a:r>
              <a:rPr lang="en-US" altLang="zh-CN" sz="2400">
                <a:solidFill>
                  <a:srgbClr val="013E6B"/>
                </a:solidFill>
                <a:latin typeface="思源宋体 Heavy"/>
                <a:ea typeface="思源宋体 Heavy"/>
                <a:cs typeface="思源宋体 Heavy"/>
              </a:rPr>
              <a:t>2019-nCoV</a:t>
            </a:r>
            <a:endParaRPr lang="zh-CN" altLang="en-US" sz="2400">
              <a:solidFill>
                <a:srgbClr val="013E6B"/>
              </a:solidFill>
              <a:latin typeface="等线" panose="02010600030101010101" charset="-122"/>
              <a:ea typeface="等线" panose="02010600030101010101" charset="-122"/>
            </a:endParaRPr>
          </a:p>
        </p:txBody>
      </p:sp>
      <p:sp>
        <p:nvSpPr>
          <p:cNvPr id="7" name="矩形 6"/>
          <p:cNvSpPr>
            <a:spLocks noChangeArrowheads="1"/>
          </p:cNvSpPr>
          <p:nvPr/>
        </p:nvSpPr>
        <p:spPr bwMode="auto">
          <a:xfrm>
            <a:off x="6242050" y="3654425"/>
            <a:ext cx="5680075" cy="1189038"/>
          </a:xfrm>
          <a:prstGeom prst="rect">
            <a:avLst/>
          </a:prstGeom>
          <a:noFill/>
          <a:ln w="9525">
            <a:noFill/>
            <a:miter lim="800000"/>
          </a:ln>
        </p:spPr>
        <p:txBody>
          <a:bodyPr wrap="none">
            <a:spAutoFit/>
          </a:bodyPr>
          <a:lstStyle/>
          <a:p>
            <a:pPr algn="r"/>
            <a:r>
              <a:rPr lang="zh-CN" altLang="en-US" sz="7200" b="1">
                <a:solidFill>
                  <a:srgbClr val="1F87AF"/>
                </a:solidFill>
                <a:latin typeface="思源宋体 Heavy"/>
                <a:ea typeface="思源宋体 Heavy"/>
                <a:cs typeface="Times New Roman" panose="02020603050405020304" pitchFamily="18" charset="0"/>
              </a:rPr>
              <a:t>卫生标准讲解</a:t>
            </a:r>
            <a:endParaRPr lang="zh-CN" altLang="zh-CN" sz="4800">
              <a:solidFill>
                <a:srgbClr val="1F87AF"/>
              </a:solidFill>
              <a:latin typeface="思源宋体 Heavy"/>
              <a:ea typeface="思源宋体 Heavy"/>
              <a:cs typeface="Times New Roman" panose="02020603050405020304" pitchFamily="18" charset="0"/>
            </a:endParaRPr>
          </a:p>
        </p:txBody>
      </p:sp>
    </p:spTree>
  </p:cSld>
  <p:clrMapOvr>
    <a:masterClrMapping/>
  </p:clrMapOvr>
  <p:transition spd="slow" advTm="1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6" presetClass="entr" presetSubtype="21" fill="hold" nodeType="afterEffec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1000"/>
                                        <p:tgtEl>
                                          <p:spTgt spid="20"/>
                                        </p:tgtEl>
                                      </p:cBhvr>
                                    </p:animEffect>
                                  </p:childTnLst>
                                </p:cTn>
                              </p:par>
                            </p:childTnLst>
                          </p:cTn>
                        </p:par>
                        <p:par>
                          <p:cTn id="13" fill="hold">
                            <p:stCondLst>
                              <p:cond delay="2500"/>
                            </p:stCondLst>
                            <p:childTnLst>
                              <p:par>
                                <p:cTn id="14" presetID="2" presetClass="entr" presetSubtype="2" decel="100000" fill="hold" grpId="2" nodeType="afterEffec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1250" fill="hold"/>
                                        <p:tgtEl>
                                          <p:spTgt spid="47"/>
                                        </p:tgtEl>
                                        <p:attrNameLst>
                                          <p:attrName>ppt_x</p:attrName>
                                        </p:attrNameLst>
                                      </p:cBhvr>
                                      <p:tavLst>
                                        <p:tav tm="0">
                                          <p:val>
                                            <p:strVal val="1+#ppt_w/2"/>
                                          </p:val>
                                        </p:tav>
                                        <p:tav tm="100000">
                                          <p:val>
                                            <p:strVal val="#ppt_x"/>
                                          </p:val>
                                        </p:tav>
                                      </p:tavLst>
                                    </p:anim>
                                    <p:anim calcmode="lin" valueType="num">
                                      <p:cBhvr additive="base">
                                        <p:cTn id="17" dur="1250" fill="hold"/>
                                        <p:tgtEl>
                                          <p:spTgt spid="47"/>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53" presetClass="entr" presetSubtype="16" fill="hold" grpId="0" nodeType="afterEffec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par>
                          <p:cTn id="24" fill="hold">
                            <p:stCondLst>
                              <p:cond delay="4500"/>
                            </p:stCondLst>
                            <p:childTnLst>
                              <p:par>
                                <p:cTn id="25" presetID="2" presetClass="entr" presetSubtype="2" decel="100000" fill="hold" nodeType="afterEffec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250" fill="hold"/>
                                        <p:tgtEl>
                                          <p:spTgt spid="43"/>
                                        </p:tgtEl>
                                        <p:attrNameLst>
                                          <p:attrName>ppt_x</p:attrName>
                                        </p:attrNameLst>
                                      </p:cBhvr>
                                      <p:tavLst>
                                        <p:tav tm="0">
                                          <p:val>
                                            <p:strVal val="1+#ppt_w/2"/>
                                          </p:val>
                                        </p:tav>
                                        <p:tav tm="100000">
                                          <p:val>
                                            <p:strVal val="#ppt_x"/>
                                          </p:val>
                                        </p:tav>
                                      </p:tavLst>
                                    </p:anim>
                                    <p:anim calcmode="lin" valueType="num">
                                      <p:cBhvr additive="base">
                                        <p:cTn id="28" dur="125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6000"/>
                            </p:stCondLst>
                            <p:childTnLst>
                              <p:par>
                                <p:cTn id="30" presetID="53" presetClass="entr" presetSubtype="16" fill="hold" nodeType="afterEffec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6500"/>
                            </p:stCondLst>
                            <p:childTnLst>
                              <p:par>
                                <p:cTn id="36" presetID="2" presetClass="entr" presetSubtype="2" decel="100000" fill="hold" grpId="4" nodeType="afterEffec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250" fill="hold"/>
                                        <p:tgtEl>
                                          <p:spTgt spid="34"/>
                                        </p:tgtEl>
                                        <p:attrNameLst>
                                          <p:attrName>ppt_x</p:attrName>
                                        </p:attrNameLst>
                                      </p:cBhvr>
                                      <p:tavLst>
                                        <p:tav tm="0">
                                          <p:val>
                                            <p:strVal val="1+#ppt_w/2"/>
                                          </p:val>
                                        </p:tav>
                                        <p:tav tm="100000">
                                          <p:val>
                                            <p:strVal val="#ppt_x"/>
                                          </p:val>
                                        </p:tav>
                                      </p:tavLst>
                                    </p:anim>
                                    <p:anim calcmode="lin" valueType="num">
                                      <p:cBhvr additive="base">
                                        <p:cTn id="39" dur="1250" fill="hold"/>
                                        <p:tgtEl>
                                          <p:spTgt spid="34"/>
                                        </p:tgtEl>
                                        <p:attrNameLst>
                                          <p:attrName>ppt_y</p:attrName>
                                        </p:attrNameLst>
                                      </p:cBhvr>
                                      <p:tavLst>
                                        <p:tav tm="0">
                                          <p:val>
                                            <p:strVal val="#ppt_y"/>
                                          </p:val>
                                        </p:tav>
                                        <p:tav tm="100000">
                                          <p:val>
                                            <p:strVal val="#ppt_y"/>
                                          </p:val>
                                        </p:tav>
                                      </p:tavLst>
                                    </p:anim>
                                  </p:childTnLst>
                                </p:cTn>
                              </p:par>
                            </p:childTnLst>
                          </p:cTn>
                        </p:par>
                        <p:par>
                          <p:cTn id="40" fill="hold">
                            <p:stCondLst>
                              <p:cond delay="8000"/>
                            </p:stCondLst>
                            <p:childTnLst>
                              <p:par>
                                <p:cTn id="41" presetID="2" presetClass="entr" presetSubtype="2" decel="100000" fill="hold" nodeType="afterEffec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1+#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9500"/>
                            </p:stCondLst>
                            <p:childTnLst>
                              <p:par>
                                <p:cTn id="46" presetID="23" presetClass="entr" presetSubtype="36" fill="hold" grpId="5" nodeType="afterEffect">
                                  <p:iterate type="lt">
                                    <p:tmPct val="10000"/>
                                  </p:iterate>
                                  <p:childTnLst>
                                    <p:set>
                                      <p:cBhvr>
                                        <p:cTn id="47" dur="1" fill="hold">
                                          <p:stCondLst>
                                            <p:cond delay="0"/>
                                          </p:stCondLst>
                                        </p:cTn>
                                        <p:tgtEl>
                                          <p:spTgt spid="7"/>
                                        </p:tgtEl>
                                        <p:attrNameLst>
                                          <p:attrName>style.visibility</p:attrName>
                                        </p:attrNameLst>
                                      </p:cBhvr>
                                      <p:to>
                                        <p:strVal val="visible"/>
                                      </p:to>
                                    </p:set>
                                    <p:anim calcmode="lin" valueType="num">
                                      <p:cBhvr>
                                        <p:cTn id="48" dur="1500" fill="hold"/>
                                        <p:tgtEl>
                                          <p:spTgt spid="7"/>
                                        </p:tgtEl>
                                        <p:attrNameLst>
                                          <p:attrName>ppt_w</p:attrName>
                                        </p:attrNameLst>
                                      </p:cBhvr>
                                      <p:tavLst>
                                        <p:tav tm="0">
                                          <p:val>
                                            <p:strVal val="(6*min(max(#ppt_w*#ppt_h,.3),1)-7.4)/-.7*#ppt_w"/>
                                          </p:val>
                                        </p:tav>
                                        <p:tav tm="100000">
                                          <p:val>
                                            <p:strVal val="#ppt_w"/>
                                          </p:val>
                                        </p:tav>
                                      </p:tavLst>
                                    </p:anim>
                                    <p:anim calcmode="lin" valueType="num">
                                      <p:cBhvr>
                                        <p:cTn id="49" dur="1500" fill="hold"/>
                                        <p:tgtEl>
                                          <p:spTgt spid="7"/>
                                        </p:tgtEl>
                                        <p:attrNameLst>
                                          <p:attrName>ppt_h</p:attrName>
                                        </p:attrNameLst>
                                      </p:cBhvr>
                                      <p:tavLst>
                                        <p:tav tm="0">
                                          <p:val>
                                            <p:strVal val="(6*min(max(#ppt_w*#ppt_h,.3),1)-7.4)/-.7*#ppt_h"/>
                                          </p:val>
                                        </p:tav>
                                        <p:tav tm="100000">
                                          <p:val>
                                            <p:strVal val="#ppt_h"/>
                                          </p:val>
                                        </p:tav>
                                      </p:tavLst>
                                    </p:anim>
                                    <p:anim calcmode="lin" valueType="num">
                                      <p:cBhvr>
                                        <p:cTn id="50" dur="1500" fill="hold"/>
                                        <p:tgtEl>
                                          <p:spTgt spid="7"/>
                                        </p:tgtEl>
                                        <p:attrNameLst>
                                          <p:attrName>ppt_x</p:attrName>
                                        </p:attrNameLst>
                                      </p:cBhvr>
                                      <p:tavLst>
                                        <p:tav tm="0">
                                          <p:val>
                                            <p:fltVal val="0.5"/>
                                          </p:val>
                                        </p:tav>
                                        <p:tav tm="100000">
                                          <p:val>
                                            <p:strVal val="#ppt_x"/>
                                          </p:val>
                                        </p:tav>
                                      </p:tavLst>
                                    </p:anim>
                                    <p:anim calcmode="lin" valueType="num">
                                      <p:cBhvr>
                                        <p:cTn id="51" dur="1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52" fill="hold">
                            <p:stCondLst>
                              <p:cond delay="10750"/>
                            </p:stCondLst>
                            <p:childTnLst>
                              <p:par>
                                <p:cTn id="53" presetID="23" presetClass="entr" presetSubtype="288" fill="hold" nodeType="afterEffect">
                                  <p:iterate type="lt">
                                    <p:tmPct val="10000"/>
                                  </p:iterate>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strVal val="4/3*#ppt_w"/>
                                          </p:val>
                                        </p:tav>
                                        <p:tav tm="100000">
                                          <p:val>
                                            <p:strVal val="#ppt_w"/>
                                          </p:val>
                                        </p:tav>
                                      </p:tavLst>
                                    </p:anim>
                                    <p:anim calcmode="lin" valueType="num">
                                      <p:cBhvr>
                                        <p:cTn id="56" dur="1000" fill="hold"/>
                                        <p:tgtEl>
                                          <p:spTgt spid="10"/>
                                        </p:tgtEl>
                                        <p:attrNameLst>
                                          <p:attrName>ppt_h</p:attrName>
                                        </p:attrNameLst>
                                      </p:cBhvr>
                                      <p:tavLst>
                                        <p:tav tm="0">
                                          <p:val>
                                            <p:strVal val="4/3*#ppt_h"/>
                                          </p:val>
                                        </p:tav>
                                        <p:tav tm="100000">
                                          <p:val>
                                            <p:strVal val="#ppt_h"/>
                                          </p:val>
                                        </p:tav>
                                      </p:tavLst>
                                    </p:anim>
                                  </p:childTnLst>
                                </p:cTn>
                              </p:par>
                            </p:childTnLst>
                          </p:cTn>
                        </p:par>
                        <p:par>
                          <p:cTn id="57" fill="hold">
                            <p:stCondLst>
                              <p:cond delay="11750"/>
                            </p:stCondLst>
                            <p:childTnLst>
                              <p:par>
                                <p:cTn id="58" presetID="23" presetClass="entr" presetSubtype="288" fill="hold" nodeType="afterEffect">
                                  <p:iterate type="lt">
                                    <p:tmPct val="10000"/>
                                  </p:iterate>
                                  <p:childTnLst>
                                    <p:set>
                                      <p:cBhvr>
                                        <p:cTn id="59" dur="1" fill="hold">
                                          <p:stCondLst>
                                            <p:cond delay="0"/>
                                          </p:stCondLst>
                                        </p:cTn>
                                        <p:tgtEl>
                                          <p:spTgt spid="13"/>
                                        </p:tgtEl>
                                        <p:attrNameLst>
                                          <p:attrName>style.visibility</p:attrName>
                                        </p:attrNameLst>
                                      </p:cBhvr>
                                      <p:to>
                                        <p:strVal val="visible"/>
                                      </p:to>
                                    </p:set>
                                    <p:anim calcmode="lin" valueType="num">
                                      <p:cBhvr>
                                        <p:cTn id="60" dur="1000" fill="hold"/>
                                        <p:tgtEl>
                                          <p:spTgt spid="13"/>
                                        </p:tgtEl>
                                        <p:attrNameLst>
                                          <p:attrName>ppt_w</p:attrName>
                                        </p:attrNameLst>
                                      </p:cBhvr>
                                      <p:tavLst>
                                        <p:tav tm="0">
                                          <p:val>
                                            <p:strVal val="4/3*#ppt_w"/>
                                          </p:val>
                                        </p:tav>
                                        <p:tav tm="100000">
                                          <p:val>
                                            <p:strVal val="#ppt_w"/>
                                          </p:val>
                                        </p:tav>
                                      </p:tavLst>
                                    </p:anim>
                                    <p:anim calcmode="lin" valueType="num">
                                      <p:cBhvr>
                                        <p:cTn id="61" dur="1000" fill="hold"/>
                                        <p:tgtEl>
                                          <p:spTgt spid="13"/>
                                        </p:tgtEl>
                                        <p:attrNameLst>
                                          <p:attrName>ppt_h</p:attrName>
                                        </p:attrNameLst>
                                      </p:cBhvr>
                                      <p:tavLst>
                                        <p:tav tm="0">
                                          <p:val>
                                            <p:strVal val="4/3*#ppt_h"/>
                                          </p:val>
                                        </p:tav>
                                        <p:tav tm="100000">
                                          <p:val>
                                            <p:strVal val="#ppt_h"/>
                                          </p:val>
                                        </p:tav>
                                      </p:tavLst>
                                    </p:anim>
                                  </p:childTnLst>
                                </p:cTn>
                              </p:par>
                            </p:childTnLst>
                          </p:cTn>
                        </p:par>
                        <p:par>
                          <p:cTn id="62" fill="hold">
                            <p:stCondLst>
                              <p:cond delay="12750"/>
                            </p:stCondLst>
                            <p:childTnLst>
                              <p:par>
                                <p:cTn id="63" presetID="2" presetClass="entr" presetSubtype="2" decel="100000" fill="hold" grpId="1" nodeType="afterEffec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1250" fill="hold"/>
                                        <p:tgtEl>
                                          <p:spTgt spid="25"/>
                                        </p:tgtEl>
                                        <p:attrNameLst>
                                          <p:attrName>ppt_x</p:attrName>
                                        </p:attrNameLst>
                                      </p:cBhvr>
                                      <p:tavLst>
                                        <p:tav tm="0">
                                          <p:val>
                                            <p:strVal val="1+#ppt_w/2"/>
                                          </p:val>
                                        </p:tav>
                                        <p:tav tm="100000">
                                          <p:val>
                                            <p:strVal val="#ppt_x"/>
                                          </p:val>
                                        </p:tav>
                                      </p:tavLst>
                                    </p:anim>
                                    <p:anim calcmode="lin" valueType="num">
                                      <p:cBhvr additive="base">
                                        <p:cTn id="66" dur="1250" fill="hold"/>
                                        <p:tgtEl>
                                          <p:spTgt spid="25"/>
                                        </p:tgtEl>
                                        <p:attrNameLst>
                                          <p:attrName>ppt_y</p:attrName>
                                        </p:attrNameLst>
                                      </p:cBhvr>
                                      <p:tavLst>
                                        <p:tav tm="0">
                                          <p:val>
                                            <p:strVal val="#ppt_y"/>
                                          </p:val>
                                        </p:tav>
                                        <p:tav tm="100000">
                                          <p:val>
                                            <p:strVal val="#ppt_y"/>
                                          </p:val>
                                        </p:tav>
                                      </p:tavLst>
                                    </p:anim>
                                  </p:childTnLst>
                                </p:cTn>
                              </p:par>
                            </p:childTnLst>
                          </p:cTn>
                        </p:par>
                        <p:par>
                          <p:cTn id="67" fill="hold">
                            <p:stCondLst>
                              <p:cond delay="14250"/>
                            </p:stCondLst>
                            <p:childTnLst>
                              <p:par>
                                <p:cTn id="68" presetID="53" presetClass="entr" presetSubtype="16" fill="hold" grpId="0" nodeType="afterEffec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childTnLst>
                          </p:cTn>
                        </p:par>
                        <p:par>
                          <p:cTn id="73" fill="hold">
                            <p:stCondLst>
                              <p:cond delay="14750"/>
                            </p:stCondLst>
                            <p:childTnLst>
                              <p:par>
                                <p:cTn id="74" presetID="2" presetClass="entr" presetSubtype="2" decel="100000" fill="hold" grpId="0" nodeType="afterEffec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1250" fill="hold"/>
                                        <p:tgtEl>
                                          <p:spTgt spid="33"/>
                                        </p:tgtEl>
                                        <p:attrNameLst>
                                          <p:attrName>ppt_x</p:attrName>
                                        </p:attrNameLst>
                                      </p:cBhvr>
                                      <p:tavLst>
                                        <p:tav tm="0">
                                          <p:val>
                                            <p:strVal val="1+#ppt_w/2"/>
                                          </p:val>
                                        </p:tav>
                                        <p:tav tm="100000">
                                          <p:val>
                                            <p:strVal val="#ppt_x"/>
                                          </p:val>
                                        </p:tav>
                                      </p:tavLst>
                                    </p:anim>
                                    <p:anim calcmode="lin" valueType="num">
                                      <p:cBhvr additive="base">
                                        <p:cTn id="77" dur="1250" fill="hold"/>
                                        <p:tgtEl>
                                          <p:spTgt spid="33"/>
                                        </p:tgtEl>
                                        <p:attrNameLst>
                                          <p:attrName>ppt_y</p:attrName>
                                        </p:attrNameLst>
                                      </p:cBhvr>
                                      <p:tavLst>
                                        <p:tav tm="0">
                                          <p:val>
                                            <p:strVal val="#ppt_y"/>
                                          </p:val>
                                        </p:tav>
                                        <p:tav tm="100000">
                                          <p:val>
                                            <p:strVal val="#ppt_y"/>
                                          </p:val>
                                        </p:tav>
                                      </p:tavLst>
                                    </p:anim>
                                  </p:childTnLst>
                                </p:cTn>
                              </p:par>
                            </p:childTnLst>
                          </p:cTn>
                        </p:par>
                        <p:par>
                          <p:cTn id="78" fill="hold">
                            <p:stCondLst>
                              <p:cond delay="16250"/>
                            </p:stCondLst>
                            <p:childTnLst>
                              <p:par>
                                <p:cTn id="79" presetID="2" presetClass="entr" presetSubtype="4" decel="100000" fill="hold" nodeType="afterEffec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750" fill="hold"/>
                                        <p:tgtEl>
                                          <p:spTgt spid="5"/>
                                        </p:tgtEl>
                                        <p:attrNameLst>
                                          <p:attrName>ppt_x</p:attrName>
                                        </p:attrNameLst>
                                      </p:cBhvr>
                                      <p:tavLst>
                                        <p:tav tm="0">
                                          <p:val>
                                            <p:strVal val="#ppt_x"/>
                                          </p:val>
                                        </p:tav>
                                        <p:tav tm="100000">
                                          <p:val>
                                            <p:strVal val="#ppt_x"/>
                                          </p:val>
                                        </p:tav>
                                      </p:tavLst>
                                    </p:anim>
                                    <p:anim calcmode="lin" valueType="num">
                                      <p:cBhvr additive="base">
                                        <p:cTn id="82" dur="750" fill="hold"/>
                                        <p:tgtEl>
                                          <p:spTgt spid="5"/>
                                        </p:tgtEl>
                                        <p:attrNameLst>
                                          <p:attrName>ppt_y</p:attrName>
                                        </p:attrNameLst>
                                      </p:cBhvr>
                                      <p:tavLst>
                                        <p:tav tm="0">
                                          <p:val>
                                            <p:strVal val="1+#ppt_h/2"/>
                                          </p:val>
                                        </p:tav>
                                        <p:tav tm="100000">
                                          <p:val>
                                            <p:strVal val="#ppt_y"/>
                                          </p:val>
                                        </p:tav>
                                      </p:tavLst>
                                    </p:anim>
                                  </p:childTnLst>
                                </p:cTn>
                              </p:par>
                            </p:childTnLst>
                          </p:cTn>
                        </p:par>
                        <p:par>
                          <p:cTn id="83" fill="hold">
                            <p:stCondLst>
                              <p:cond delay="17250"/>
                            </p:stCondLst>
                            <p:childTnLst>
                              <p:par>
                                <p:cTn id="84" presetID="2" presetClass="entr" presetSubtype="4" decel="100000" fill="hold" nodeType="afterEffect">
                                  <p:childTnLst>
                                    <p:set>
                                      <p:cBhvr>
                                        <p:cTn id="85" dur="1" fill="hold">
                                          <p:stCondLst>
                                            <p:cond delay="0"/>
                                          </p:stCondLst>
                                        </p:cTn>
                                        <p:tgtEl>
                                          <p:spTgt spid="3"/>
                                        </p:tgtEl>
                                        <p:attrNameLst>
                                          <p:attrName>style.visibility</p:attrName>
                                        </p:attrNameLst>
                                      </p:cBhvr>
                                      <p:to>
                                        <p:strVal val="visible"/>
                                      </p:to>
                                    </p:set>
                                    <p:anim calcmode="lin" valueType="num">
                                      <p:cBhvr additive="base">
                                        <p:cTn id="86" dur="750" fill="hold"/>
                                        <p:tgtEl>
                                          <p:spTgt spid="3"/>
                                        </p:tgtEl>
                                        <p:attrNameLst>
                                          <p:attrName>ppt_x</p:attrName>
                                        </p:attrNameLst>
                                      </p:cBhvr>
                                      <p:tavLst>
                                        <p:tav tm="0">
                                          <p:val>
                                            <p:strVal val="#ppt_x"/>
                                          </p:val>
                                        </p:tav>
                                        <p:tav tm="100000">
                                          <p:val>
                                            <p:strVal val="#ppt_x"/>
                                          </p:val>
                                        </p:tav>
                                      </p:tavLst>
                                    </p:anim>
                                    <p:anim calcmode="lin" valueType="num">
                                      <p:cBhvr additive="base">
                                        <p:cTn id="87" dur="750" fill="hold"/>
                                        <p:tgtEl>
                                          <p:spTgt spid="3"/>
                                        </p:tgtEl>
                                        <p:attrNameLst>
                                          <p:attrName>ppt_y</p:attrName>
                                        </p:attrNameLst>
                                      </p:cBhvr>
                                      <p:tavLst>
                                        <p:tav tm="0">
                                          <p:val>
                                            <p:strVal val="1+#ppt_h/2"/>
                                          </p:val>
                                        </p:tav>
                                        <p:tav tm="100000">
                                          <p:val>
                                            <p:strVal val="#ppt_y"/>
                                          </p:val>
                                        </p:tav>
                                      </p:tavLst>
                                    </p:anim>
                                  </p:childTnLst>
                                </p:cTn>
                              </p:par>
                            </p:childTnLst>
                          </p:cTn>
                        </p:par>
                        <p:par>
                          <p:cTn id="88" fill="hold">
                            <p:stCondLst>
                              <p:cond delay="18250"/>
                            </p:stCondLst>
                            <p:childTnLst>
                              <p:par>
                                <p:cTn id="89" presetID="10" presetClass="entr" presetSubtype="0" fill="hold" nodeType="afterEffec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par>
                          <p:cTn id="92" fill="hold">
                            <p:stCondLst>
                              <p:cond delay="18750"/>
                            </p:stCondLst>
                            <p:childTnLst>
                              <p:par>
                                <p:cTn id="93" presetID="10" presetClass="entr" presetSubtype="0" fill="hold" nodeType="afterEffec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5" grpId="1"/>
      <p:bldP spid="29" grpId="0" animBg="1"/>
      <p:bldP spid="47" grpId="2"/>
      <p:bldP spid="48" grpId="0" animBg="1"/>
      <p:bldP spid="34" grpId="4"/>
      <p:bldP spid="7" grpId="5"/>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32770"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2799"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32793"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32794"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2795"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32796"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2797"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6026150" cy="541338"/>
            <a:chOff x="840753" y="464106"/>
            <a:chExt cx="6026476" cy="540149"/>
          </a:xfrm>
        </p:grpSpPr>
        <p:sp>
          <p:nvSpPr>
            <p:cNvPr id="21" name="平行四边形 20"/>
            <p:cNvSpPr/>
            <p:nvPr/>
          </p:nvSpPr>
          <p:spPr>
            <a:xfrm>
              <a:off x="840753" y="481531"/>
              <a:ext cx="6026476"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269" y="481531"/>
              <a:ext cx="2327401"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32792"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5" name="组合 4"/>
          <p:cNvGrpSpPr/>
          <p:nvPr/>
        </p:nvGrpSpPr>
        <p:grpSpPr bwMode="auto">
          <a:xfrm>
            <a:off x="6894513" y="481013"/>
            <a:ext cx="1081087" cy="523875"/>
            <a:chOff x="6895248" y="481035"/>
            <a:chExt cx="1080000" cy="523220"/>
          </a:xfrm>
        </p:grpSpPr>
        <p:sp>
          <p:nvSpPr>
            <p:cNvPr id="24" name="平行四边形 23"/>
            <p:cNvSpPr/>
            <p:nvPr/>
          </p:nvSpPr>
          <p:spPr>
            <a:xfrm>
              <a:off x="6895248"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2789" name="high-temperature_74327"/>
            <p:cNvSpPr>
              <a:spLocks noChangeAspect="1"/>
            </p:cNvSpPr>
            <p:nvPr/>
          </p:nvSpPr>
          <p:spPr bwMode="auto">
            <a:xfrm>
              <a:off x="7321310" y="548705"/>
              <a:ext cx="202836" cy="406811"/>
            </a:xfrm>
            <a:custGeom>
              <a:avLst/>
              <a:gdLst>
                <a:gd name="T0" fmla="*/ 0 w 301949"/>
                <a:gd name="T1" fmla="*/ 0 h 605592"/>
                <a:gd name="T2" fmla="*/ 301949 w 301949"/>
                <a:gd name="T3" fmla="*/ 605592 h 605592"/>
              </a:gdLst>
              <a:ahLst/>
              <a:cxnLst>
                <a:cxn ang="0">
                  <a:pos x="124605" y="468208"/>
                </a:cxn>
                <a:cxn ang="0">
                  <a:pos x="134171" y="495090"/>
                </a:cxn>
                <a:cxn ang="0">
                  <a:pos x="143644" y="483688"/>
                </a:cxn>
                <a:cxn ang="0">
                  <a:pos x="154603" y="451429"/>
                </a:cxn>
                <a:cxn ang="0">
                  <a:pos x="141879" y="437061"/>
                </a:cxn>
                <a:cxn ang="0">
                  <a:pos x="31847" y="343159"/>
                </a:cxn>
                <a:cxn ang="0">
                  <a:pos x="42339" y="364936"/>
                </a:cxn>
                <a:cxn ang="0">
                  <a:pos x="10399" y="375407"/>
                </a:cxn>
                <a:cxn ang="0">
                  <a:pos x="0" y="353630"/>
                </a:cxn>
                <a:cxn ang="0">
                  <a:pos x="10399" y="275205"/>
                </a:cxn>
                <a:cxn ang="0">
                  <a:pos x="42339" y="285591"/>
                </a:cxn>
                <a:cxn ang="0">
                  <a:pos x="31847" y="307383"/>
                </a:cxn>
                <a:cxn ang="0">
                  <a:pos x="0" y="296997"/>
                </a:cxn>
                <a:cxn ang="0">
                  <a:pos x="10399" y="275205"/>
                </a:cxn>
                <a:cxn ang="0">
                  <a:pos x="31847" y="207250"/>
                </a:cxn>
                <a:cxn ang="0">
                  <a:pos x="42339" y="229042"/>
                </a:cxn>
                <a:cxn ang="0">
                  <a:pos x="10399" y="239428"/>
                </a:cxn>
                <a:cxn ang="0">
                  <a:pos x="0" y="217636"/>
                </a:cxn>
                <a:cxn ang="0">
                  <a:pos x="10399" y="139225"/>
                </a:cxn>
                <a:cxn ang="0">
                  <a:pos x="42339" y="149696"/>
                </a:cxn>
                <a:cxn ang="0">
                  <a:pos x="31847" y="171473"/>
                </a:cxn>
                <a:cxn ang="0">
                  <a:pos x="0" y="161002"/>
                </a:cxn>
                <a:cxn ang="0">
                  <a:pos x="10399" y="139225"/>
                </a:cxn>
                <a:cxn ang="0">
                  <a:pos x="179214" y="104084"/>
                </a:cxn>
                <a:cxn ang="0">
                  <a:pos x="199182" y="401742"/>
                </a:cxn>
                <a:cxn ang="0">
                  <a:pos x="172156" y="555067"/>
                </a:cxn>
                <a:cxn ang="0">
                  <a:pos x="145037" y="401742"/>
                </a:cxn>
                <a:cxn ang="0">
                  <a:pos x="165098" y="104084"/>
                </a:cxn>
                <a:cxn ang="0">
                  <a:pos x="31847" y="71271"/>
                </a:cxn>
                <a:cxn ang="0">
                  <a:pos x="42339" y="93048"/>
                </a:cxn>
                <a:cxn ang="0">
                  <a:pos x="10399" y="103519"/>
                </a:cxn>
                <a:cxn ang="0">
                  <a:pos x="0" y="81650"/>
                </a:cxn>
                <a:cxn ang="0">
                  <a:pos x="152181" y="25399"/>
                </a:cxn>
                <a:cxn ang="0">
                  <a:pos x="115784" y="381635"/>
                </a:cxn>
                <a:cxn ang="0">
                  <a:pos x="67780" y="476001"/>
                </a:cxn>
                <a:cxn ang="0">
                  <a:pos x="276415" y="476001"/>
                </a:cxn>
                <a:cxn ang="0">
                  <a:pos x="228411" y="381635"/>
                </a:cxn>
                <a:cxn ang="0">
                  <a:pos x="192014" y="25399"/>
                </a:cxn>
                <a:cxn ang="0">
                  <a:pos x="192014" y="0"/>
                </a:cxn>
                <a:cxn ang="0">
                  <a:pos x="253945" y="375424"/>
                </a:cxn>
                <a:cxn ang="0">
                  <a:pos x="301949" y="476001"/>
                </a:cxn>
                <a:cxn ang="0">
                  <a:pos x="263880" y="567679"/>
                </a:cxn>
                <a:cxn ang="0">
                  <a:pos x="172144" y="605592"/>
                </a:cxn>
                <a:cxn ang="0">
                  <a:pos x="80315" y="567679"/>
                </a:cxn>
                <a:cxn ang="0">
                  <a:pos x="42339" y="476001"/>
                </a:cxn>
                <a:cxn ang="0">
                  <a:pos x="90343" y="375424"/>
                </a:cxn>
                <a:cxn ang="0">
                  <a:pos x="152181" y="0"/>
                </a:cxn>
              </a:cxnLst>
              <a:rect l="T0" t="T1" r="T2" b="T3"/>
              <a:pathLst>
                <a:path w="301949" h="605592">
                  <a:moveTo>
                    <a:pt x="141879" y="437061"/>
                  </a:moveTo>
                  <a:cubicBezTo>
                    <a:pt x="132685" y="445125"/>
                    <a:pt x="126555" y="456157"/>
                    <a:pt x="124605" y="468208"/>
                  </a:cubicBezTo>
                  <a:cubicBezTo>
                    <a:pt x="123490" y="474604"/>
                    <a:pt x="123583" y="481000"/>
                    <a:pt x="124791" y="487396"/>
                  </a:cubicBezTo>
                  <a:cubicBezTo>
                    <a:pt x="125719" y="491939"/>
                    <a:pt x="129713" y="495090"/>
                    <a:pt x="134171" y="495090"/>
                  </a:cubicBezTo>
                  <a:cubicBezTo>
                    <a:pt x="134821" y="495090"/>
                    <a:pt x="135471" y="495090"/>
                    <a:pt x="136028" y="494905"/>
                  </a:cubicBezTo>
                  <a:cubicBezTo>
                    <a:pt x="141229" y="493885"/>
                    <a:pt x="144665" y="488880"/>
                    <a:pt x="143644" y="483688"/>
                  </a:cubicBezTo>
                  <a:cubicBezTo>
                    <a:pt x="142808" y="479610"/>
                    <a:pt x="142808" y="475531"/>
                    <a:pt x="143458" y="471359"/>
                  </a:cubicBezTo>
                  <a:cubicBezTo>
                    <a:pt x="144851" y="463573"/>
                    <a:pt x="148659" y="456620"/>
                    <a:pt x="154603" y="451429"/>
                  </a:cubicBezTo>
                  <a:cubicBezTo>
                    <a:pt x="158504" y="447906"/>
                    <a:pt x="158875" y="441881"/>
                    <a:pt x="155439" y="437895"/>
                  </a:cubicBezTo>
                  <a:cubicBezTo>
                    <a:pt x="151910" y="433909"/>
                    <a:pt x="145780" y="433538"/>
                    <a:pt x="141879" y="437061"/>
                  </a:cubicBezTo>
                  <a:close/>
                  <a:moveTo>
                    <a:pt x="10399" y="343159"/>
                  </a:moveTo>
                  <a:lnTo>
                    <a:pt x="31847" y="343159"/>
                  </a:lnTo>
                  <a:cubicBezTo>
                    <a:pt x="37604" y="343159"/>
                    <a:pt x="42339" y="347885"/>
                    <a:pt x="42339" y="353630"/>
                  </a:cubicBezTo>
                  <a:lnTo>
                    <a:pt x="42339" y="364936"/>
                  </a:lnTo>
                  <a:cubicBezTo>
                    <a:pt x="42339" y="370681"/>
                    <a:pt x="37604" y="375407"/>
                    <a:pt x="31847" y="375407"/>
                  </a:cubicBezTo>
                  <a:lnTo>
                    <a:pt x="10399" y="375407"/>
                  </a:lnTo>
                  <a:cubicBezTo>
                    <a:pt x="4642" y="375407"/>
                    <a:pt x="0" y="370681"/>
                    <a:pt x="0" y="364936"/>
                  </a:cubicBezTo>
                  <a:lnTo>
                    <a:pt x="0" y="353630"/>
                  </a:lnTo>
                  <a:cubicBezTo>
                    <a:pt x="0" y="347885"/>
                    <a:pt x="4642" y="343159"/>
                    <a:pt x="10399" y="343159"/>
                  </a:cubicBezTo>
                  <a:close/>
                  <a:moveTo>
                    <a:pt x="10399" y="275205"/>
                  </a:moveTo>
                  <a:lnTo>
                    <a:pt x="31847" y="275205"/>
                  </a:lnTo>
                  <a:cubicBezTo>
                    <a:pt x="37604" y="275205"/>
                    <a:pt x="42339" y="279842"/>
                    <a:pt x="42339" y="285591"/>
                  </a:cubicBezTo>
                  <a:lnTo>
                    <a:pt x="42339" y="296997"/>
                  </a:lnTo>
                  <a:cubicBezTo>
                    <a:pt x="42339" y="302746"/>
                    <a:pt x="37604" y="307383"/>
                    <a:pt x="31847" y="307383"/>
                  </a:cubicBezTo>
                  <a:lnTo>
                    <a:pt x="10399" y="307383"/>
                  </a:lnTo>
                  <a:cubicBezTo>
                    <a:pt x="4642" y="307383"/>
                    <a:pt x="0" y="302746"/>
                    <a:pt x="0" y="296997"/>
                  </a:cubicBezTo>
                  <a:lnTo>
                    <a:pt x="0" y="285591"/>
                  </a:lnTo>
                  <a:cubicBezTo>
                    <a:pt x="0" y="279842"/>
                    <a:pt x="4642" y="275205"/>
                    <a:pt x="10399" y="275205"/>
                  </a:cubicBezTo>
                  <a:close/>
                  <a:moveTo>
                    <a:pt x="10399" y="207250"/>
                  </a:moveTo>
                  <a:lnTo>
                    <a:pt x="31847" y="207250"/>
                  </a:lnTo>
                  <a:cubicBezTo>
                    <a:pt x="37604" y="207250"/>
                    <a:pt x="42339" y="211887"/>
                    <a:pt x="42339" y="217636"/>
                  </a:cubicBezTo>
                  <a:lnTo>
                    <a:pt x="42339" y="229042"/>
                  </a:lnTo>
                  <a:cubicBezTo>
                    <a:pt x="42339" y="234791"/>
                    <a:pt x="37604" y="239428"/>
                    <a:pt x="31847" y="239428"/>
                  </a:cubicBezTo>
                  <a:lnTo>
                    <a:pt x="10399" y="239428"/>
                  </a:lnTo>
                  <a:cubicBezTo>
                    <a:pt x="4642" y="239428"/>
                    <a:pt x="0" y="234791"/>
                    <a:pt x="0" y="229042"/>
                  </a:cubicBezTo>
                  <a:lnTo>
                    <a:pt x="0" y="217636"/>
                  </a:lnTo>
                  <a:cubicBezTo>
                    <a:pt x="0" y="211887"/>
                    <a:pt x="4642" y="207250"/>
                    <a:pt x="10399" y="207250"/>
                  </a:cubicBezTo>
                  <a:close/>
                  <a:moveTo>
                    <a:pt x="10399" y="139225"/>
                  </a:moveTo>
                  <a:lnTo>
                    <a:pt x="31847" y="139225"/>
                  </a:lnTo>
                  <a:cubicBezTo>
                    <a:pt x="37604" y="139225"/>
                    <a:pt x="42339" y="143951"/>
                    <a:pt x="42339" y="149696"/>
                  </a:cubicBezTo>
                  <a:lnTo>
                    <a:pt x="42339" y="161002"/>
                  </a:lnTo>
                  <a:cubicBezTo>
                    <a:pt x="42339" y="166747"/>
                    <a:pt x="37604" y="171473"/>
                    <a:pt x="31847" y="171473"/>
                  </a:cubicBezTo>
                  <a:lnTo>
                    <a:pt x="10399" y="171473"/>
                  </a:lnTo>
                  <a:cubicBezTo>
                    <a:pt x="4642" y="171473"/>
                    <a:pt x="0" y="166747"/>
                    <a:pt x="0" y="161002"/>
                  </a:cubicBezTo>
                  <a:lnTo>
                    <a:pt x="0" y="149696"/>
                  </a:lnTo>
                  <a:cubicBezTo>
                    <a:pt x="0" y="143951"/>
                    <a:pt x="4642" y="139225"/>
                    <a:pt x="10399" y="139225"/>
                  </a:cubicBezTo>
                  <a:close/>
                  <a:moveTo>
                    <a:pt x="165098" y="104084"/>
                  </a:moveTo>
                  <a:lnTo>
                    <a:pt x="179214" y="104084"/>
                  </a:lnTo>
                  <a:cubicBezTo>
                    <a:pt x="190266" y="104084"/>
                    <a:pt x="199182" y="112983"/>
                    <a:pt x="199182" y="124014"/>
                  </a:cubicBezTo>
                  <a:lnTo>
                    <a:pt x="199182" y="401742"/>
                  </a:lnTo>
                  <a:cubicBezTo>
                    <a:pt x="229552" y="412773"/>
                    <a:pt x="251284" y="441881"/>
                    <a:pt x="251284" y="475994"/>
                  </a:cubicBezTo>
                  <a:cubicBezTo>
                    <a:pt x="251284" y="519656"/>
                    <a:pt x="215899" y="555067"/>
                    <a:pt x="172156" y="555067"/>
                  </a:cubicBezTo>
                  <a:cubicBezTo>
                    <a:pt x="128413" y="555067"/>
                    <a:pt x="92935" y="519656"/>
                    <a:pt x="92935" y="475994"/>
                  </a:cubicBezTo>
                  <a:cubicBezTo>
                    <a:pt x="92935" y="441881"/>
                    <a:pt x="114667" y="412773"/>
                    <a:pt x="145037" y="401742"/>
                  </a:cubicBezTo>
                  <a:lnTo>
                    <a:pt x="145037" y="124014"/>
                  </a:lnTo>
                  <a:cubicBezTo>
                    <a:pt x="145037" y="112983"/>
                    <a:pt x="154046" y="104084"/>
                    <a:pt x="165098" y="104084"/>
                  </a:cubicBezTo>
                  <a:close/>
                  <a:moveTo>
                    <a:pt x="10399" y="71271"/>
                  </a:moveTo>
                  <a:lnTo>
                    <a:pt x="31847" y="71271"/>
                  </a:lnTo>
                  <a:cubicBezTo>
                    <a:pt x="37604" y="71271"/>
                    <a:pt x="42339" y="75904"/>
                    <a:pt x="42339" y="81650"/>
                  </a:cubicBezTo>
                  <a:lnTo>
                    <a:pt x="42339" y="93048"/>
                  </a:lnTo>
                  <a:cubicBezTo>
                    <a:pt x="42339" y="98793"/>
                    <a:pt x="37604" y="103519"/>
                    <a:pt x="31847" y="103519"/>
                  </a:cubicBezTo>
                  <a:lnTo>
                    <a:pt x="10399" y="103519"/>
                  </a:lnTo>
                  <a:cubicBezTo>
                    <a:pt x="4642" y="103519"/>
                    <a:pt x="0" y="98793"/>
                    <a:pt x="0" y="93048"/>
                  </a:cubicBezTo>
                  <a:lnTo>
                    <a:pt x="0" y="81650"/>
                  </a:lnTo>
                  <a:cubicBezTo>
                    <a:pt x="0" y="75904"/>
                    <a:pt x="4642" y="71271"/>
                    <a:pt x="10399" y="71271"/>
                  </a:cubicBezTo>
                  <a:close/>
                  <a:moveTo>
                    <a:pt x="152181" y="25399"/>
                  </a:moveTo>
                  <a:cubicBezTo>
                    <a:pt x="132125" y="25399"/>
                    <a:pt x="115784" y="41714"/>
                    <a:pt x="115784" y="61736"/>
                  </a:cubicBezTo>
                  <a:lnTo>
                    <a:pt x="115784" y="381635"/>
                  </a:lnTo>
                  <a:cubicBezTo>
                    <a:pt x="115784" y="385714"/>
                    <a:pt x="113834" y="389514"/>
                    <a:pt x="110584" y="391925"/>
                  </a:cubicBezTo>
                  <a:cubicBezTo>
                    <a:pt x="83750" y="411484"/>
                    <a:pt x="67780" y="442908"/>
                    <a:pt x="67780" y="476001"/>
                  </a:cubicBezTo>
                  <a:cubicBezTo>
                    <a:pt x="67780" y="533473"/>
                    <a:pt x="114577" y="580193"/>
                    <a:pt x="172144" y="580193"/>
                  </a:cubicBezTo>
                  <a:cubicBezTo>
                    <a:pt x="229618" y="580193"/>
                    <a:pt x="276415" y="533473"/>
                    <a:pt x="276415" y="476001"/>
                  </a:cubicBezTo>
                  <a:cubicBezTo>
                    <a:pt x="276415" y="442908"/>
                    <a:pt x="260445" y="411484"/>
                    <a:pt x="233611" y="391925"/>
                  </a:cubicBezTo>
                  <a:cubicBezTo>
                    <a:pt x="230361" y="389514"/>
                    <a:pt x="228411" y="385714"/>
                    <a:pt x="228411" y="381635"/>
                  </a:cubicBezTo>
                  <a:lnTo>
                    <a:pt x="228411" y="61736"/>
                  </a:lnTo>
                  <a:cubicBezTo>
                    <a:pt x="228411" y="41714"/>
                    <a:pt x="212070" y="25399"/>
                    <a:pt x="192014" y="25399"/>
                  </a:cubicBezTo>
                  <a:close/>
                  <a:moveTo>
                    <a:pt x="152181" y="0"/>
                  </a:moveTo>
                  <a:lnTo>
                    <a:pt x="192014" y="0"/>
                  </a:lnTo>
                  <a:cubicBezTo>
                    <a:pt x="226183" y="0"/>
                    <a:pt x="253945" y="27717"/>
                    <a:pt x="253945" y="61736"/>
                  </a:cubicBezTo>
                  <a:lnTo>
                    <a:pt x="253945" y="375424"/>
                  </a:lnTo>
                  <a:cubicBezTo>
                    <a:pt x="267687" y="386641"/>
                    <a:pt x="279201" y="400638"/>
                    <a:pt x="287371" y="416397"/>
                  </a:cubicBezTo>
                  <a:cubicBezTo>
                    <a:pt x="296935" y="434658"/>
                    <a:pt x="301949" y="455330"/>
                    <a:pt x="301949" y="476001"/>
                  </a:cubicBezTo>
                  <a:cubicBezTo>
                    <a:pt x="301949" y="493521"/>
                    <a:pt x="298514" y="510485"/>
                    <a:pt x="291735" y="526428"/>
                  </a:cubicBezTo>
                  <a:cubicBezTo>
                    <a:pt x="285143" y="541909"/>
                    <a:pt x="275858" y="555721"/>
                    <a:pt x="263880" y="567679"/>
                  </a:cubicBezTo>
                  <a:cubicBezTo>
                    <a:pt x="251995" y="579544"/>
                    <a:pt x="238068" y="588907"/>
                    <a:pt x="222655" y="595395"/>
                  </a:cubicBezTo>
                  <a:cubicBezTo>
                    <a:pt x="206592" y="602162"/>
                    <a:pt x="189600" y="605592"/>
                    <a:pt x="172144" y="605592"/>
                  </a:cubicBezTo>
                  <a:cubicBezTo>
                    <a:pt x="154595" y="605592"/>
                    <a:pt x="137604" y="602162"/>
                    <a:pt x="121540" y="595395"/>
                  </a:cubicBezTo>
                  <a:cubicBezTo>
                    <a:pt x="106127" y="588907"/>
                    <a:pt x="92200" y="579544"/>
                    <a:pt x="80315" y="567679"/>
                  </a:cubicBezTo>
                  <a:cubicBezTo>
                    <a:pt x="68430" y="555721"/>
                    <a:pt x="59052" y="541909"/>
                    <a:pt x="52460" y="526428"/>
                  </a:cubicBezTo>
                  <a:cubicBezTo>
                    <a:pt x="45774" y="510485"/>
                    <a:pt x="42339" y="493521"/>
                    <a:pt x="42339" y="476001"/>
                  </a:cubicBezTo>
                  <a:cubicBezTo>
                    <a:pt x="42339" y="455330"/>
                    <a:pt x="47353" y="434658"/>
                    <a:pt x="56824" y="416397"/>
                  </a:cubicBezTo>
                  <a:cubicBezTo>
                    <a:pt x="64995" y="400638"/>
                    <a:pt x="76508" y="386641"/>
                    <a:pt x="90343" y="375424"/>
                  </a:cubicBezTo>
                  <a:lnTo>
                    <a:pt x="90343" y="61736"/>
                  </a:lnTo>
                  <a:cubicBezTo>
                    <a:pt x="90343" y="27717"/>
                    <a:pt x="118105" y="0"/>
                    <a:pt x="152181" y="0"/>
                  </a:cubicBezTo>
                  <a:close/>
                </a:path>
              </a:pathLst>
            </a:custGeom>
            <a:solidFill>
              <a:schemeClr val="bg1"/>
            </a:solidFill>
            <a:ln w="9525">
              <a:noFill/>
              <a:round/>
            </a:ln>
          </p:spPr>
          <p:txBody>
            <a:bodyPr/>
            <a:lstStyle/>
            <a:p>
              <a:endParaRPr lang="zh-CN" altLang="en-US"/>
            </a:p>
          </p:txBody>
        </p:sp>
      </p:grpSp>
      <p:sp>
        <p:nvSpPr>
          <p:cNvPr id="29" name="矩形 28"/>
          <p:cNvSpPr/>
          <p:nvPr/>
        </p:nvSpPr>
        <p:spPr>
          <a:xfrm>
            <a:off x="5680075" y="1603375"/>
            <a:ext cx="3279775" cy="3863975"/>
          </a:xfrm>
          <a:prstGeom prst="rect">
            <a:avLst/>
          </a:prstGeom>
          <a:solidFill>
            <a:srgbClr val="EA52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矩形 48"/>
          <p:cNvSpPr>
            <a:spLocks noChangeArrowheads="1"/>
          </p:cNvSpPr>
          <p:nvPr/>
        </p:nvSpPr>
        <p:spPr bwMode="auto">
          <a:xfrm>
            <a:off x="5100638" y="2493963"/>
            <a:ext cx="4438650" cy="2840037"/>
          </a:xfrm>
          <a:prstGeom prst="rect">
            <a:avLst/>
          </a:prstGeom>
          <a:noFill/>
          <a:ln w="9525">
            <a:noFill/>
            <a:miter lim="800000"/>
          </a:ln>
        </p:spPr>
        <p:txBody>
          <a:bodyPr>
            <a:spAutoFit/>
          </a:bodyPr>
          <a:lstStyle/>
          <a:p>
            <a:pPr algn="ctr">
              <a:lnSpc>
                <a:spcPct val="200000"/>
              </a:lnSpc>
            </a:pPr>
            <a:r>
              <a:rPr lang="zh-CN" altLang="en-US" b="1">
                <a:solidFill>
                  <a:schemeClr val="bg1"/>
                </a:solidFill>
                <a:latin typeface="思源宋体 CN Medium"/>
                <a:ea typeface="思源宋体 CN Medium"/>
                <a:cs typeface="思源宋体 CN Medium"/>
              </a:rPr>
              <a:t>信息表内容不全</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体温监测频次不够</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未开展健康询问</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体温监测人员防护水平较低</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未设置醒目的体温监测警示标识</a:t>
            </a:r>
            <a:endParaRPr lang="zh-CN" altLang="en-US" b="1">
              <a:solidFill>
                <a:schemeClr val="bg1"/>
              </a:solidFill>
              <a:latin typeface="思源宋体 CN Medium"/>
              <a:ea typeface="思源宋体 CN Medium"/>
              <a:cs typeface="思源宋体 CN Medium"/>
            </a:endParaRPr>
          </a:p>
        </p:txBody>
      </p:sp>
      <p:sp>
        <p:nvSpPr>
          <p:cNvPr id="38" name="矩形 37"/>
          <p:cNvSpPr>
            <a:spLocks noChangeArrowheads="1"/>
          </p:cNvSpPr>
          <p:nvPr/>
        </p:nvSpPr>
        <p:spPr bwMode="auto">
          <a:xfrm>
            <a:off x="6511925" y="1971675"/>
            <a:ext cx="1612900" cy="519113"/>
          </a:xfrm>
          <a:prstGeom prst="rect">
            <a:avLst/>
          </a:prstGeom>
          <a:noFill/>
          <a:ln w="9525">
            <a:noFill/>
            <a:miter lim="800000"/>
          </a:ln>
        </p:spPr>
        <p:txBody>
          <a:bodyPr wrap="none">
            <a:spAutoFit/>
          </a:bodyPr>
          <a:lstStyle/>
          <a:p>
            <a:pPr algn="ctr"/>
            <a:r>
              <a:rPr lang="zh-CN" altLang="en-US" sz="2800" b="1">
                <a:solidFill>
                  <a:srgbClr val="FFFFFF"/>
                </a:solidFill>
                <a:latin typeface="思源宋体 Heavy"/>
                <a:ea typeface="思源宋体 Heavy"/>
                <a:cs typeface="思源宋体 Heavy"/>
              </a:rPr>
              <a:t>常见问题</a:t>
            </a:r>
            <a:endParaRPr lang="en-US" altLang="zh-CN" sz="2800" b="1">
              <a:solidFill>
                <a:srgbClr val="FFFFFF"/>
              </a:solidFill>
              <a:latin typeface="思源宋体 Heavy"/>
              <a:ea typeface="思源宋体 Heavy"/>
              <a:cs typeface="思源宋体 Heavy"/>
            </a:endParaRPr>
          </a:p>
        </p:txBody>
      </p:sp>
      <p:sp>
        <p:nvSpPr>
          <p:cNvPr id="4" name="矩形 3"/>
          <p:cNvSpPr/>
          <p:nvPr/>
        </p:nvSpPr>
        <p:spPr>
          <a:xfrm>
            <a:off x="1543050" y="1665288"/>
            <a:ext cx="3278188" cy="3865562"/>
          </a:xfrm>
          <a:prstGeom prst="rect">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矩形 2"/>
          <p:cNvSpPr>
            <a:spLocks noChangeArrowheads="1"/>
          </p:cNvSpPr>
          <p:nvPr/>
        </p:nvSpPr>
        <p:spPr bwMode="auto">
          <a:xfrm>
            <a:off x="1263650" y="2557463"/>
            <a:ext cx="3836988" cy="2838450"/>
          </a:xfrm>
          <a:prstGeom prst="rect">
            <a:avLst/>
          </a:prstGeom>
          <a:noFill/>
          <a:ln w="9525">
            <a:noFill/>
            <a:miter lim="800000"/>
          </a:ln>
        </p:spPr>
        <p:txBody>
          <a:bodyPr>
            <a:spAutoFit/>
          </a:bodyPr>
          <a:lstStyle/>
          <a:p>
            <a:pPr algn="ctr">
              <a:lnSpc>
                <a:spcPct val="200000"/>
              </a:lnSpc>
            </a:pPr>
            <a:r>
              <a:rPr lang="zh-CN" altLang="en-US" b="1">
                <a:solidFill>
                  <a:schemeClr val="bg1"/>
                </a:solidFill>
                <a:latin typeface="思源宋体 CN Medium"/>
                <a:ea typeface="思源宋体 CN Medium"/>
                <a:cs typeface="思源宋体 CN Medium"/>
              </a:rPr>
              <a:t>是否对进出人员严格体温监测，</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并做好信息登记。</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（要求：建立外来人员登记表和</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员工体温监测登记表；每天早中</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晚三次体温监测并有健康询问）</a:t>
            </a:r>
            <a:endParaRPr lang="zh-CN" altLang="en-US" b="1">
              <a:solidFill>
                <a:schemeClr val="bg1"/>
              </a:solidFill>
              <a:latin typeface="等线" panose="02010600030101010101" charset="-122"/>
              <a:ea typeface="等线" panose="02010600030101010101" charset="-122"/>
            </a:endParaRPr>
          </a:p>
        </p:txBody>
      </p:sp>
      <p:sp>
        <p:nvSpPr>
          <p:cNvPr id="34" name="矩形 33"/>
          <p:cNvSpPr>
            <a:spLocks noChangeArrowheads="1"/>
          </p:cNvSpPr>
          <p:nvPr/>
        </p:nvSpPr>
        <p:spPr bwMode="auto">
          <a:xfrm>
            <a:off x="2374900" y="1971675"/>
            <a:ext cx="1612900" cy="519113"/>
          </a:xfrm>
          <a:prstGeom prst="rect">
            <a:avLst/>
          </a:prstGeom>
          <a:noFill/>
          <a:ln w="9525">
            <a:noFill/>
            <a:miter lim="800000"/>
          </a:ln>
        </p:spPr>
        <p:txBody>
          <a:bodyPr wrap="none">
            <a:spAutoFit/>
          </a:bodyPr>
          <a:lstStyle/>
          <a:p>
            <a:pPr algn="ctr"/>
            <a:r>
              <a:rPr lang="zh-CN" altLang="en-US" sz="2800" b="1">
                <a:solidFill>
                  <a:srgbClr val="FFFFFF"/>
                </a:solidFill>
                <a:latin typeface="思源宋体 Heavy"/>
                <a:ea typeface="思源宋体 Heavy"/>
                <a:cs typeface="思源宋体 Heavy"/>
              </a:rPr>
              <a:t>体温监测</a:t>
            </a:r>
            <a:endParaRPr lang="en-US" altLang="zh-CN" sz="2800" b="1">
              <a:solidFill>
                <a:srgbClr val="FFFFFF"/>
              </a:solidFill>
              <a:latin typeface="思源宋体 Heavy"/>
              <a:ea typeface="思源宋体 Heavy"/>
              <a:cs typeface="思源宋体 Heavy"/>
            </a:endParaRPr>
          </a:p>
        </p:txBody>
      </p:sp>
      <p:cxnSp>
        <p:nvCxnSpPr>
          <p:cNvPr id="36" name="直接连接符 35"/>
          <p:cNvCxnSpPr/>
          <p:nvPr/>
        </p:nvCxnSpPr>
        <p:spPr>
          <a:xfrm>
            <a:off x="2344738" y="25400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481763" y="25400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descr="图片包含 游戏机, 物体, 灯光&#10;&#10;描述已自动生成"/>
          <p:cNvPicPr>
            <a:picLocks noChangeAspect="1"/>
          </p:cNvPicPr>
          <p:nvPr/>
        </p:nvPicPr>
        <p:blipFill>
          <a:blip r:embed="rId1"/>
          <a:srcRect/>
          <a:stretch>
            <a:fillRect/>
          </a:stretch>
        </p:blipFill>
        <p:spPr bwMode="auto">
          <a:xfrm>
            <a:off x="1231900" y="1238250"/>
            <a:ext cx="1479550" cy="1479550"/>
          </a:xfrm>
          <a:prstGeom prst="rect">
            <a:avLst/>
          </a:prstGeom>
          <a:noFill/>
          <a:ln w="9525">
            <a:noFill/>
            <a:miter lim="800000"/>
            <a:headEnd/>
            <a:tailEnd/>
          </a:ln>
        </p:spPr>
      </p:pic>
      <p:pic>
        <p:nvPicPr>
          <p:cNvPr id="45" name="图片 44" descr="图片包含 游戏机, 物体, 灯光&#10;&#10;描述已自动生成"/>
          <p:cNvPicPr>
            <a:picLocks noChangeAspect="1"/>
          </p:cNvPicPr>
          <p:nvPr/>
        </p:nvPicPr>
        <p:blipFill>
          <a:blip r:embed="rId1"/>
          <a:srcRect/>
          <a:stretch>
            <a:fillRect/>
          </a:stretch>
        </p:blipFill>
        <p:spPr bwMode="auto">
          <a:xfrm>
            <a:off x="5491163" y="1238250"/>
            <a:ext cx="1479550" cy="1479550"/>
          </a:xfrm>
          <a:prstGeom prst="rect">
            <a:avLst/>
          </a:prstGeom>
          <a:noFill/>
          <a:ln w="9525">
            <a:noFill/>
            <a:miter lim="800000"/>
            <a:headEnd/>
            <a:tailEnd/>
          </a:ln>
        </p:spPr>
      </p:pic>
      <p:pic>
        <p:nvPicPr>
          <p:cNvPr id="47" name="图片 46"/>
          <p:cNvPicPr>
            <a:picLocks noChangeAspect="1"/>
          </p:cNvPicPr>
          <p:nvPr/>
        </p:nvPicPr>
        <p:blipFill>
          <a:blip r:embed="rId2"/>
          <a:srcRect/>
          <a:stretch>
            <a:fillRect/>
          </a:stretch>
        </p:blipFill>
        <p:spPr bwMode="auto">
          <a:xfrm>
            <a:off x="8913813" y="2779713"/>
            <a:ext cx="2100262" cy="4078287"/>
          </a:xfrm>
          <a:prstGeom prst="rect">
            <a:avLst/>
          </a:prstGeom>
          <a:noFill/>
          <a:ln w="9525">
            <a:noFill/>
            <a:miter lim="800000"/>
            <a:headEnd/>
            <a:tailEnd/>
          </a:ln>
        </p:spPr>
      </p:pic>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grpId="3" nodeType="afterEffec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nodeType="afterEffec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5" nodeType="afterEffec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nodeType="afterEffec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4" nodeType="afterEffec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childTnLst>
                          </p:cTn>
                        </p:par>
                        <p:par>
                          <p:cTn id="56" fill="hold">
                            <p:stCondLst>
                              <p:cond delay="8500"/>
                            </p:stCondLst>
                            <p:childTnLst>
                              <p:par>
                                <p:cTn id="57" presetID="42" presetClass="entr" presetSubtype="0" fill="hold" grpId="0" nodeType="afterEffect">
                                  <p:childTnLst>
                                    <p:set>
                                      <p:cBhvr>
                                        <p:cTn id="58" dur="1" fill="hold">
                                          <p:stCondLst>
                                            <p:cond delay="0"/>
                                          </p:stCondLst>
                                        </p:cTn>
                                        <p:tgtEl>
                                          <p:spTgt spid="29"/>
                                        </p:tgtEl>
                                        <p:attrNameLst>
                                          <p:attrName>style.visibility</p:attrName>
                                        </p:attrNameLst>
                                      </p:cBhvr>
                                      <p:to>
                                        <p:strVal val="visible"/>
                                      </p:to>
                                    </p:set>
                                    <p:animEffect transition="in" filter="fade">
                                      <p:cBhvr>
                                        <p:cTn id="59" dur="1000"/>
                                        <p:tgtEl>
                                          <p:spTgt spid="29"/>
                                        </p:tgtEl>
                                      </p:cBhvr>
                                    </p:animEffect>
                                    <p:anim calcmode="lin" valueType="num">
                                      <p:cBhvr>
                                        <p:cTn id="60" dur="1000" fill="hold"/>
                                        <p:tgtEl>
                                          <p:spTgt spid="29"/>
                                        </p:tgtEl>
                                        <p:attrNameLst>
                                          <p:attrName>ppt_x</p:attrName>
                                        </p:attrNameLst>
                                      </p:cBhvr>
                                      <p:tavLst>
                                        <p:tav tm="0">
                                          <p:val>
                                            <p:strVal val="#ppt_x"/>
                                          </p:val>
                                        </p:tav>
                                        <p:tav tm="100000">
                                          <p:val>
                                            <p:strVal val="#ppt_x"/>
                                          </p:val>
                                        </p:tav>
                                      </p:tavLst>
                                    </p:anim>
                                    <p:anim calcmode="lin" valueType="num">
                                      <p:cBhvr>
                                        <p:cTn id="61" dur="1000" fill="hold"/>
                                        <p:tgtEl>
                                          <p:spTgt spid="29"/>
                                        </p:tgtEl>
                                        <p:attrNameLst>
                                          <p:attrName>ppt_y</p:attrName>
                                        </p:attrNameLst>
                                      </p:cBhvr>
                                      <p:tavLst>
                                        <p:tav tm="0">
                                          <p:val>
                                            <p:strVal val="#ppt_y+.1"/>
                                          </p:val>
                                        </p:tav>
                                        <p:tav tm="100000">
                                          <p:val>
                                            <p:strVal val="#ppt_y"/>
                                          </p:val>
                                        </p:tav>
                                      </p:tavLst>
                                    </p:anim>
                                  </p:childTnLst>
                                </p:cTn>
                              </p:par>
                            </p:childTnLst>
                          </p:cTn>
                        </p:par>
                        <p:par>
                          <p:cTn id="62" fill="hold">
                            <p:stCondLst>
                              <p:cond delay="9500"/>
                            </p:stCondLst>
                            <p:childTnLst>
                              <p:par>
                                <p:cTn id="63" presetID="47" presetClass="entr" presetSubtype="0" fill="hold" nodeType="afterEffec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childTnLst>
                          </p:cTn>
                        </p:par>
                        <p:par>
                          <p:cTn id="68" fill="hold">
                            <p:stCondLst>
                              <p:cond delay="10500"/>
                            </p:stCondLst>
                            <p:childTnLst>
                              <p:par>
                                <p:cTn id="69" presetID="47" presetClass="entr" presetSubtype="0" fill="hold" grpId="2" nodeType="afterEffec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childTnLst>
                          </p:cTn>
                        </p:par>
                        <p:par>
                          <p:cTn id="74" fill="hold">
                            <p:stCondLst>
                              <p:cond delay="11500"/>
                            </p:stCondLst>
                            <p:childTnLst>
                              <p:par>
                                <p:cTn id="75" presetID="47" presetClass="entr" presetSubtype="0" fill="hold" nodeType="afterEffect">
                                  <p:childTnLst>
                                    <p:set>
                                      <p:cBhvr>
                                        <p:cTn id="76" dur="1" fill="hold">
                                          <p:stCondLst>
                                            <p:cond delay="0"/>
                                          </p:stCondLst>
                                        </p:cTn>
                                        <p:tgtEl>
                                          <p:spTgt spid="41"/>
                                        </p:tgtEl>
                                        <p:attrNameLst>
                                          <p:attrName>style.visibility</p:attrName>
                                        </p:attrNameLst>
                                      </p:cBhvr>
                                      <p:to>
                                        <p:strVal val="visible"/>
                                      </p:to>
                                    </p:set>
                                    <p:animEffect transition="in" filter="fade">
                                      <p:cBhvr>
                                        <p:cTn id="77" dur="1000"/>
                                        <p:tgtEl>
                                          <p:spTgt spid="41"/>
                                        </p:tgtEl>
                                      </p:cBhvr>
                                    </p:animEffect>
                                    <p:anim calcmode="lin" valueType="num">
                                      <p:cBhvr>
                                        <p:cTn id="78" dur="1000" fill="hold"/>
                                        <p:tgtEl>
                                          <p:spTgt spid="41"/>
                                        </p:tgtEl>
                                        <p:attrNameLst>
                                          <p:attrName>ppt_x</p:attrName>
                                        </p:attrNameLst>
                                      </p:cBhvr>
                                      <p:tavLst>
                                        <p:tav tm="0">
                                          <p:val>
                                            <p:strVal val="#ppt_x"/>
                                          </p:val>
                                        </p:tav>
                                        <p:tav tm="100000">
                                          <p:val>
                                            <p:strVal val="#ppt_x"/>
                                          </p:val>
                                        </p:tav>
                                      </p:tavLst>
                                    </p:anim>
                                    <p:anim calcmode="lin" valueType="num">
                                      <p:cBhvr>
                                        <p:cTn id="79" dur="1000" fill="hold"/>
                                        <p:tgtEl>
                                          <p:spTgt spid="41"/>
                                        </p:tgtEl>
                                        <p:attrNameLst>
                                          <p:attrName>ppt_y</p:attrName>
                                        </p:attrNameLst>
                                      </p:cBhvr>
                                      <p:tavLst>
                                        <p:tav tm="0">
                                          <p:val>
                                            <p:strVal val="#ppt_y-.1"/>
                                          </p:val>
                                        </p:tav>
                                        <p:tav tm="100000">
                                          <p:val>
                                            <p:strVal val="#ppt_y"/>
                                          </p:val>
                                        </p:tav>
                                      </p:tavLst>
                                    </p:anim>
                                  </p:childTnLst>
                                </p:cTn>
                              </p:par>
                            </p:childTnLst>
                          </p:cTn>
                        </p:par>
                        <p:par>
                          <p:cTn id="80" fill="hold">
                            <p:stCondLst>
                              <p:cond delay="12500"/>
                            </p:stCondLst>
                            <p:childTnLst>
                              <p:par>
                                <p:cTn id="81" presetID="47" presetClass="entr" presetSubtype="0" fill="hold" grpId="1" nodeType="afterEffect">
                                  <p:childTnLst>
                                    <p:set>
                                      <p:cBhvr>
                                        <p:cTn id="82" dur="1" fill="hold">
                                          <p:stCondLst>
                                            <p:cond delay="0"/>
                                          </p:stCondLst>
                                        </p:cTn>
                                        <p:tgtEl>
                                          <p:spTgt spid="49"/>
                                        </p:tgtEl>
                                        <p:attrNameLst>
                                          <p:attrName>style.visibility</p:attrName>
                                        </p:attrNameLst>
                                      </p:cBhvr>
                                      <p:to>
                                        <p:strVal val="visible"/>
                                      </p:to>
                                    </p:set>
                                    <p:animEffect transition="in" filter="fade">
                                      <p:cBhvr>
                                        <p:cTn id="83" dur="1000"/>
                                        <p:tgtEl>
                                          <p:spTgt spid="49"/>
                                        </p:tgtEl>
                                      </p:cBhvr>
                                    </p:animEffect>
                                    <p:anim calcmode="lin" valueType="num">
                                      <p:cBhvr>
                                        <p:cTn id="84" dur="1000" fill="hold"/>
                                        <p:tgtEl>
                                          <p:spTgt spid="49"/>
                                        </p:tgtEl>
                                        <p:attrNameLst>
                                          <p:attrName>ppt_x</p:attrName>
                                        </p:attrNameLst>
                                      </p:cBhvr>
                                      <p:tavLst>
                                        <p:tav tm="0">
                                          <p:val>
                                            <p:strVal val="#ppt_x"/>
                                          </p:val>
                                        </p:tav>
                                        <p:tav tm="100000">
                                          <p:val>
                                            <p:strVal val="#ppt_x"/>
                                          </p:val>
                                        </p:tav>
                                      </p:tavLst>
                                    </p:anim>
                                    <p:anim calcmode="lin" valueType="num">
                                      <p:cBhvr>
                                        <p:cTn id="85" dur="1000" fill="hold"/>
                                        <p:tgtEl>
                                          <p:spTgt spid="49"/>
                                        </p:tgtEl>
                                        <p:attrNameLst>
                                          <p:attrName>ppt_y</p:attrName>
                                        </p:attrNameLst>
                                      </p:cBhvr>
                                      <p:tavLst>
                                        <p:tav tm="0">
                                          <p:val>
                                            <p:strVal val="#ppt_y-.1"/>
                                          </p:val>
                                        </p:tav>
                                        <p:tav tm="100000">
                                          <p:val>
                                            <p:strVal val="#ppt_y"/>
                                          </p:val>
                                        </p:tav>
                                      </p:tavLst>
                                    </p:anim>
                                  </p:childTnLst>
                                </p:cTn>
                              </p:par>
                            </p:childTnLst>
                          </p:cTn>
                        </p:par>
                        <p:par>
                          <p:cTn id="86" fill="hold">
                            <p:stCondLst>
                              <p:cond delay="13500"/>
                            </p:stCondLst>
                            <p:childTnLst>
                              <p:par>
                                <p:cTn id="87" presetID="22" presetClass="entr" presetSubtype="4" fill="hold" nodeType="afterEffect">
                                  <p:childTnLst>
                                    <p:set>
                                      <p:cBhvr>
                                        <p:cTn id="88" dur="1" fill="hold">
                                          <p:stCondLst>
                                            <p:cond delay="0"/>
                                          </p:stCondLst>
                                        </p:cTn>
                                        <p:tgtEl>
                                          <p:spTgt spid="47"/>
                                        </p:tgtEl>
                                        <p:attrNameLst>
                                          <p:attrName>style.visibility</p:attrName>
                                        </p:attrNameLst>
                                      </p:cBhvr>
                                      <p:to>
                                        <p:strVal val="visible"/>
                                      </p:to>
                                    </p:set>
                                    <p:animEffect transition="in" filter="wipe(down)">
                                      <p:cBhvr>
                                        <p:cTn id="89"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9" grpId="1"/>
      <p:bldP spid="38" grpId="2"/>
      <p:bldP spid="4" grpId="3" animBg="1"/>
      <p:bldP spid="3" grpId="4"/>
      <p:bldP spid="34" grpId="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34818"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4846"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34840"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34841"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4842"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34843"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4844"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6026150" cy="541338"/>
            <a:chOff x="840753" y="464106"/>
            <a:chExt cx="6026476" cy="540149"/>
          </a:xfrm>
        </p:grpSpPr>
        <p:sp>
          <p:nvSpPr>
            <p:cNvPr id="21" name="平行四边形 20"/>
            <p:cNvSpPr/>
            <p:nvPr/>
          </p:nvSpPr>
          <p:spPr>
            <a:xfrm>
              <a:off x="840753" y="481531"/>
              <a:ext cx="6026476"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269" y="481531"/>
              <a:ext cx="2327401"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34839"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5" name="组合 4"/>
          <p:cNvGrpSpPr/>
          <p:nvPr/>
        </p:nvGrpSpPr>
        <p:grpSpPr bwMode="auto">
          <a:xfrm>
            <a:off x="6894513" y="481013"/>
            <a:ext cx="1081087" cy="523875"/>
            <a:chOff x="6895248" y="481035"/>
            <a:chExt cx="1080000" cy="523220"/>
          </a:xfrm>
        </p:grpSpPr>
        <p:sp>
          <p:nvSpPr>
            <p:cNvPr id="24" name="平行四边形 23"/>
            <p:cNvSpPr/>
            <p:nvPr/>
          </p:nvSpPr>
          <p:spPr>
            <a:xfrm>
              <a:off x="6895248"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4836" name="high-temperature_74327"/>
            <p:cNvSpPr>
              <a:spLocks noChangeAspect="1"/>
            </p:cNvSpPr>
            <p:nvPr/>
          </p:nvSpPr>
          <p:spPr bwMode="auto">
            <a:xfrm>
              <a:off x="7321310" y="548705"/>
              <a:ext cx="202836" cy="406811"/>
            </a:xfrm>
            <a:custGeom>
              <a:avLst/>
              <a:gdLst>
                <a:gd name="T0" fmla="*/ 0 w 301949"/>
                <a:gd name="T1" fmla="*/ 0 h 605592"/>
                <a:gd name="T2" fmla="*/ 301949 w 301949"/>
                <a:gd name="T3" fmla="*/ 605592 h 605592"/>
              </a:gdLst>
              <a:ahLst/>
              <a:cxnLst>
                <a:cxn ang="0">
                  <a:pos x="124605" y="468208"/>
                </a:cxn>
                <a:cxn ang="0">
                  <a:pos x="134171" y="495090"/>
                </a:cxn>
                <a:cxn ang="0">
                  <a:pos x="143644" y="483688"/>
                </a:cxn>
                <a:cxn ang="0">
                  <a:pos x="154603" y="451429"/>
                </a:cxn>
                <a:cxn ang="0">
                  <a:pos x="141879" y="437061"/>
                </a:cxn>
                <a:cxn ang="0">
                  <a:pos x="31847" y="343159"/>
                </a:cxn>
                <a:cxn ang="0">
                  <a:pos x="42339" y="364936"/>
                </a:cxn>
                <a:cxn ang="0">
                  <a:pos x="10399" y="375407"/>
                </a:cxn>
                <a:cxn ang="0">
                  <a:pos x="0" y="353630"/>
                </a:cxn>
                <a:cxn ang="0">
                  <a:pos x="10399" y="275205"/>
                </a:cxn>
                <a:cxn ang="0">
                  <a:pos x="42339" y="285591"/>
                </a:cxn>
                <a:cxn ang="0">
                  <a:pos x="31847" y="307383"/>
                </a:cxn>
                <a:cxn ang="0">
                  <a:pos x="0" y="296997"/>
                </a:cxn>
                <a:cxn ang="0">
                  <a:pos x="10399" y="275205"/>
                </a:cxn>
                <a:cxn ang="0">
                  <a:pos x="31847" y="207250"/>
                </a:cxn>
                <a:cxn ang="0">
                  <a:pos x="42339" y="229042"/>
                </a:cxn>
                <a:cxn ang="0">
                  <a:pos x="10399" y="239428"/>
                </a:cxn>
                <a:cxn ang="0">
                  <a:pos x="0" y="217636"/>
                </a:cxn>
                <a:cxn ang="0">
                  <a:pos x="10399" y="139225"/>
                </a:cxn>
                <a:cxn ang="0">
                  <a:pos x="42339" y="149696"/>
                </a:cxn>
                <a:cxn ang="0">
                  <a:pos x="31847" y="171473"/>
                </a:cxn>
                <a:cxn ang="0">
                  <a:pos x="0" y="161002"/>
                </a:cxn>
                <a:cxn ang="0">
                  <a:pos x="10399" y="139225"/>
                </a:cxn>
                <a:cxn ang="0">
                  <a:pos x="179214" y="104084"/>
                </a:cxn>
                <a:cxn ang="0">
                  <a:pos x="199182" y="401742"/>
                </a:cxn>
                <a:cxn ang="0">
                  <a:pos x="172156" y="555067"/>
                </a:cxn>
                <a:cxn ang="0">
                  <a:pos x="145037" y="401742"/>
                </a:cxn>
                <a:cxn ang="0">
                  <a:pos x="165098" y="104084"/>
                </a:cxn>
                <a:cxn ang="0">
                  <a:pos x="31847" y="71271"/>
                </a:cxn>
                <a:cxn ang="0">
                  <a:pos x="42339" y="93048"/>
                </a:cxn>
                <a:cxn ang="0">
                  <a:pos x="10399" y="103519"/>
                </a:cxn>
                <a:cxn ang="0">
                  <a:pos x="0" y="81650"/>
                </a:cxn>
                <a:cxn ang="0">
                  <a:pos x="152181" y="25399"/>
                </a:cxn>
                <a:cxn ang="0">
                  <a:pos x="115784" y="381635"/>
                </a:cxn>
                <a:cxn ang="0">
                  <a:pos x="67780" y="476001"/>
                </a:cxn>
                <a:cxn ang="0">
                  <a:pos x="276415" y="476001"/>
                </a:cxn>
                <a:cxn ang="0">
                  <a:pos x="228411" y="381635"/>
                </a:cxn>
                <a:cxn ang="0">
                  <a:pos x="192014" y="25399"/>
                </a:cxn>
                <a:cxn ang="0">
                  <a:pos x="192014" y="0"/>
                </a:cxn>
                <a:cxn ang="0">
                  <a:pos x="253945" y="375424"/>
                </a:cxn>
                <a:cxn ang="0">
                  <a:pos x="301949" y="476001"/>
                </a:cxn>
                <a:cxn ang="0">
                  <a:pos x="263880" y="567679"/>
                </a:cxn>
                <a:cxn ang="0">
                  <a:pos x="172144" y="605592"/>
                </a:cxn>
                <a:cxn ang="0">
                  <a:pos x="80315" y="567679"/>
                </a:cxn>
                <a:cxn ang="0">
                  <a:pos x="42339" y="476001"/>
                </a:cxn>
                <a:cxn ang="0">
                  <a:pos x="90343" y="375424"/>
                </a:cxn>
                <a:cxn ang="0">
                  <a:pos x="152181" y="0"/>
                </a:cxn>
              </a:cxnLst>
              <a:rect l="T0" t="T1" r="T2" b="T3"/>
              <a:pathLst>
                <a:path w="301949" h="605592">
                  <a:moveTo>
                    <a:pt x="141879" y="437061"/>
                  </a:moveTo>
                  <a:cubicBezTo>
                    <a:pt x="132685" y="445125"/>
                    <a:pt x="126555" y="456157"/>
                    <a:pt x="124605" y="468208"/>
                  </a:cubicBezTo>
                  <a:cubicBezTo>
                    <a:pt x="123490" y="474604"/>
                    <a:pt x="123583" y="481000"/>
                    <a:pt x="124791" y="487396"/>
                  </a:cubicBezTo>
                  <a:cubicBezTo>
                    <a:pt x="125719" y="491939"/>
                    <a:pt x="129713" y="495090"/>
                    <a:pt x="134171" y="495090"/>
                  </a:cubicBezTo>
                  <a:cubicBezTo>
                    <a:pt x="134821" y="495090"/>
                    <a:pt x="135471" y="495090"/>
                    <a:pt x="136028" y="494905"/>
                  </a:cubicBezTo>
                  <a:cubicBezTo>
                    <a:pt x="141229" y="493885"/>
                    <a:pt x="144665" y="488880"/>
                    <a:pt x="143644" y="483688"/>
                  </a:cubicBezTo>
                  <a:cubicBezTo>
                    <a:pt x="142808" y="479610"/>
                    <a:pt x="142808" y="475531"/>
                    <a:pt x="143458" y="471359"/>
                  </a:cubicBezTo>
                  <a:cubicBezTo>
                    <a:pt x="144851" y="463573"/>
                    <a:pt x="148659" y="456620"/>
                    <a:pt x="154603" y="451429"/>
                  </a:cubicBezTo>
                  <a:cubicBezTo>
                    <a:pt x="158504" y="447906"/>
                    <a:pt x="158875" y="441881"/>
                    <a:pt x="155439" y="437895"/>
                  </a:cubicBezTo>
                  <a:cubicBezTo>
                    <a:pt x="151910" y="433909"/>
                    <a:pt x="145780" y="433538"/>
                    <a:pt x="141879" y="437061"/>
                  </a:cubicBezTo>
                  <a:close/>
                  <a:moveTo>
                    <a:pt x="10399" y="343159"/>
                  </a:moveTo>
                  <a:lnTo>
                    <a:pt x="31847" y="343159"/>
                  </a:lnTo>
                  <a:cubicBezTo>
                    <a:pt x="37604" y="343159"/>
                    <a:pt x="42339" y="347885"/>
                    <a:pt x="42339" y="353630"/>
                  </a:cubicBezTo>
                  <a:lnTo>
                    <a:pt x="42339" y="364936"/>
                  </a:lnTo>
                  <a:cubicBezTo>
                    <a:pt x="42339" y="370681"/>
                    <a:pt x="37604" y="375407"/>
                    <a:pt x="31847" y="375407"/>
                  </a:cubicBezTo>
                  <a:lnTo>
                    <a:pt x="10399" y="375407"/>
                  </a:lnTo>
                  <a:cubicBezTo>
                    <a:pt x="4642" y="375407"/>
                    <a:pt x="0" y="370681"/>
                    <a:pt x="0" y="364936"/>
                  </a:cubicBezTo>
                  <a:lnTo>
                    <a:pt x="0" y="353630"/>
                  </a:lnTo>
                  <a:cubicBezTo>
                    <a:pt x="0" y="347885"/>
                    <a:pt x="4642" y="343159"/>
                    <a:pt x="10399" y="343159"/>
                  </a:cubicBezTo>
                  <a:close/>
                  <a:moveTo>
                    <a:pt x="10399" y="275205"/>
                  </a:moveTo>
                  <a:lnTo>
                    <a:pt x="31847" y="275205"/>
                  </a:lnTo>
                  <a:cubicBezTo>
                    <a:pt x="37604" y="275205"/>
                    <a:pt x="42339" y="279842"/>
                    <a:pt x="42339" y="285591"/>
                  </a:cubicBezTo>
                  <a:lnTo>
                    <a:pt x="42339" y="296997"/>
                  </a:lnTo>
                  <a:cubicBezTo>
                    <a:pt x="42339" y="302746"/>
                    <a:pt x="37604" y="307383"/>
                    <a:pt x="31847" y="307383"/>
                  </a:cubicBezTo>
                  <a:lnTo>
                    <a:pt x="10399" y="307383"/>
                  </a:lnTo>
                  <a:cubicBezTo>
                    <a:pt x="4642" y="307383"/>
                    <a:pt x="0" y="302746"/>
                    <a:pt x="0" y="296997"/>
                  </a:cubicBezTo>
                  <a:lnTo>
                    <a:pt x="0" y="285591"/>
                  </a:lnTo>
                  <a:cubicBezTo>
                    <a:pt x="0" y="279842"/>
                    <a:pt x="4642" y="275205"/>
                    <a:pt x="10399" y="275205"/>
                  </a:cubicBezTo>
                  <a:close/>
                  <a:moveTo>
                    <a:pt x="10399" y="207250"/>
                  </a:moveTo>
                  <a:lnTo>
                    <a:pt x="31847" y="207250"/>
                  </a:lnTo>
                  <a:cubicBezTo>
                    <a:pt x="37604" y="207250"/>
                    <a:pt x="42339" y="211887"/>
                    <a:pt x="42339" y="217636"/>
                  </a:cubicBezTo>
                  <a:lnTo>
                    <a:pt x="42339" y="229042"/>
                  </a:lnTo>
                  <a:cubicBezTo>
                    <a:pt x="42339" y="234791"/>
                    <a:pt x="37604" y="239428"/>
                    <a:pt x="31847" y="239428"/>
                  </a:cubicBezTo>
                  <a:lnTo>
                    <a:pt x="10399" y="239428"/>
                  </a:lnTo>
                  <a:cubicBezTo>
                    <a:pt x="4642" y="239428"/>
                    <a:pt x="0" y="234791"/>
                    <a:pt x="0" y="229042"/>
                  </a:cubicBezTo>
                  <a:lnTo>
                    <a:pt x="0" y="217636"/>
                  </a:lnTo>
                  <a:cubicBezTo>
                    <a:pt x="0" y="211887"/>
                    <a:pt x="4642" y="207250"/>
                    <a:pt x="10399" y="207250"/>
                  </a:cubicBezTo>
                  <a:close/>
                  <a:moveTo>
                    <a:pt x="10399" y="139225"/>
                  </a:moveTo>
                  <a:lnTo>
                    <a:pt x="31847" y="139225"/>
                  </a:lnTo>
                  <a:cubicBezTo>
                    <a:pt x="37604" y="139225"/>
                    <a:pt x="42339" y="143951"/>
                    <a:pt x="42339" y="149696"/>
                  </a:cubicBezTo>
                  <a:lnTo>
                    <a:pt x="42339" y="161002"/>
                  </a:lnTo>
                  <a:cubicBezTo>
                    <a:pt x="42339" y="166747"/>
                    <a:pt x="37604" y="171473"/>
                    <a:pt x="31847" y="171473"/>
                  </a:cubicBezTo>
                  <a:lnTo>
                    <a:pt x="10399" y="171473"/>
                  </a:lnTo>
                  <a:cubicBezTo>
                    <a:pt x="4642" y="171473"/>
                    <a:pt x="0" y="166747"/>
                    <a:pt x="0" y="161002"/>
                  </a:cubicBezTo>
                  <a:lnTo>
                    <a:pt x="0" y="149696"/>
                  </a:lnTo>
                  <a:cubicBezTo>
                    <a:pt x="0" y="143951"/>
                    <a:pt x="4642" y="139225"/>
                    <a:pt x="10399" y="139225"/>
                  </a:cubicBezTo>
                  <a:close/>
                  <a:moveTo>
                    <a:pt x="165098" y="104084"/>
                  </a:moveTo>
                  <a:lnTo>
                    <a:pt x="179214" y="104084"/>
                  </a:lnTo>
                  <a:cubicBezTo>
                    <a:pt x="190266" y="104084"/>
                    <a:pt x="199182" y="112983"/>
                    <a:pt x="199182" y="124014"/>
                  </a:cubicBezTo>
                  <a:lnTo>
                    <a:pt x="199182" y="401742"/>
                  </a:lnTo>
                  <a:cubicBezTo>
                    <a:pt x="229552" y="412773"/>
                    <a:pt x="251284" y="441881"/>
                    <a:pt x="251284" y="475994"/>
                  </a:cubicBezTo>
                  <a:cubicBezTo>
                    <a:pt x="251284" y="519656"/>
                    <a:pt x="215899" y="555067"/>
                    <a:pt x="172156" y="555067"/>
                  </a:cubicBezTo>
                  <a:cubicBezTo>
                    <a:pt x="128413" y="555067"/>
                    <a:pt x="92935" y="519656"/>
                    <a:pt x="92935" y="475994"/>
                  </a:cubicBezTo>
                  <a:cubicBezTo>
                    <a:pt x="92935" y="441881"/>
                    <a:pt x="114667" y="412773"/>
                    <a:pt x="145037" y="401742"/>
                  </a:cubicBezTo>
                  <a:lnTo>
                    <a:pt x="145037" y="124014"/>
                  </a:lnTo>
                  <a:cubicBezTo>
                    <a:pt x="145037" y="112983"/>
                    <a:pt x="154046" y="104084"/>
                    <a:pt x="165098" y="104084"/>
                  </a:cubicBezTo>
                  <a:close/>
                  <a:moveTo>
                    <a:pt x="10399" y="71271"/>
                  </a:moveTo>
                  <a:lnTo>
                    <a:pt x="31847" y="71271"/>
                  </a:lnTo>
                  <a:cubicBezTo>
                    <a:pt x="37604" y="71271"/>
                    <a:pt x="42339" y="75904"/>
                    <a:pt x="42339" y="81650"/>
                  </a:cubicBezTo>
                  <a:lnTo>
                    <a:pt x="42339" y="93048"/>
                  </a:lnTo>
                  <a:cubicBezTo>
                    <a:pt x="42339" y="98793"/>
                    <a:pt x="37604" y="103519"/>
                    <a:pt x="31847" y="103519"/>
                  </a:cubicBezTo>
                  <a:lnTo>
                    <a:pt x="10399" y="103519"/>
                  </a:lnTo>
                  <a:cubicBezTo>
                    <a:pt x="4642" y="103519"/>
                    <a:pt x="0" y="98793"/>
                    <a:pt x="0" y="93048"/>
                  </a:cubicBezTo>
                  <a:lnTo>
                    <a:pt x="0" y="81650"/>
                  </a:lnTo>
                  <a:cubicBezTo>
                    <a:pt x="0" y="75904"/>
                    <a:pt x="4642" y="71271"/>
                    <a:pt x="10399" y="71271"/>
                  </a:cubicBezTo>
                  <a:close/>
                  <a:moveTo>
                    <a:pt x="152181" y="25399"/>
                  </a:moveTo>
                  <a:cubicBezTo>
                    <a:pt x="132125" y="25399"/>
                    <a:pt x="115784" y="41714"/>
                    <a:pt x="115784" y="61736"/>
                  </a:cubicBezTo>
                  <a:lnTo>
                    <a:pt x="115784" y="381635"/>
                  </a:lnTo>
                  <a:cubicBezTo>
                    <a:pt x="115784" y="385714"/>
                    <a:pt x="113834" y="389514"/>
                    <a:pt x="110584" y="391925"/>
                  </a:cubicBezTo>
                  <a:cubicBezTo>
                    <a:pt x="83750" y="411484"/>
                    <a:pt x="67780" y="442908"/>
                    <a:pt x="67780" y="476001"/>
                  </a:cubicBezTo>
                  <a:cubicBezTo>
                    <a:pt x="67780" y="533473"/>
                    <a:pt x="114577" y="580193"/>
                    <a:pt x="172144" y="580193"/>
                  </a:cubicBezTo>
                  <a:cubicBezTo>
                    <a:pt x="229618" y="580193"/>
                    <a:pt x="276415" y="533473"/>
                    <a:pt x="276415" y="476001"/>
                  </a:cubicBezTo>
                  <a:cubicBezTo>
                    <a:pt x="276415" y="442908"/>
                    <a:pt x="260445" y="411484"/>
                    <a:pt x="233611" y="391925"/>
                  </a:cubicBezTo>
                  <a:cubicBezTo>
                    <a:pt x="230361" y="389514"/>
                    <a:pt x="228411" y="385714"/>
                    <a:pt x="228411" y="381635"/>
                  </a:cubicBezTo>
                  <a:lnTo>
                    <a:pt x="228411" y="61736"/>
                  </a:lnTo>
                  <a:cubicBezTo>
                    <a:pt x="228411" y="41714"/>
                    <a:pt x="212070" y="25399"/>
                    <a:pt x="192014" y="25399"/>
                  </a:cubicBezTo>
                  <a:close/>
                  <a:moveTo>
                    <a:pt x="152181" y="0"/>
                  </a:moveTo>
                  <a:lnTo>
                    <a:pt x="192014" y="0"/>
                  </a:lnTo>
                  <a:cubicBezTo>
                    <a:pt x="226183" y="0"/>
                    <a:pt x="253945" y="27717"/>
                    <a:pt x="253945" y="61736"/>
                  </a:cubicBezTo>
                  <a:lnTo>
                    <a:pt x="253945" y="375424"/>
                  </a:lnTo>
                  <a:cubicBezTo>
                    <a:pt x="267687" y="386641"/>
                    <a:pt x="279201" y="400638"/>
                    <a:pt x="287371" y="416397"/>
                  </a:cubicBezTo>
                  <a:cubicBezTo>
                    <a:pt x="296935" y="434658"/>
                    <a:pt x="301949" y="455330"/>
                    <a:pt x="301949" y="476001"/>
                  </a:cubicBezTo>
                  <a:cubicBezTo>
                    <a:pt x="301949" y="493521"/>
                    <a:pt x="298514" y="510485"/>
                    <a:pt x="291735" y="526428"/>
                  </a:cubicBezTo>
                  <a:cubicBezTo>
                    <a:pt x="285143" y="541909"/>
                    <a:pt x="275858" y="555721"/>
                    <a:pt x="263880" y="567679"/>
                  </a:cubicBezTo>
                  <a:cubicBezTo>
                    <a:pt x="251995" y="579544"/>
                    <a:pt x="238068" y="588907"/>
                    <a:pt x="222655" y="595395"/>
                  </a:cubicBezTo>
                  <a:cubicBezTo>
                    <a:pt x="206592" y="602162"/>
                    <a:pt x="189600" y="605592"/>
                    <a:pt x="172144" y="605592"/>
                  </a:cubicBezTo>
                  <a:cubicBezTo>
                    <a:pt x="154595" y="605592"/>
                    <a:pt x="137604" y="602162"/>
                    <a:pt x="121540" y="595395"/>
                  </a:cubicBezTo>
                  <a:cubicBezTo>
                    <a:pt x="106127" y="588907"/>
                    <a:pt x="92200" y="579544"/>
                    <a:pt x="80315" y="567679"/>
                  </a:cubicBezTo>
                  <a:cubicBezTo>
                    <a:pt x="68430" y="555721"/>
                    <a:pt x="59052" y="541909"/>
                    <a:pt x="52460" y="526428"/>
                  </a:cubicBezTo>
                  <a:cubicBezTo>
                    <a:pt x="45774" y="510485"/>
                    <a:pt x="42339" y="493521"/>
                    <a:pt x="42339" y="476001"/>
                  </a:cubicBezTo>
                  <a:cubicBezTo>
                    <a:pt x="42339" y="455330"/>
                    <a:pt x="47353" y="434658"/>
                    <a:pt x="56824" y="416397"/>
                  </a:cubicBezTo>
                  <a:cubicBezTo>
                    <a:pt x="64995" y="400638"/>
                    <a:pt x="76508" y="386641"/>
                    <a:pt x="90343" y="375424"/>
                  </a:cubicBezTo>
                  <a:lnTo>
                    <a:pt x="90343" y="61736"/>
                  </a:lnTo>
                  <a:cubicBezTo>
                    <a:pt x="90343" y="27717"/>
                    <a:pt x="118105" y="0"/>
                    <a:pt x="152181" y="0"/>
                  </a:cubicBezTo>
                  <a:close/>
                </a:path>
              </a:pathLst>
            </a:custGeom>
            <a:solidFill>
              <a:schemeClr val="bg1"/>
            </a:solidFill>
            <a:ln w="9525">
              <a:noFill/>
              <a:round/>
            </a:ln>
          </p:spPr>
          <p:txBody>
            <a:bodyPr/>
            <a:lstStyle/>
            <a:p>
              <a:endParaRPr lang="zh-CN" altLang="en-US"/>
            </a:p>
          </p:txBody>
        </p:sp>
      </p:grpSp>
      <p:sp>
        <p:nvSpPr>
          <p:cNvPr id="49" name="矩形 48"/>
          <p:cNvSpPr>
            <a:spLocks noChangeArrowheads="1"/>
          </p:cNvSpPr>
          <p:nvPr/>
        </p:nvSpPr>
        <p:spPr bwMode="auto">
          <a:xfrm>
            <a:off x="5100638" y="2493963"/>
            <a:ext cx="4438650" cy="2840037"/>
          </a:xfrm>
          <a:prstGeom prst="rect">
            <a:avLst/>
          </a:prstGeom>
          <a:noFill/>
          <a:ln w="9525">
            <a:noFill/>
            <a:miter lim="800000"/>
          </a:ln>
        </p:spPr>
        <p:txBody>
          <a:bodyPr>
            <a:spAutoFit/>
          </a:bodyPr>
          <a:lstStyle/>
          <a:p>
            <a:pPr algn="ctr">
              <a:lnSpc>
                <a:spcPct val="200000"/>
              </a:lnSpc>
            </a:pPr>
            <a:r>
              <a:rPr lang="zh-CN" altLang="en-US" b="1">
                <a:solidFill>
                  <a:schemeClr val="bg1"/>
                </a:solidFill>
                <a:latin typeface="思源宋体 CN Medium"/>
                <a:ea typeface="思源宋体 CN Medium"/>
                <a:cs typeface="思源宋体 CN Medium"/>
              </a:rPr>
              <a:t>信息表内容不全</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体温监测频次不够</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未开展健康询问</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体温监测人员防护水平较低</a:t>
            </a:r>
            <a:endParaRPr lang="en-US" altLang="zh-CN"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未设置醒目的体温监测警示标识</a:t>
            </a:r>
            <a:endParaRPr lang="zh-CN" altLang="en-US" b="1">
              <a:solidFill>
                <a:schemeClr val="bg1"/>
              </a:solidFill>
              <a:latin typeface="思源宋体 CN Medium"/>
              <a:ea typeface="思源宋体 CN Medium"/>
              <a:cs typeface="思源宋体 CN Medium"/>
            </a:endParaRPr>
          </a:p>
        </p:txBody>
      </p:sp>
      <p:sp>
        <p:nvSpPr>
          <p:cNvPr id="38" name="矩形 37"/>
          <p:cNvSpPr>
            <a:spLocks noChangeArrowheads="1"/>
          </p:cNvSpPr>
          <p:nvPr/>
        </p:nvSpPr>
        <p:spPr bwMode="auto">
          <a:xfrm>
            <a:off x="6511925" y="1971675"/>
            <a:ext cx="1612900" cy="519113"/>
          </a:xfrm>
          <a:prstGeom prst="rect">
            <a:avLst/>
          </a:prstGeom>
          <a:noFill/>
          <a:ln w="9525">
            <a:noFill/>
            <a:miter lim="800000"/>
          </a:ln>
        </p:spPr>
        <p:txBody>
          <a:bodyPr wrap="none">
            <a:spAutoFit/>
          </a:bodyPr>
          <a:lstStyle/>
          <a:p>
            <a:pPr algn="ctr"/>
            <a:r>
              <a:rPr lang="zh-CN" altLang="en-US" sz="2800" b="1">
                <a:solidFill>
                  <a:srgbClr val="FFFFFF"/>
                </a:solidFill>
                <a:latin typeface="思源宋体 Heavy"/>
                <a:ea typeface="思源宋体 Heavy"/>
                <a:cs typeface="思源宋体 Heavy"/>
              </a:rPr>
              <a:t>常见问题</a:t>
            </a:r>
            <a:endParaRPr lang="en-US" altLang="zh-CN" sz="2800" b="1">
              <a:solidFill>
                <a:srgbClr val="FFFFFF"/>
              </a:solidFill>
              <a:latin typeface="思源宋体 Heavy"/>
              <a:ea typeface="思源宋体 Heavy"/>
              <a:cs typeface="思源宋体 Heavy"/>
            </a:endParaRPr>
          </a:p>
        </p:txBody>
      </p:sp>
      <p:sp>
        <p:nvSpPr>
          <p:cNvPr id="3" name="矩形 2"/>
          <p:cNvSpPr>
            <a:spLocks noChangeArrowheads="1"/>
          </p:cNvSpPr>
          <p:nvPr/>
        </p:nvSpPr>
        <p:spPr bwMode="auto">
          <a:xfrm>
            <a:off x="1263650" y="2557463"/>
            <a:ext cx="3836988" cy="2838450"/>
          </a:xfrm>
          <a:prstGeom prst="rect">
            <a:avLst/>
          </a:prstGeom>
          <a:noFill/>
          <a:ln w="9525">
            <a:noFill/>
            <a:miter lim="800000"/>
          </a:ln>
        </p:spPr>
        <p:txBody>
          <a:bodyPr>
            <a:spAutoFit/>
          </a:bodyPr>
          <a:lstStyle/>
          <a:p>
            <a:pPr algn="ctr">
              <a:lnSpc>
                <a:spcPct val="200000"/>
              </a:lnSpc>
            </a:pPr>
            <a:r>
              <a:rPr lang="zh-CN" altLang="en-US" b="1">
                <a:solidFill>
                  <a:schemeClr val="bg1"/>
                </a:solidFill>
                <a:latin typeface="思源宋体 CN Medium"/>
                <a:ea typeface="思源宋体 CN Medium"/>
                <a:cs typeface="思源宋体 CN Medium"/>
              </a:rPr>
              <a:t>是否对进出人员严格体温监测，</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并做好信息登记。</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（要求：建立外来人员登记表和</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员工体温监测登记表；每天早中</a:t>
            </a:r>
            <a:endParaRPr lang="zh-CN" altLang="en-US" b="1">
              <a:solidFill>
                <a:schemeClr val="bg1"/>
              </a:solidFill>
              <a:latin typeface="思源宋体 CN Medium"/>
              <a:ea typeface="思源宋体 CN Medium"/>
              <a:cs typeface="思源宋体 CN Medium"/>
            </a:endParaRPr>
          </a:p>
          <a:p>
            <a:pPr algn="ctr">
              <a:lnSpc>
                <a:spcPct val="200000"/>
              </a:lnSpc>
            </a:pPr>
            <a:r>
              <a:rPr lang="zh-CN" altLang="en-US" b="1">
                <a:solidFill>
                  <a:schemeClr val="bg1"/>
                </a:solidFill>
                <a:latin typeface="思源宋体 CN Medium"/>
                <a:ea typeface="思源宋体 CN Medium"/>
                <a:cs typeface="思源宋体 CN Medium"/>
              </a:rPr>
              <a:t>晚三次体温监测并有健康询问）</a:t>
            </a:r>
            <a:endParaRPr lang="zh-CN" altLang="en-US" b="1">
              <a:solidFill>
                <a:schemeClr val="bg1"/>
              </a:solidFill>
              <a:latin typeface="等线" panose="02010600030101010101" charset="-122"/>
              <a:ea typeface="等线" panose="02010600030101010101" charset="-122"/>
            </a:endParaRPr>
          </a:p>
        </p:txBody>
      </p:sp>
      <p:sp>
        <p:nvSpPr>
          <p:cNvPr id="34" name="矩形 33"/>
          <p:cNvSpPr>
            <a:spLocks noChangeArrowheads="1"/>
          </p:cNvSpPr>
          <p:nvPr/>
        </p:nvSpPr>
        <p:spPr bwMode="auto">
          <a:xfrm>
            <a:off x="2374900" y="1971675"/>
            <a:ext cx="1612900" cy="519113"/>
          </a:xfrm>
          <a:prstGeom prst="rect">
            <a:avLst/>
          </a:prstGeom>
          <a:noFill/>
          <a:ln w="9525">
            <a:noFill/>
            <a:miter lim="800000"/>
          </a:ln>
        </p:spPr>
        <p:txBody>
          <a:bodyPr wrap="none">
            <a:spAutoFit/>
          </a:bodyPr>
          <a:lstStyle/>
          <a:p>
            <a:pPr algn="ctr"/>
            <a:r>
              <a:rPr lang="zh-CN" altLang="en-US" sz="2800" b="1">
                <a:solidFill>
                  <a:srgbClr val="FFFFFF"/>
                </a:solidFill>
                <a:latin typeface="思源宋体 Heavy"/>
                <a:ea typeface="思源宋体 Heavy"/>
                <a:cs typeface="思源宋体 Heavy"/>
              </a:rPr>
              <a:t>体温监测</a:t>
            </a:r>
            <a:endParaRPr lang="en-US" altLang="zh-CN" sz="2800" b="1">
              <a:solidFill>
                <a:srgbClr val="FFFFFF"/>
              </a:solidFill>
              <a:latin typeface="思源宋体 Heavy"/>
              <a:ea typeface="思源宋体 Heavy"/>
              <a:cs typeface="思源宋体 Heavy"/>
            </a:endParaRPr>
          </a:p>
        </p:txBody>
      </p:sp>
      <p:cxnSp>
        <p:nvCxnSpPr>
          <p:cNvPr id="36" name="直接连接符 35"/>
          <p:cNvCxnSpPr/>
          <p:nvPr/>
        </p:nvCxnSpPr>
        <p:spPr>
          <a:xfrm>
            <a:off x="2344738" y="25400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481763" y="2540000"/>
            <a:ext cx="1676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1"/>
          <a:srcRect/>
          <a:stretch>
            <a:fillRect/>
          </a:stretch>
        </p:blipFill>
        <p:spPr bwMode="auto">
          <a:xfrm>
            <a:off x="8913813" y="2779713"/>
            <a:ext cx="2100262" cy="4078287"/>
          </a:xfrm>
          <a:prstGeom prst="rect">
            <a:avLst/>
          </a:prstGeom>
          <a:noFill/>
          <a:ln w="9525">
            <a:noFill/>
            <a:miter lim="800000"/>
            <a:headEnd/>
            <a:tailEnd/>
          </a:ln>
        </p:spPr>
      </p:pic>
      <p:pic>
        <p:nvPicPr>
          <p:cNvPr id="34832" name="Picture 33"/>
          <p:cNvPicPr>
            <a:picLocks noChangeAspect="1" noChangeArrowheads="1"/>
          </p:cNvPicPr>
          <p:nvPr/>
        </p:nvPicPr>
        <p:blipFill>
          <a:blip r:embed="rId2"/>
          <a:srcRect/>
          <a:stretch>
            <a:fillRect/>
          </a:stretch>
        </p:blipFill>
        <p:spPr bwMode="auto">
          <a:xfrm>
            <a:off x="784225" y="1195388"/>
            <a:ext cx="10455275" cy="1284287"/>
          </a:xfrm>
          <a:prstGeom prst="rect">
            <a:avLst/>
          </a:prstGeom>
          <a:noFill/>
          <a:ln w="9525">
            <a:noFill/>
            <a:miter lim="800000"/>
            <a:headEnd/>
            <a:tailEnd/>
          </a:ln>
        </p:spPr>
      </p:pic>
      <p:pic>
        <p:nvPicPr>
          <p:cNvPr id="34833" name="Picture 34"/>
          <p:cNvPicPr>
            <a:picLocks noChangeAspect="1" noChangeArrowheads="1"/>
          </p:cNvPicPr>
          <p:nvPr/>
        </p:nvPicPr>
        <p:blipFill>
          <a:blip r:embed="rId3"/>
          <a:srcRect/>
          <a:stretch>
            <a:fillRect/>
          </a:stretch>
        </p:blipFill>
        <p:spPr bwMode="auto">
          <a:xfrm>
            <a:off x="777875" y="2592388"/>
            <a:ext cx="10463213" cy="1778000"/>
          </a:xfrm>
          <a:prstGeom prst="rect">
            <a:avLst/>
          </a:prstGeom>
          <a:noFill/>
          <a:ln w="9525">
            <a:noFill/>
            <a:miter lim="800000"/>
            <a:headEnd/>
            <a:tailEnd/>
          </a:ln>
        </p:spPr>
      </p:pic>
      <p:pic>
        <p:nvPicPr>
          <p:cNvPr id="34834" name="Picture 35"/>
          <p:cNvPicPr>
            <a:picLocks noChangeAspect="1" noChangeArrowheads="1"/>
          </p:cNvPicPr>
          <p:nvPr/>
        </p:nvPicPr>
        <p:blipFill>
          <a:blip r:embed="rId4"/>
          <a:srcRect/>
          <a:stretch>
            <a:fillRect/>
          </a:stretch>
        </p:blipFill>
        <p:spPr bwMode="auto">
          <a:xfrm>
            <a:off x="3884613" y="3840163"/>
            <a:ext cx="2482850" cy="2820987"/>
          </a:xfrm>
          <a:prstGeom prst="rect">
            <a:avLst/>
          </a:prstGeom>
          <a:noFill/>
          <a:ln w="9525">
            <a:noFill/>
            <a:miter lim="800000"/>
            <a:headEnd/>
            <a:tailEnd/>
          </a:ln>
        </p:spPr>
      </p:pic>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7" presetClass="entr" presetSubtype="0" fill="hold" grpId="0" nodeType="afterEffec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nodeType="afterEffec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anim calcmode="lin" valueType="num">
                                      <p:cBhvr>
                                        <p:cTn id="36" dur="1000" fill="hold"/>
                                        <p:tgtEl>
                                          <p:spTgt spid="36"/>
                                        </p:tgtEl>
                                        <p:attrNameLst>
                                          <p:attrName>ppt_x</p:attrName>
                                        </p:attrNameLst>
                                      </p:cBhvr>
                                      <p:tavLst>
                                        <p:tav tm="0">
                                          <p:val>
                                            <p:strVal val="#ppt_x"/>
                                          </p:val>
                                        </p:tav>
                                        <p:tav tm="100000">
                                          <p:val>
                                            <p:strVal val="#ppt_x"/>
                                          </p:val>
                                        </p:tav>
                                      </p:tavLst>
                                    </p:anim>
                                    <p:anim calcmode="lin" valueType="num">
                                      <p:cBhvr>
                                        <p:cTn id="37" dur="1000" fill="hold"/>
                                        <p:tgtEl>
                                          <p:spTgt spid="3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childTnLst>
                                    <p:set>
                                      <p:cBhvr>
                                        <p:cTn id="46" dur="1" fill="hold">
                                          <p:stCondLst>
                                            <p:cond delay="0"/>
                                          </p:stCondLst>
                                        </p:cTn>
                                        <p:tgtEl>
                                          <p:spTgt spid="38"/>
                                        </p:tgtEl>
                                        <p:attrNameLst>
                                          <p:attrName>style.visibility</p:attrName>
                                        </p:attrNameLst>
                                      </p:cBhvr>
                                      <p:to>
                                        <p:strVal val="visible"/>
                                      </p:to>
                                    </p:set>
                                    <p:animEffect transition="in" filter="fade">
                                      <p:cBhvr>
                                        <p:cTn id="47" dur="1000"/>
                                        <p:tgtEl>
                                          <p:spTgt spid="38"/>
                                        </p:tgtEl>
                                      </p:cBhvr>
                                    </p:animEffect>
                                    <p:anim calcmode="lin" valueType="num">
                                      <p:cBhvr>
                                        <p:cTn id="48" dur="1000" fill="hold"/>
                                        <p:tgtEl>
                                          <p:spTgt spid="38"/>
                                        </p:tgtEl>
                                        <p:attrNameLst>
                                          <p:attrName>ppt_x</p:attrName>
                                        </p:attrNameLst>
                                      </p:cBhvr>
                                      <p:tavLst>
                                        <p:tav tm="0">
                                          <p:val>
                                            <p:strVal val="#ppt_x"/>
                                          </p:val>
                                        </p:tav>
                                        <p:tav tm="100000">
                                          <p:val>
                                            <p:strVal val="#ppt_x"/>
                                          </p:val>
                                        </p:tav>
                                      </p:tavLst>
                                    </p:anim>
                                    <p:anim calcmode="lin" valueType="num">
                                      <p:cBhvr>
                                        <p:cTn id="49" dur="1000" fill="hold"/>
                                        <p:tgtEl>
                                          <p:spTgt spid="38"/>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nodeType="afterEffec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childTnLst>
                          </p:cTn>
                        </p:par>
                        <p:par>
                          <p:cTn id="56" fill="hold">
                            <p:stCondLst>
                              <p:cond delay="8500"/>
                            </p:stCondLst>
                            <p:childTnLst>
                              <p:par>
                                <p:cTn id="57" presetID="47" presetClass="entr" presetSubtype="0" fill="hold" grpId="0" nodeType="afterEffec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par>
                          <p:cTn id="62" fill="hold">
                            <p:stCondLst>
                              <p:cond delay="9500"/>
                            </p:stCondLst>
                            <p:childTnLst>
                              <p:par>
                                <p:cTn id="63" presetID="22" presetClass="entr" presetSubtype="4" fill="hold" nodeType="afterEffect">
                                  <p:childTnLst>
                                    <p:set>
                                      <p:cBhvr>
                                        <p:cTn id="64" dur="1" fill="hold">
                                          <p:stCondLst>
                                            <p:cond delay="0"/>
                                          </p:stCondLst>
                                        </p:cTn>
                                        <p:tgtEl>
                                          <p:spTgt spid="47"/>
                                        </p:tgtEl>
                                        <p:attrNameLst>
                                          <p:attrName>style.visibility</p:attrName>
                                        </p:attrNameLst>
                                      </p:cBhvr>
                                      <p:to>
                                        <p:strVal val="visible"/>
                                      </p:to>
                                    </p:set>
                                    <p:animEffect transition="in" filter="wipe(down)">
                                      <p:cBhvr>
                                        <p:cTn id="65"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8" grpId="0"/>
      <p:bldP spid="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36866"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6891"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36885"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36886"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6887"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36888"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6889"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5" name="组合 24"/>
          <p:cNvGrpSpPr/>
          <p:nvPr/>
        </p:nvGrpSpPr>
        <p:grpSpPr bwMode="auto">
          <a:xfrm>
            <a:off x="841375" y="463550"/>
            <a:ext cx="4427538" cy="541338"/>
            <a:chOff x="840753" y="464106"/>
            <a:chExt cx="4427934" cy="540149"/>
          </a:xfrm>
        </p:grpSpPr>
        <p:sp>
          <p:nvSpPr>
            <p:cNvPr id="21" name="平行四边形 20"/>
            <p:cNvSpPr/>
            <p:nvPr/>
          </p:nvSpPr>
          <p:spPr>
            <a:xfrm>
              <a:off x="840753" y="481531"/>
              <a:ext cx="4427934"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295" y="481531"/>
              <a:ext cx="2327483"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36884"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26632" name="矩形 48"/>
          <p:cNvSpPr>
            <a:spLocks noChangeArrowheads="1"/>
          </p:cNvSpPr>
          <p:nvPr/>
        </p:nvSpPr>
        <p:spPr bwMode="auto">
          <a:xfrm>
            <a:off x="2312988" y="1700213"/>
            <a:ext cx="6326187" cy="2376487"/>
          </a:xfrm>
          <a:prstGeom prst="rect">
            <a:avLst/>
          </a:prstGeom>
          <a:noFill/>
          <a:ln w="9525">
            <a:noFill/>
            <a:miter lim="800000"/>
          </a:ln>
        </p:spPr>
        <p:txBody>
          <a:bodyPr>
            <a:spAutoFit/>
          </a:bodyPr>
          <a:lstStyle/>
          <a:p>
            <a:pPr algn="ctr">
              <a:lnSpc>
                <a:spcPct val="150000"/>
              </a:lnSpc>
            </a:pPr>
            <a:r>
              <a:rPr lang="zh-CN" altLang="en-US" sz="2800" b="1">
                <a:solidFill>
                  <a:srgbClr val="333333"/>
                </a:solidFill>
                <a:latin typeface="思源宋体 CN Medium"/>
                <a:ea typeface="思源宋体 CN Medium"/>
                <a:cs typeface="思源宋体 CN Medium"/>
              </a:rPr>
              <a:t>员工是否佩戴口罩</a:t>
            </a:r>
            <a:endParaRPr lang="zh-CN" altLang="en-US" sz="2800" b="1">
              <a:solidFill>
                <a:srgbClr val="333333"/>
              </a:solidFill>
              <a:latin typeface="思源宋体 CN Medium"/>
              <a:ea typeface="思源宋体 CN Medium"/>
              <a:cs typeface="思源宋体 CN Medium"/>
            </a:endParaRPr>
          </a:p>
          <a:p>
            <a:pPr algn="ctr">
              <a:lnSpc>
                <a:spcPct val="150000"/>
              </a:lnSpc>
            </a:pPr>
            <a:r>
              <a:rPr lang="zh-CN" altLang="en-US" sz="2400" b="1">
                <a:solidFill>
                  <a:srgbClr val="EA2424"/>
                </a:solidFill>
                <a:latin typeface="思源宋体 CN Medium"/>
                <a:ea typeface="思源宋体 CN Medium"/>
                <a:cs typeface="思源宋体 CN Medium"/>
              </a:rPr>
              <a:t>常见问题：佩戴不规范</a:t>
            </a:r>
            <a:endParaRPr lang="zh-CN" altLang="en-US" sz="2400" b="1">
              <a:solidFill>
                <a:srgbClr val="EA2424"/>
              </a:solidFill>
              <a:latin typeface="思源宋体 CN Medium"/>
              <a:ea typeface="思源宋体 CN Medium"/>
              <a:cs typeface="思源宋体 CN Medium"/>
            </a:endParaRPr>
          </a:p>
          <a:p>
            <a:pPr algn="ctr">
              <a:lnSpc>
                <a:spcPct val="150000"/>
              </a:lnSpc>
            </a:pPr>
            <a:r>
              <a:rPr lang="zh-CN" altLang="en-US" sz="2400" b="1">
                <a:solidFill>
                  <a:srgbClr val="333333"/>
                </a:solidFill>
                <a:latin typeface="思源宋体 CN Medium"/>
                <a:ea typeface="思源宋体 CN Medium"/>
                <a:cs typeface="思源宋体 CN Medium"/>
              </a:rPr>
              <a:t>体温监测人员、废弃口罩处置人员、垃圾处置人员、消毒人员建议佩戴Ｎ</a:t>
            </a:r>
            <a:r>
              <a:rPr lang="en-US" altLang="zh-CN" sz="2400" b="1">
                <a:solidFill>
                  <a:srgbClr val="333333"/>
                </a:solidFill>
                <a:latin typeface="思源宋体 CN Medium"/>
                <a:ea typeface="思源宋体 CN Medium"/>
                <a:cs typeface="思源宋体 CN Medium"/>
              </a:rPr>
              <a:t>95</a:t>
            </a:r>
            <a:r>
              <a:rPr lang="zh-CN" altLang="en-US" sz="2400" b="1">
                <a:solidFill>
                  <a:srgbClr val="333333"/>
                </a:solidFill>
                <a:latin typeface="思源宋体 CN Medium"/>
                <a:ea typeface="思源宋体 CN Medium"/>
                <a:cs typeface="思源宋体 CN Medium"/>
              </a:rPr>
              <a:t>或ＫＮ</a:t>
            </a:r>
            <a:r>
              <a:rPr lang="en-US" altLang="zh-CN" sz="2400" b="1">
                <a:solidFill>
                  <a:srgbClr val="333333"/>
                </a:solidFill>
                <a:latin typeface="思源宋体 CN Medium"/>
                <a:ea typeface="思源宋体 CN Medium"/>
                <a:cs typeface="思源宋体 CN Medium"/>
              </a:rPr>
              <a:t>95</a:t>
            </a:r>
            <a:r>
              <a:rPr lang="zh-CN" altLang="en-US" sz="2400" b="1">
                <a:solidFill>
                  <a:srgbClr val="333333"/>
                </a:solidFill>
                <a:latin typeface="思源宋体 CN Medium"/>
                <a:ea typeface="思源宋体 CN Medium"/>
                <a:cs typeface="思源宋体 CN Medium"/>
              </a:rPr>
              <a:t>口罩</a:t>
            </a:r>
            <a:endParaRPr lang="zh-CN" altLang="en-US" sz="2400" b="1">
              <a:latin typeface="等线" panose="02010600030101010101" charset="-122"/>
              <a:ea typeface="等线" panose="02010600030101010101" charset="-122"/>
            </a:endParaRPr>
          </a:p>
        </p:txBody>
      </p:sp>
      <p:pic>
        <p:nvPicPr>
          <p:cNvPr id="55" name="图片 54"/>
          <p:cNvPicPr>
            <a:picLocks noChangeAspect="1"/>
          </p:cNvPicPr>
          <p:nvPr/>
        </p:nvPicPr>
        <p:blipFill>
          <a:blip r:embed="rId1"/>
          <a:srcRect/>
          <a:stretch>
            <a:fillRect/>
          </a:stretch>
        </p:blipFill>
        <p:spPr bwMode="auto">
          <a:xfrm>
            <a:off x="1065213" y="1811338"/>
            <a:ext cx="952500" cy="3433762"/>
          </a:xfrm>
          <a:prstGeom prst="rect">
            <a:avLst/>
          </a:prstGeom>
          <a:noFill/>
          <a:ln w="9525">
            <a:noFill/>
            <a:miter lim="800000"/>
            <a:headEnd/>
            <a:tailEnd/>
          </a:ln>
        </p:spPr>
      </p:pic>
      <p:pic>
        <p:nvPicPr>
          <p:cNvPr id="56" name="图片 55"/>
          <p:cNvPicPr>
            <a:picLocks noChangeAspect="1"/>
          </p:cNvPicPr>
          <p:nvPr/>
        </p:nvPicPr>
        <p:blipFill>
          <a:blip r:embed="rId2"/>
          <a:srcRect/>
          <a:stretch>
            <a:fillRect/>
          </a:stretch>
        </p:blipFill>
        <p:spPr bwMode="auto">
          <a:xfrm>
            <a:off x="8858250" y="1690688"/>
            <a:ext cx="952500" cy="3435350"/>
          </a:xfrm>
          <a:prstGeom prst="rect">
            <a:avLst/>
          </a:prstGeom>
          <a:noFill/>
          <a:ln w="9525">
            <a:noFill/>
            <a:miter lim="800000"/>
            <a:headEnd/>
            <a:tailEnd/>
          </a:ln>
        </p:spPr>
      </p:pic>
      <p:cxnSp>
        <p:nvCxnSpPr>
          <p:cNvPr id="3" name="直接箭头连接符 2"/>
          <p:cNvCxnSpPr/>
          <p:nvPr/>
        </p:nvCxnSpPr>
        <p:spPr>
          <a:xfrm>
            <a:off x="1947863" y="4395788"/>
            <a:ext cx="6978650" cy="0"/>
          </a:xfrm>
          <a:prstGeom prst="straightConnector1">
            <a:avLst/>
          </a:prstGeom>
          <a:ln>
            <a:solidFill>
              <a:srgbClr val="EA242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bwMode="auto">
          <a:xfrm>
            <a:off x="4346575" y="4152900"/>
            <a:ext cx="2087563" cy="434975"/>
            <a:chOff x="4347063" y="4079631"/>
            <a:chExt cx="2086708" cy="436098"/>
          </a:xfrm>
        </p:grpSpPr>
        <p:sp>
          <p:nvSpPr>
            <p:cNvPr id="6" name="矩形: 圆角 5"/>
            <p:cNvSpPr/>
            <p:nvPr/>
          </p:nvSpPr>
          <p:spPr>
            <a:xfrm>
              <a:off x="4347063" y="4079631"/>
              <a:ext cx="2086708" cy="436098"/>
            </a:xfrm>
            <a:prstGeom prst="roundRect">
              <a:avLst/>
            </a:prstGeom>
            <a:solidFill>
              <a:srgbClr val="EA5206"/>
            </a:solidFill>
            <a:ln>
              <a:solidFill>
                <a:srgbClr val="EA24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881" name="矩形 6"/>
            <p:cNvSpPr>
              <a:spLocks noChangeArrowheads="1"/>
            </p:cNvSpPr>
            <p:nvPr/>
          </p:nvSpPr>
          <p:spPr bwMode="auto">
            <a:xfrm>
              <a:off x="4650471" y="4113014"/>
              <a:ext cx="1479892" cy="369332"/>
            </a:xfrm>
            <a:prstGeom prst="rect">
              <a:avLst/>
            </a:prstGeom>
            <a:noFill/>
            <a:ln w="9525">
              <a:noFill/>
              <a:miter lim="800000"/>
            </a:ln>
          </p:spPr>
          <p:txBody>
            <a:bodyPr wrap="none">
              <a:spAutoFit/>
            </a:bodyPr>
            <a:lstStyle/>
            <a:p>
              <a:pPr algn="ctr"/>
              <a:r>
                <a:rPr lang="en-US" altLang="zh-CN">
                  <a:solidFill>
                    <a:schemeClr val="bg1"/>
                  </a:solidFill>
                  <a:latin typeface="思源宋体 Heavy"/>
                  <a:ea typeface="思源宋体 Heavy"/>
                  <a:cs typeface="思源宋体 Heavy"/>
                </a:rPr>
                <a:t>1</a:t>
              </a:r>
              <a:r>
                <a:rPr lang="zh-CN" altLang="en-US">
                  <a:solidFill>
                    <a:schemeClr val="bg1"/>
                  </a:solidFill>
                  <a:latin typeface="思源宋体 Heavy"/>
                  <a:ea typeface="思源宋体 Heavy"/>
                  <a:cs typeface="思源宋体 Heavy"/>
                </a:rPr>
                <a:t>米以上距离</a:t>
              </a:r>
              <a:endParaRPr lang="zh-CN" altLang="en-US">
                <a:solidFill>
                  <a:schemeClr val="bg1"/>
                </a:solidFill>
                <a:latin typeface="思源宋体 Heavy"/>
                <a:ea typeface="思源宋体 Heavy"/>
                <a:cs typeface="思源宋体 Heavy"/>
              </a:endParaRPr>
            </a:p>
          </p:txBody>
        </p:sp>
      </p:grpSp>
      <p:grpSp>
        <p:nvGrpSpPr>
          <p:cNvPr id="5" name="组合 4"/>
          <p:cNvGrpSpPr/>
          <p:nvPr/>
        </p:nvGrpSpPr>
        <p:grpSpPr bwMode="auto">
          <a:xfrm>
            <a:off x="5254625" y="481013"/>
            <a:ext cx="1079500" cy="523875"/>
            <a:chOff x="5254695" y="481035"/>
            <a:chExt cx="1080000" cy="523220"/>
          </a:xfrm>
        </p:grpSpPr>
        <p:sp>
          <p:nvSpPr>
            <p:cNvPr id="24" name="平行四边形 23"/>
            <p:cNvSpPr/>
            <p:nvPr/>
          </p:nvSpPr>
          <p:spPr>
            <a:xfrm>
              <a:off x="5254695"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36879" name="图形 3"/>
            <p:cNvPicPr>
              <a:picLocks noChangeAspect="1"/>
            </p:cNvPicPr>
            <p:nvPr/>
          </p:nvPicPr>
          <p:blipFill>
            <a:blip r:embed="rId3"/>
            <a:srcRect/>
            <a:stretch>
              <a:fillRect/>
            </a:stretch>
          </p:blipFill>
          <p:spPr bwMode="auto">
            <a:xfrm>
              <a:off x="5580095" y="535771"/>
              <a:ext cx="443191" cy="443191"/>
            </a:xfrm>
            <a:prstGeom prst="rect">
              <a:avLst/>
            </a:prstGeom>
            <a:noFill/>
            <a:ln w="9525">
              <a:noFill/>
              <a:miter lim="800000"/>
              <a:headEnd/>
              <a:tailEnd/>
            </a:ln>
          </p:spPr>
        </p:pic>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fltVal val="0"/>
                                          </p:val>
                                        </p:tav>
                                        <p:tav tm="100000">
                                          <p:val>
                                            <p:strVal val="#ppt_w"/>
                                          </p:val>
                                        </p:tav>
                                      </p:tavLst>
                                    </p:anim>
                                    <p:anim calcmode="lin" valueType="num">
                                      <p:cBhvr>
                                        <p:cTn id="8" dur="750" fill="hold"/>
                                        <p:tgtEl>
                                          <p:spTgt spid="25"/>
                                        </p:tgtEl>
                                        <p:attrNameLst>
                                          <p:attrName>ppt_h</p:attrName>
                                        </p:attrNameLst>
                                      </p:cBhvr>
                                      <p:tavLst>
                                        <p:tav tm="0">
                                          <p:val>
                                            <p:fltVal val="0"/>
                                          </p:val>
                                        </p:tav>
                                        <p:tav tm="100000">
                                          <p:val>
                                            <p:strVal val="#ppt_h"/>
                                          </p:val>
                                        </p:tav>
                                      </p:tavLst>
                                    </p:anim>
                                    <p:animEffect transition="in" filter="fade">
                                      <p:cBhvr>
                                        <p:cTn id="9" dur="750"/>
                                        <p:tgtEl>
                                          <p:spTgt spid="25"/>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anim calcmode="lin" valueType="num">
                                      <p:cBhvr>
                                        <p:cTn id="30" dur="1000" fill="hold"/>
                                        <p:tgtEl>
                                          <p:spTgt spid="55"/>
                                        </p:tgtEl>
                                        <p:attrNameLst>
                                          <p:attrName>ppt_x</p:attrName>
                                        </p:attrNameLst>
                                      </p:cBhvr>
                                      <p:tavLst>
                                        <p:tav tm="0">
                                          <p:val>
                                            <p:strVal val="#ppt_x"/>
                                          </p:val>
                                        </p:tav>
                                        <p:tav tm="100000">
                                          <p:val>
                                            <p:strVal val="#ppt_x"/>
                                          </p:val>
                                        </p:tav>
                                      </p:tavLst>
                                    </p:anim>
                                    <p:anim calcmode="lin" valueType="num">
                                      <p:cBhvr>
                                        <p:cTn id="31" dur="1000" fill="hold"/>
                                        <p:tgtEl>
                                          <p:spTgt spid="5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anim calcmode="lin" valueType="num">
                                      <p:cBhvr>
                                        <p:cTn id="36" dur="1000" fill="hold"/>
                                        <p:tgtEl>
                                          <p:spTgt spid="56"/>
                                        </p:tgtEl>
                                        <p:attrNameLst>
                                          <p:attrName>ppt_x</p:attrName>
                                        </p:attrNameLst>
                                      </p:cBhvr>
                                      <p:tavLst>
                                        <p:tav tm="0">
                                          <p:val>
                                            <p:strVal val="#ppt_x"/>
                                          </p:val>
                                        </p:tav>
                                        <p:tav tm="100000">
                                          <p:val>
                                            <p:strVal val="#ppt_x"/>
                                          </p:val>
                                        </p:tav>
                                      </p:tavLst>
                                    </p:anim>
                                    <p:anim calcmode="lin" valueType="num">
                                      <p:cBhvr>
                                        <p:cTn id="37" dur="1000" fill="hold"/>
                                        <p:tgtEl>
                                          <p:spTgt spid="5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16" presetClass="entr" presetSubtype="37" fill="hold" nodeType="afterEffect">
                                  <p:childTnLst>
                                    <p:set>
                                      <p:cBhvr>
                                        <p:cTn id="40" dur="1" fill="hold">
                                          <p:stCondLst>
                                            <p:cond delay="0"/>
                                          </p:stCondLst>
                                        </p:cTn>
                                        <p:tgtEl>
                                          <p:spTgt spid="3"/>
                                        </p:tgtEl>
                                        <p:attrNameLst>
                                          <p:attrName>style.visibility</p:attrName>
                                        </p:attrNameLst>
                                      </p:cBhvr>
                                      <p:to>
                                        <p:strVal val="visible"/>
                                      </p:to>
                                    </p:set>
                                    <p:animEffect transition="in" filter="barn(outVertical)">
                                      <p:cBhvr>
                                        <p:cTn id="41" dur="1000"/>
                                        <p:tgtEl>
                                          <p:spTgt spid="3"/>
                                        </p:tgtEl>
                                      </p:cBhvr>
                                    </p:animEffect>
                                  </p:childTnLst>
                                </p:cTn>
                              </p:par>
                            </p:childTnLst>
                          </p:cTn>
                        </p:par>
                        <p:par>
                          <p:cTn id="42" fill="hold">
                            <p:stCondLst>
                              <p:cond delay="6500"/>
                            </p:stCondLst>
                            <p:childTnLst>
                              <p:par>
                                <p:cTn id="43" presetID="16" presetClass="entr" presetSubtype="21" fill="hold" nodeType="afterEffec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7000"/>
                            </p:stCondLst>
                            <p:childTnLst>
                              <p:par>
                                <p:cTn id="47" presetID="42" presetClass="entr" presetSubtype="0" fill="hold" grpId="0" nodeType="afterEffect">
                                  <p:childTnLst>
                                    <p:set>
                                      <p:cBhvr>
                                        <p:cTn id="48" dur="1" fill="hold">
                                          <p:stCondLst>
                                            <p:cond delay="0"/>
                                          </p:stCondLst>
                                        </p:cTn>
                                        <p:tgtEl>
                                          <p:spTgt spid="26632"/>
                                        </p:tgtEl>
                                        <p:attrNameLst>
                                          <p:attrName>style.visibility</p:attrName>
                                        </p:attrNameLst>
                                      </p:cBhvr>
                                      <p:to>
                                        <p:strVal val="visible"/>
                                      </p:to>
                                    </p:set>
                                    <p:animEffect transition="in" filter="fade">
                                      <p:cBhvr>
                                        <p:cTn id="49" dur="1000"/>
                                        <p:tgtEl>
                                          <p:spTgt spid="26632"/>
                                        </p:tgtEl>
                                      </p:cBhvr>
                                    </p:animEffect>
                                    <p:anim calcmode="lin" valueType="num">
                                      <p:cBhvr>
                                        <p:cTn id="50" dur="1000" fill="hold"/>
                                        <p:tgtEl>
                                          <p:spTgt spid="26632"/>
                                        </p:tgtEl>
                                        <p:attrNameLst>
                                          <p:attrName>ppt_x</p:attrName>
                                        </p:attrNameLst>
                                      </p:cBhvr>
                                      <p:tavLst>
                                        <p:tav tm="0">
                                          <p:val>
                                            <p:strVal val="#ppt_x"/>
                                          </p:val>
                                        </p:tav>
                                        <p:tav tm="100000">
                                          <p:val>
                                            <p:strVal val="#ppt_x"/>
                                          </p:val>
                                        </p:tav>
                                      </p:tavLst>
                                    </p:anim>
                                    <p:anim calcmode="lin" valueType="num">
                                      <p:cBhvr>
                                        <p:cTn id="51" dur="1000" fill="hold"/>
                                        <p:tgtEl>
                                          <p:spTgt spid="266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38914"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8957"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38951"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38952"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8953"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38954"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8955"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38950"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49172" name="矩形 26"/>
          <p:cNvSpPr>
            <a:spLocks noChangeArrowheads="1"/>
          </p:cNvSpPr>
          <p:nvPr/>
        </p:nvSpPr>
        <p:spPr bwMode="auto">
          <a:xfrm>
            <a:off x="798513" y="1249680"/>
            <a:ext cx="10853737" cy="2832100"/>
          </a:xfrm>
          <a:prstGeom prst="rect">
            <a:avLst/>
          </a:prstGeom>
          <a:noFill/>
          <a:ln w="9525">
            <a:noFill/>
            <a:miter lim="800000"/>
          </a:ln>
        </p:spPr>
        <p:txBody>
          <a:bodyPr>
            <a:spAutoFit/>
          </a:bodyPr>
          <a:lstStyle/>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吃住管理（</a:t>
            </a:r>
            <a:r>
              <a:rPr lang="zh-CN" altLang="zh-CN" b="1"/>
              <a:t>★ ★</a:t>
            </a:r>
            <a:r>
              <a:rPr lang="zh-CN" altLang="zh-CN"/>
              <a:t> </a:t>
            </a:r>
            <a:r>
              <a:rPr lang="zh-CN" altLang="zh-CN" b="1"/>
              <a:t>★</a:t>
            </a:r>
            <a:r>
              <a:rPr lang="zh-CN" altLang="zh-CN"/>
              <a:t> </a:t>
            </a:r>
            <a:r>
              <a:rPr lang="zh-CN" altLang="en-US" sz="2400" b="1">
                <a:solidFill>
                  <a:srgbClr val="333333"/>
                </a:solidFill>
                <a:latin typeface="思源宋体 CN Medium"/>
                <a:ea typeface="思源宋体 CN Medium"/>
                <a:cs typeface="思源宋体 CN Medium"/>
              </a:rPr>
              <a:t>）</a:t>
            </a:r>
            <a:endParaRPr lang="en-US" altLang="zh-CN"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b="1">
                <a:solidFill>
                  <a:srgbClr val="333333"/>
                </a:solidFill>
                <a:latin typeface="思源宋体 CN Medium"/>
                <a:ea typeface="思源宋体 CN Medium"/>
                <a:cs typeface="思源宋体 CN Medium"/>
              </a:rPr>
              <a:t>要求：</a:t>
            </a:r>
            <a:r>
              <a:rPr lang="zh-CN" altLang="en-US" sz="2200">
                <a:solidFill>
                  <a:srgbClr val="333333"/>
                </a:solidFill>
                <a:latin typeface="思源宋体 CN Medium"/>
                <a:ea typeface="思源宋体 CN Medium"/>
                <a:cs typeface="思源宋体 CN Medium"/>
              </a:rPr>
              <a:t>吃住在厂区；</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吃住集中管理（两点一线，专人管理，专车接送，杜绝乘坐公共交通）</a:t>
            </a:r>
            <a:endParaRPr lang="zh-CN" altLang="en-US" sz="2200">
              <a:solidFill>
                <a:srgbClr val="333333"/>
              </a:solidFill>
            </a:endParaRPr>
          </a:p>
          <a:p>
            <a:pPr marL="285750" indent="-285750">
              <a:buClr>
                <a:srgbClr val="013E6B"/>
              </a:buClr>
              <a:buFont typeface="Wingdings" panose="05000000000000000000" pitchFamily="2" charset="2"/>
              <a:buNone/>
            </a:pPr>
            <a:r>
              <a:rPr lang="zh-CN" altLang="en-US" sz="2200" b="1">
                <a:solidFill>
                  <a:srgbClr val="333333"/>
                </a:solidFill>
              </a:rPr>
              <a:t>目前存在的问题：</a:t>
            </a:r>
            <a:r>
              <a:rPr lang="zh-CN" altLang="en-US" sz="2200">
                <a:solidFill>
                  <a:srgbClr val="333333"/>
                </a:solidFill>
                <a:latin typeface="思源宋体 CN Medium"/>
                <a:ea typeface="思源宋体 CN Medium"/>
                <a:cs typeface="思源宋体 CN Medium"/>
              </a:rPr>
              <a:t>达不到封闭式或闭环式管理的要求，多数是不具备住宿条件；</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工作生活不在一个区域的，没有制定切实可行的两点一线管控方案</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a:t>
            </a:r>
            <a:r>
              <a:rPr lang="zh-CN" altLang="en-US" sz="2200">
                <a:solidFill>
                  <a:srgbClr val="EA2424"/>
                </a:solidFill>
                <a:latin typeface="思源宋体 CN Medium"/>
                <a:ea typeface="思源宋体 CN Medium"/>
                <a:cs typeface="思源宋体 CN Medium"/>
              </a:rPr>
              <a:t>工作、就餐、住宿及交通严格实行闭环式管理，各个区域、环节必</a:t>
            </a:r>
            <a:endParaRPr lang="zh-CN" altLang="en-US" sz="2200">
              <a:solidFill>
                <a:srgbClr val="EA2424"/>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EA2424"/>
                </a:solidFill>
                <a:latin typeface="思源宋体 CN Medium"/>
                <a:ea typeface="思源宋体 CN Medium"/>
                <a:cs typeface="思源宋体 CN Medium"/>
              </a:rPr>
              <a:t>                须要有专人负责和监督</a:t>
            </a:r>
            <a:r>
              <a:rPr lang="zh-CN" altLang="en-US" sz="2200">
                <a:solidFill>
                  <a:srgbClr val="333333"/>
                </a:solidFill>
                <a:latin typeface="思源宋体 CN Medium"/>
                <a:ea typeface="思源宋体 CN Medium"/>
                <a:cs typeface="思源宋体 CN Medium"/>
              </a:rPr>
              <a:t>）</a:t>
            </a:r>
            <a:endParaRPr lang="zh-CN" altLang="en-US" sz="2200">
              <a:solidFill>
                <a:srgbClr val="333333"/>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38947" name="图形 29"/>
            <p:cNvPicPr>
              <a:picLocks noChangeAspect="1"/>
            </p:cNvPicPr>
            <p:nvPr/>
          </p:nvPicPr>
          <p:blipFill>
            <a:blip r:embed="rId1"/>
            <a:srcRect/>
            <a:stretch>
              <a:fillRect/>
            </a:stretch>
          </p:blipFill>
          <p:spPr bwMode="auto">
            <a:xfrm>
              <a:off x="9098366" y="464106"/>
              <a:ext cx="577033" cy="577033"/>
            </a:xfrm>
            <a:prstGeom prst="rect">
              <a:avLst/>
            </a:prstGeom>
            <a:noFill/>
            <a:ln w="9525">
              <a:noFill/>
              <a:miter lim="800000"/>
              <a:headEnd/>
              <a:tailEnd/>
            </a:ln>
          </p:spPr>
        </p:pic>
      </p:grpSp>
      <p:grpSp>
        <p:nvGrpSpPr>
          <p:cNvPr id="41" name="组合 40"/>
          <p:cNvGrpSpPr/>
          <p:nvPr/>
        </p:nvGrpSpPr>
        <p:grpSpPr bwMode="auto">
          <a:xfrm>
            <a:off x="3049588" y="4443413"/>
            <a:ext cx="885825" cy="885825"/>
            <a:chOff x="1364343" y="4347029"/>
            <a:chExt cx="885585" cy="885585"/>
          </a:xfrm>
        </p:grpSpPr>
        <p:sp>
          <p:nvSpPr>
            <p:cNvPr id="34" name="椭圆 33"/>
            <p:cNvSpPr/>
            <p:nvPr/>
          </p:nvSpPr>
          <p:spPr>
            <a:xfrm>
              <a:off x="1364343" y="434702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945" name="pedestrian-man_76859"/>
            <p:cNvSpPr>
              <a:spLocks noChangeAspect="1"/>
            </p:cNvSpPr>
            <p:nvPr/>
          </p:nvSpPr>
          <p:spPr bwMode="auto">
            <a:xfrm>
              <a:off x="1664062" y="4484979"/>
              <a:ext cx="286146" cy="609685"/>
            </a:xfrm>
            <a:custGeom>
              <a:avLst/>
              <a:gdLst>
                <a:gd name="T0" fmla="*/ 109200 w 279914"/>
                <a:gd name="T1" fmla="*/ 150179 h 596405"/>
                <a:gd name="T2" fmla="*/ 133684 w 279914"/>
                <a:gd name="T3" fmla="*/ 150179 h 596405"/>
                <a:gd name="T4" fmla="*/ 194643 w 279914"/>
                <a:gd name="T5" fmla="*/ 150179 h 596405"/>
                <a:gd name="T6" fmla="*/ 214630 w 279914"/>
                <a:gd name="T7" fmla="*/ 170140 h 596405"/>
                <a:gd name="T8" fmla="*/ 214630 w 279914"/>
                <a:gd name="T9" fmla="*/ 172137 h 596405"/>
                <a:gd name="T10" fmla="*/ 217129 w 279914"/>
                <a:gd name="T11" fmla="*/ 243498 h 596405"/>
                <a:gd name="T12" fmla="*/ 224624 w 279914"/>
                <a:gd name="T13" fmla="*/ 262461 h 596405"/>
                <a:gd name="T14" fmla="*/ 287081 w 279914"/>
                <a:gd name="T15" fmla="*/ 331328 h 596405"/>
                <a:gd name="T16" fmla="*/ 287081 w 279914"/>
                <a:gd name="T17" fmla="*/ 359772 h 596405"/>
                <a:gd name="T18" fmla="*/ 280086 w 279914"/>
                <a:gd name="T19" fmla="*/ 367257 h 596405"/>
                <a:gd name="T20" fmla="*/ 266095 w 279914"/>
                <a:gd name="T21" fmla="*/ 373246 h 596405"/>
                <a:gd name="T22" fmla="*/ 252105 w 279914"/>
                <a:gd name="T23" fmla="*/ 367257 h 596405"/>
                <a:gd name="T24" fmla="*/ 214630 w 279914"/>
                <a:gd name="T25" fmla="*/ 328334 h 596405"/>
                <a:gd name="T26" fmla="*/ 214630 w 279914"/>
                <a:gd name="T27" fmla="*/ 360770 h 596405"/>
                <a:gd name="T28" fmla="*/ 215629 w 279914"/>
                <a:gd name="T29" fmla="*/ 362268 h 596405"/>
                <a:gd name="T30" fmla="*/ 236615 w 279914"/>
                <a:gd name="T31" fmla="*/ 409675 h 596405"/>
                <a:gd name="T32" fmla="*/ 251106 w 279914"/>
                <a:gd name="T33" fmla="*/ 462573 h 596405"/>
                <a:gd name="T34" fmla="*/ 266095 w 279914"/>
                <a:gd name="T35" fmla="*/ 581343 h 596405"/>
                <a:gd name="T36" fmla="*/ 238615 w 279914"/>
                <a:gd name="T37" fmla="*/ 621264 h 596405"/>
                <a:gd name="T38" fmla="*/ 234117 w 279914"/>
                <a:gd name="T39" fmla="*/ 622263 h 596405"/>
                <a:gd name="T40" fmla="*/ 226622 w 279914"/>
                <a:gd name="T41" fmla="*/ 623261 h 596405"/>
                <a:gd name="T42" fmla="*/ 197641 w 279914"/>
                <a:gd name="T43" fmla="*/ 596314 h 596405"/>
                <a:gd name="T44" fmla="*/ 187148 w 279914"/>
                <a:gd name="T45" fmla="*/ 499002 h 596405"/>
                <a:gd name="T46" fmla="*/ 174657 w 279914"/>
                <a:gd name="T47" fmla="*/ 449598 h 596405"/>
                <a:gd name="T48" fmla="*/ 153171 w 279914"/>
                <a:gd name="T49" fmla="*/ 396701 h 596405"/>
                <a:gd name="T50" fmla="*/ 92212 w 279914"/>
                <a:gd name="T51" fmla="*/ 587330 h 596405"/>
                <a:gd name="T52" fmla="*/ 59233 w 279914"/>
                <a:gd name="T53" fmla="*/ 611285 h 596405"/>
                <a:gd name="T54" fmla="*/ 50239 w 279914"/>
                <a:gd name="T55" fmla="*/ 610286 h 596405"/>
                <a:gd name="T56" fmla="*/ 45743 w 279914"/>
                <a:gd name="T57" fmla="*/ 608789 h 596405"/>
                <a:gd name="T58" fmla="*/ 25756 w 279914"/>
                <a:gd name="T59" fmla="*/ 593320 h 596405"/>
                <a:gd name="T60" fmla="*/ 23757 w 279914"/>
                <a:gd name="T61" fmla="*/ 568367 h 596405"/>
                <a:gd name="T62" fmla="*/ 88714 w 279914"/>
                <a:gd name="T63" fmla="*/ 364263 h 596405"/>
                <a:gd name="T64" fmla="*/ 89214 w 279914"/>
                <a:gd name="T65" fmla="*/ 362767 h 596405"/>
                <a:gd name="T66" fmla="*/ 89214 w 279914"/>
                <a:gd name="T67" fmla="*/ 285916 h 596405"/>
                <a:gd name="T68" fmla="*/ 50739 w 279914"/>
                <a:gd name="T69" fmla="*/ 362767 h 596405"/>
                <a:gd name="T70" fmla="*/ 32251 w 279914"/>
                <a:gd name="T71" fmla="*/ 373745 h 596405"/>
                <a:gd name="T72" fmla="*/ 23757 w 279914"/>
                <a:gd name="T73" fmla="*/ 372248 h 596405"/>
                <a:gd name="T74" fmla="*/ 11765 w 279914"/>
                <a:gd name="T75" fmla="*/ 366760 h 596405"/>
                <a:gd name="T76" fmla="*/ 1272 w 279914"/>
                <a:gd name="T77" fmla="*/ 355780 h 596405"/>
                <a:gd name="T78" fmla="*/ 1772 w 279914"/>
                <a:gd name="T79" fmla="*/ 340311 h 596405"/>
                <a:gd name="T80" fmla="*/ 84216 w 279914"/>
                <a:gd name="T81" fmla="*/ 165650 h 596405"/>
                <a:gd name="T82" fmla="*/ 109200 w 279914"/>
                <a:gd name="T83" fmla="*/ 150179 h 596405"/>
                <a:gd name="T84" fmla="*/ 157675 w 279914"/>
                <a:gd name="T85" fmla="*/ 0 h 596405"/>
                <a:gd name="T86" fmla="*/ 224141 w 279914"/>
                <a:gd name="T87" fmla="*/ 66626 h 596405"/>
                <a:gd name="T88" fmla="*/ 157675 w 279914"/>
                <a:gd name="T89" fmla="*/ 133251 h 596405"/>
                <a:gd name="T90" fmla="*/ 91209 w 279914"/>
                <a:gd name="T91" fmla="*/ 66626 h 596405"/>
                <a:gd name="T92" fmla="*/ 157675 w 279914"/>
                <a:gd name="T93" fmla="*/ 0 h 5964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79914"/>
                <a:gd name="T142" fmla="*/ 0 h 596405"/>
                <a:gd name="T143" fmla="*/ 279914 w 279914"/>
                <a:gd name="T144" fmla="*/ 596405 h 5964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79914" h="596405">
                  <a:moveTo>
                    <a:pt x="104496" y="143708"/>
                  </a:moveTo>
                  <a:lnTo>
                    <a:pt x="127925" y="143708"/>
                  </a:lnTo>
                  <a:lnTo>
                    <a:pt x="186257" y="143708"/>
                  </a:lnTo>
                  <a:cubicBezTo>
                    <a:pt x="196777" y="143708"/>
                    <a:pt x="205383" y="152304"/>
                    <a:pt x="205383" y="162809"/>
                  </a:cubicBezTo>
                  <a:lnTo>
                    <a:pt x="205383" y="164720"/>
                  </a:lnTo>
                  <a:lnTo>
                    <a:pt x="207774" y="233006"/>
                  </a:lnTo>
                  <a:cubicBezTo>
                    <a:pt x="207774" y="238259"/>
                    <a:pt x="211121" y="246854"/>
                    <a:pt x="214946" y="251152"/>
                  </a:cubicBezTo>
                  <a:lnTo>
                    <a:pt x="274713" y="317051"/>
                  </a:lnTo>
                  <a:cubicBezTo>
                    <a:pt x="281885" y="324692"/>
                    <a:pt x="281407" y="336630"/>
                    <a:pt x="274713" y="344270"/>
                  </a:cubicBezTo>
                  <a:lnTo>
                    <a:pt x="268019" y="351433"/>
                  </a:lnTo>
                  <a:cubicBezTo>
                    <a:pt x="264672" y="355253"/>
                    <a:pt x="259891" y="357163"/>
                    <a:pt x="254631" y="357163"/>
                  </a:cubicBezTo>
                  <a:cubicBezTo>
                    <a:pt x="249372" y="357163"/>
                    <a:pt x="244590" y="355253"/>
                    <a:pt x="241243" y="351433"/>
                  </a:cubicBezTo>
                  <a:lnTo>
                    <a:pt x="205383" y="314186"/>
                  </a:lnTo>
                  <a:lnTo>
                    <a:pt x="205383" y="345225"/>
                  </a:lnTo>
                  <a:cubicBezTo>
                    <a:pt x="205861" y="345703"/>
                    <a:pt x="206339" y="346180"/>
                    <a:pt x="206339" y="346658"/>
                  </a:cubicBezTo>
                  <a:lnTo>
                    <a:pt x="226421" y="392023"/>
                  </a:lnTo>
                  <a:cubicBezTo>
                    <a:pt x="232159" y="405394"/>
                    <a:pt x="238375" y="428315"/>
                    <a:pt x="240287" y="442641"/>
                  </a:cubicBezTo>
                  <a:lnTo>
                    <a:pt x="254631" y="556293"/>
                  </a:lnTo>
                  <a:cubicBezTo>
                    <a:pt x="257022" y="573006"/>
                    <a:pt x="245069" y="590197"/>
                    <a:pt x="228334" y="594495"/>
                  </a:cubicBezTo>
                  <a:lnTo>
                    <a:pt x="224030" y="595450"/>
                  </a:lnTo>
                  <a:cubicBezTo>
                    <a:pt x="221640" y="595928"/>
                    <a:pt x="219249" y="596405"/>
                    <a:pt x="216858" y="596405"/>
                  </a:cubicBezTo>
                  <a:cubicBezTo>
                    <a:pt x="202514" y="596405"/>
                    <a:pt x="190561" y="585422"/>
                    <a:pt x="189126" y="570619"/>
                  </a:cubicBezTo>
                  <a:lnTo>
                    <a:pt x="179085" y="477501"/>
                  </a:lnTo>
                  <a:cubicBezTo>
                    <a:pt x="177651" y="464130"/>
                    <a:pt x="172391" y="442641"/>
                    <a:pt x="167132" y="430225"/>
                  </a:cubicBezTo>
                  <a:lnTo>
                    <a:pt x="146572" y="379607"/>
                  </a:lnTo>
                  <a:lnTo>
                    <a:pt x="88239" y="562023"/>
                  </a:lnTo>
                  <a:cubicBezTo>
                    <a:pt x="83935" y="575394"/>
                    <a:pt x="71026" y="584945"/>
                    <a:pt x="56681" y="584945"/>
                  </a:cubicBezTo>
                  <a:cubicBezTo>
                    <a:pt x="53813" y="584945"/>
                    <a:pt x="50944" y="584467"/>
                    <a:pt x="48075" y="583989"/>
                  </a:cubicBezTo>
                  <a:lnTo>
                    <a:pt x="43772" y="582557"/>
                  </a:lnTo>
                  <a:cubicBezTo>
                    <a:pt x="35643" y="580647"/>
                    <a:pt x="28949" y="574916"/>
                    <a:pt x="24646" y="567754"/>
                  </a:cubicBezTo>
                  <a:cubicBezTo>
                    <a:pt x="20821" y="560113"/>
                    <a:pt x="19865" y="551995"/>
                    <a:pt x="22734" y="543877"/>
                  </a:cubicBezTo>
                  <a:lnTo>
                    <a:pt x="84892" y="348568"/>
                  </a:lnTo>
                  <a:cubicBezTo>
                    <a:pt x="85370" y="348090"/>
                    <a:pt x="85370" y="347613"/>
                    <a:pt x="85370" y="347135"/>
                  </a:cubicBezTo>
                  <a:lnTo>
                    <a:pt x="85370" y="273596"/>
                  </a:lnTo>
                  <a:lnTo>
                    <a:pt x="48553" y="347135"/>
                  </a:lnTo>
                  <a:cubicBezTo>
                    <a:pt x="45206" y="353343"/>
                    <a:pt x="38512" y="357641"/>
                    <a:pt x="30862" y="357641"/>
                  </a:cubicBezTo>
                  <a:cubicBezTo>
                    <a:pt x="27993" y="357641"/>
                    <a:pt x="25602" y="357163"/>
                    <a:pt x="22734" y="356208"/>
                  </a:cubicBezTo>
                  <a:lnTo>
                    <a:pt x="11258" y="350956"/>
                  </a:lnTo>
                  <a:cubicBezTo>
                    <a:pt x="6477" y="349045"/>
                    <a:pt x="3130" y="345225"/>
                    <a:pt x="1217" y="340450"/>
                  </a:cubicBezTo>
                  <a:cubicBezTo>
                    <a:pt x="-695" y="335675"/>
                    <a:pt x="-217" y="330422"/>
                    <a:pt x="1695" y="325647"/>
                  </a:cubicBezTo>
                  <a:lnTo>
                    <a:pt x="80588" y="158512"/>
                  </a:lnTo>
                  <a:cubicBezTo>
                    <a:pt x="84892" y="150394"/>
                    <a:pt x="95411" y="143708"/>
                    <a:pt x="104496" y="143708"/>
                  </a:cubicBezTo>
                  <a:close/>
                  <a:moveTo>
                    <a:pt x="150882" y="0"/>
                  </a:moveTo>
                  <a:cubicBezTo>
                    <a:pt x="186008" y="0"/>
                    <a:pt x="214484" y="28544"/>
                    <a:pt x="214484" y="63755"/>
                  </a:cubicBezTo>
                  <a:cubicBezTo>
                    <a:pt x="214484" y="98966"/>
                    <a:pt x="186008" y="127510"/>
                    <a:pt x="150882" y="127510"/>
                  </a:cubicBezTo>
                  <a:cubicBezTo>
                    <a:pt x="115756" y="127510"/>
                    <a:pt x="87280" y="98966"/>
                    <a:pt x="87280" y="63755"/>
                  </a:cubicBezTo>
                  <a:cubicBezTo>
                    <a:pt x="87280" y="28544"/>
                    <a:pt x="115756" y="0"/>
                    <a:pt x="150882" y="0"/>
                  </a:cubicBezTo>
                  <a:close/>
                </a:path>
              </a:pathLst>
            </a:custGeom>
            <a:solidFill>
              <a:srgbClr val="FFA300"/>
            </a:solidFill>
            <a:ln w="9525">
              <a:noFill/>
              <a:round/>
            </a:ln>
          </p:spPr>
          <p:txBody>
            <a:bodyPr/>
            <a:lstStyle/>
            <a:p>
              <a:endParaRPr lang="zh-CN" altLang="en-US"/>
            </a:p>
          </p:txBody>
        </p:sp>
      </p:grpSp>
      <p:grpSp>
        <p:nvGrpSpPr>
          <p:cNvPr id="42" name="组合 41"/>
          <p:cNvGrpSpPr/>
          <p:nvPr/>
        </p:nvGrpSpPr>
        <p:grpSpPr bwMode="auto">
          <a:xfrm>
            <a:off x="6454775" y="4443413"/>
            <a:ext cx="885825" cy="885825"/>
            <a:chOff x="3917079" y="4329249"/>
            <a:chExt cx="885585" cy="885585"/>
          </a:xfrm>
        </p:grpSpPr>
        <p:sp>
          <p:nvSpPr>
            <p:cNvPr id="36" name="椭圆 35"/>
            <p:cNvSpPr/>
            <p:nvPr/>
          </p:nvSpPr>
          <p:spPr>
            <a:xfrm>
              <a:off x="3917079" y="432924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941" name="motoring-car_39587"/>
            <p:cNvSpPr>
              <a:spLocks noChangeAspect="1"/>
            </p:cNvSpPr>
            <p:nvPr/>
          </p:nvSpPr>
          <p:spPr bwMode="auto">
            <a:xfrm>
              <a:off x="4055029" y="4581602"/>
              <a:ext cx="609685" cy="380878"/>
            </a:xfrm>
            <a:custGeom>
              <a:avLst/>
              <a:gdLst>
                <a:gd name="T0" fmla="*/ 0 w 608948"/>
                <a:gd name="T1" fmla="*/ 0 h 380418"/>
                <a:gd name="T2" fmla="*/ 608948 w 608948"/>
                <a:gd name="T3" fmla="*/ 380418 h 380418"/>
              </a:gdLst>
              <a:ahLst/>
              <a:cxnLst>
                <a:cxn ang="0">
                  <a:pos x="328238" y="358402"/>
                </a:cxn>
                <a:cxn ang="0">
                  <a:pos x="328238" y="380418"/>
                </a:cxn>
                <a:cxn ang="0">
                  <a:pos x="148796" y="369367"/>
                </a:cxn>
                <a:cxn ang="0">
                  <a:pos x="228894" y="319661"/>
                </a:cxn>
                <a:cxn ang="0">
                  <a:pos x="408336" y="330712"/>
                </a:cxn>
                <a:cxn ang="0">
                  <a:pos x="228894" y="341677"/>
                </a:cxn>
                <a:cxn ang="0">
                  <a:pos x="228894" y="319661"/>
                </a:cxn>
                <a:cxn ang="0">
                  <a:pos x="102632" y="129667"/>
                </a:cxn>
                <a:cxn ang="0">
                  <a:pos x="247358" y="104158"/>
                </a:cxn>
                <a:cxn ang="0">
                  <a:pos x="388013" y="137536"/>
                </a:cxn>
                <a:cxn ang="0">
                  <a:pos x="231888" y="78723"/>
                </a:cxn>
                <a:cxn ang="0">
                  <a:pos x="411658" y="126814"/>
                </a:cxn>
                <a:cxn ang="0">
                  <a:pos x="579768" y="172558"/>
                </a:cxn>
                <a:cxn ang="0">
                  <a:pos x="541747" y="182416"/>
                </a:cxn>
                <a:cxn ang="0">
                  <a:pos x="606444" y="199971"/>
                </a:cxn>
                <a:cxn ang="0">
                  <a:pos x="578296" y="247445"/>
                </a:cxn>
                <a:cxn ang="0">
                  <a:pos x="545211" y="249174"/>
                </a:cxn>
                <a:cxn ang="0">
                  <a:pos x="431751" y="249174"/>
                </a:cxn>
                <a:cxn ang="0">
                  <a:pos x="207517" y="249261"/>
                </a:cxn>
                <a:cxn ang="0">
                  <a:pos x="94058" y="249261"/>
                </a:cxn>
                <a:cxn ang="0">
                  <a:pos x="85137" y="247445"/>
                </a:cxn>
                <a:cxn ang="0">
                  <a:pos x="29187" y="229718"/>
                </a:cxn>
                <a:cxn ang="0">
                  <a:pos x="5629" y="162700"/>
                </a:cxn>
                <a:cxn ang="0">
                  <a:pos x="73618" y="161836"/>
                </a:cxn>
                <a:cxn ang="0">
                  <a:pos x="22431" y="146097"/>
                </a:cxn>
                <a:cxn ang="0">
                  <a:pos x="146111" y="88938"/>
                </a:cxn>
                <a:cxn ang="0">
                  <a:pos x="231888" y="78723"/>
                </a:cxn>
                <a:cxn ang="0">
                  <a:pos x="527021" y="38740"/>
                </a:cxn>
                <a:cxn ang="0">
                  <a:pos x="527021" y="60827"/>
                </a:cxn>
                <a:cxn ang="0">
                  <a:pos x="347579" y="49740"/>
                </a:cxn>
                <a:cxn ang="0">
                  <a:pos x="427677" y="0"/>
                </a:cxn>
                <a:cxn ang="0">
                  <a:pos x="607119" y="11051"/>
                </a:cxn>
                <a:cxn ang="0">
                  <a:pos x="427677" y="22016"/>
                </a:cxn>
                <a:cxn ang="0">
                  <a:pos x="427677" y="0"/>
                </a:cxn>
              </a:cxnLst>
              <a:rect l="T0" t="T1" r="T2" b="T3"/>
              <a:pathLst>
                <a:path w="608948" h="380418">
                  <a:moveTo>
                    <a:pt x="159881" y="358402"/>
                  </a:moveTo>
                  <a:lnTo>
                    <a:pt x="328238" y="358402"/>
                  </a:lnTo>
                  <a:cubicBezTo>
                    <a:pt x="334387" y="358402"/>
                    <a:pt x="339323" y="363323"/>
                    <a:pt x="339323" y="369367"/>
                  </a:cubicBezTo>
                  <a:cubicBezTo>
                    <a:pt x="339323" y="375497"/>
                    <a:pt x="334387" y="380418"/>
                    <a:pt x="328238" y="380418"/>
                  </a:cubicBezTo>
                  <a:lnTo>
                    <a:pt x="159881" y="380418"/>
                  </a:lnTo>
                  <a:cubicBezTo>
                    <a:pt x="153732" y="380418"/>
                    <a:pt x="148796" y="375497"/>
                    <a:pt x="148796" y="369367"/>
                  </a:cubicBezTo>
                  <a:cubicBezTo>
                    <a:pt x="148796" y="363323"/>
                    <a:pt x="153732" y="358402"/>
                    <a:pt x="159881" y="358402"/>
                  </a:cubicBezTo>
                  <a:close/>
                  <a:moveTo>
                    <a:pt x="228894" y="319661"/>
                  </a:moveTo>
                  <a:lnTo>
                    <a:pt x="397251" y="319661"/>
                  </a:lnTo>
                  <a:cubicBezTo>
                    <a:pt x="403400" y="319661"/>
                    <a:pt x="408336" y="324582"/>
                    <a:pt x="408336" y="330712"/>
                  </a:cubicBezTo>
                  <a:cubicBezTo>
                    <a:pt x="408336" y="336756"/>
                    <a:pt x="403400" y="341677"/>
                    <a:pt x="397251" y="341677"/>
                  </a:cubicBezTo>
                  <a:lnTo>
                    <a:pt x="228894" y="341677"/>
                  </a:lnTo>
                  <a:cubicBezTo>
                    <a:pt x="222745" y="341677"/>
                    <a:pt x="217809" y="336756"/>
                    <a:pt x="217809" y="330712"/>
                  </a:cubicBezTo>
                  <a:cubicBezTo>
                    <a:pt x="217809" y="324582"/>
                    <a:pt x="222745" y="319661"/>
                    <a:pt x="228894" y="319661"/>
                  </a:cubicBezTo>
                  <a:close/>
                  <a:moveTo>
                    <a:pt x="228564" y="104330"/>
                  </a:moveTo>
                  <a:cubicBezTo>
                    <a:pt x="145504" y="101650"/>
                    <a:pt x="102632" y="129754"/>
                    <a:pt x="102632" y="129667"/>
                  </a:cubicBezTo>
                  <a:cubicBezTo>
                    <a:pt x="138662" y="141514"/>
                    <a:pt x="239303" y="136412"/>
                    <a:pt x="239303" y="136412"/>
                  </a:cubicBezTo>
                  <a:close/>
                  <a:moveTo>
                    <a:pt x="247358" y="104158"/>
                  </a:moveTo>
                  <a:lnTo>
                    <a:pt x="262082" y="137536"/>
                  </a:lnTo>
                  <a:cubicBezTo>
                    <a:pt x="262082" y="137536"/>
                    <a:pt x="328425" y="143330"/>
                    <a:pt x="388013" y="137536"/>
                  </a:cubicBezTo>
                  <a:cubicBezTo>
                    <a:pt x="388013" y="137536"/>
                    <a:pt x="357180" y="103898"/>
                    <a:pt x="247358" y="104158"/>
                  </a:cubicBezTo>
                  <a:close/>
                  <a:moveTo>
                    <a:pt x="231888" y="78723"/>
                  </a:moveTo>
                  <a:cubicBezTo>
                    <a:pt x="257210" y="78561"/>
                    <a:pt x="283085" y="79513"/>
                    <a:pt x="302269" y="82885"/>
                  </a:cubicBezTo>
                  <a:cubicBezTo>
                    <a:pt x="338992" y="89284"/>
                    <a:pt x="385935" y="112718"/>
                    <a:pt x="411658" y="126814"/>
                  </a:cubicBezTo>
                  <a:cubicBezTo>
                    <a:pt x="422397" y="132694"/>
                    <a:pt x="440759" y="138315"/>
                    <a:pt x="452884" y="139525"/>
                  </a:cubicBezTo>
                  <a:cubicBezTo>
                    <a:pt x="485969" y="142811"/>
                    <a:pt x="547723" y="151545"/>
                    <a:pt x="579768" y="172558"/>
                  </a:cubicBezTo>
                  <a:lnTo>
                    <a:pt x="544085" y="172558"/>
                  </a:lnTo>
                  <a:cubicBezTo>
                    <a:pt x="531873" y="172558"/>
                    <a:pt x="530574" y="177487"/>
                    <a:pt x="541747" y="182416"/>
                  </a:cubicBezTo>
                  <a:cubicBezTo>
                    <a:pt x="558116" y="189594"/>
                    <a:pt x="581847" y="197809"/>
                    <a:pt x="602547" y="196425"/>
                  </a:cubicBezTo>
                  <a:cubicBezTo>
                    <a:pt x="604019" y="198241"/>
                    <a:pt x="605318" y="199625"/>
                    <a:pt x="606444" y="199971"/>
                  </a:cubicBezTo>
                  <a:cubicBezTo>
                    <a:pt x="610082" y="201008"/>
                    <a:pt x="610082" y="211385"/>
                    <a:pt x="604279" y="222108"/>
                  </a:cubicBezTo>
                  <a:cubicBezTo>
                    <a:pt x="598216" y="233263"/>
                    <a:pt x="589295" y="245369"/>
                    <a:pt x="578296" y="247445"/>
                  </a:cubicBezTo>
                  <a:cubicBezTo>
                    <a:pt x="575265" y="247964"/>
                    <a:pt x="563399" y="248396"/>
                    <a:pt x="545124" y="248655"/>
                  </a:cubicBezTo>
                  <a:cubicBezTo>
                    <a:pt x="545124" y="248828"/>
                    <a:pt x="545211" y="249001"/>
                    <a:pt x="545211" y="249174"/>
                  </a:cubicBezTo>
                  <a:cubicBezTo>
                    <a:pt x="545211" y="280478"/>
                    <a:pt x="519834" y="305815"/>
                    <a:pt x="488481" y="305815"/>
                  </a:cubicBezTo>
                  <a:cubicBezTo>
                    <a:pt x="457128" y="305815"/>
                    <a:pt x="431751" y="280478"/>
                    <a:pt x="431751" y="249174"/>
                  </a:cubicBezTo>
                  <a:cubicBezTo>
                    <a:pt x="360211" y="249174"/>
                    <a:pt x="275333" y="248742"/>
                    <a:pt x="207431" y="248309"/>
                  </a:cubicBezTo>
                  <a:cubicBezTo>
                    <a:pt x="207431" y="248655"/>
                    <a:pt x="207517" y="248915"/>
                    <a:pt x="207517" y="249261"/>
                  </a:cubicBezTo>
                  <a:cubicBezTo>
                    <a:pt x="207517" y="280478"/>
                    <a:pt x="182141" y="305901"/>
                    <a:pt x="150788" y="305901"/>
                  </a:cubicBezTo>
                  <a:cubicBezTo>
                    <a:pt x="119521" y="305901"/>
                    <a:pt x="94058" y="280478"/>
                    <a:pt x="94058" y="249261"/>
                  </a:cubicBezTo>
                  <a:cubicBezTo>
                    <a:pt x="94058" y="248655"/>
                    <a:pt x="94231" y="248136"/>
                    <a:pt x="94231" y="247531"/>
                  </a:cubicBezTo>
                  <a:cubicBezTo>
                    <a:pt x="88428" y="247445"/>
                    <a:pt x="85137" y="247445"/>
                    <a:pt x="85137" y="247445"/>
                  </a:cubicBezTo>
                  <a:lnTo>
                    <a:pt x="63744" y="247445"/>
                  </a:lnTo>
                  <a:cubicBezTo>
                    <a:pt x="51879" y="247445"/>
                    <a:pt x="36375" y="239489"/>
                    <a:pt x="29187" y="229718"/>
                  </a:cubicBezTo>
                  <a:lnTo>
                    <a:pt x="5889" y="198241"/>
                  </a:lnTo>
                  <a:cubicBezTo>
                    <a:pt x="-1387" y="188470"/>
                    <a:pt x="-2426" y="171867"/>
                    <a:pt x="5629" y="162700"/>
                  </a:cubicBezTo>
                  <a:cubicBezTo>
                    <a:pt x="6322" y="161836"/>
                    <a:pt x="7188" y="160884"/>
                    <a:pt x="8054" y="160020"/>
                  </a:cubicBezTo>
                  <a:cubicBezTo>
                    <a:pt x="37328" y="166938"/>
                    <a:pt x="59327" y="165295"/>
                    <a:pt x="73618" y="161836"/>
                  </a:cubicBezTo>
                  <a:cubicBezTo>
                    <a:pt x="85483" y="158982"/>
                    <a:pt x="84184" y="154485"/>
                    <a:pt x="72059" y="153361"/>
                  </a:cubicBezTo>
                  <a:cubicBezTo>
                    <a:pt x="55776" y="151891"/>
                    <a:pt x="36289" y="148692"/>
                    <a:pt x="22431" y="146097"/>
                  </a:cubicBezTo>
                  <a:cubicBezTo>
                    <a:pt x="43304" y="128284"/>
                    <a:pt x="76822" y="108135"/>
                    <a:pt x="127663" y="98364"/>
                  </a:cubicBezTo>
                  <a:cubicBezTo>
                    <a:pt x="139701" y="96029"/>
                    <a:pt x="148016" y="92224"/>
                    <a:pt x="146111" y="88938"/>
                  </a:cubicBezTo>
                  <a:cubicBezTo>
                    <a:pt x="144292" y="85566"/>
                    <a:pt x="152606" y="82020"/>
                    <a:pt x="164818" y="81242"/>
                  </a:cubicBezTo>
                  <a:cubicBezTo>
                    <a:pt x="181794" y="80161"/>
                    <a:pt x="206565" y="78886"/>
                    <a:pt x="231888" y="78723"/>
                  </a:cubicBezTo>
                  <a:close/>
                  <a:moveTo>
                    <a:pt x="358664" y="38740"/>
                  </a:moveTo>
                  <a:lnTo>
                    <a:pt x="527021" y="38740"/>
                  </a:lnTo>
                  <a:cubicBezTo>
                    <a:pt x="533170" y="38740"/>
                    <a:pt x="538106" y="43677"/>
                    <a:pt x="538106" y="49740"/>
                  </a:cubicBezTo>
                  <a:cubicBezTo>
                    <a:pt x="538106" y="55890"/>
                    <a:pt x="533170" y="60827"/>
                    <a:pt x="527021" y="60827"/>
                  </a:cubicBezTo>
                  <a:lnTo>
                    <a:pt x="358664" y="60827"/>
                  </a:lnTo>
                  <a:cubicBezTo>
                    <a:pt x="352515" y="60827"/>
                    <a:pt x="347579" y="55890"/>
                    <a:pt x="347579" y="49740"/>
                  </a:cubicBezTo>
                  <a:cubicBezTo>
                    <a:pt x="347579" y="43677"/>
                    <a:pt x="352515" y="38740"/>
                    <a:pt x="358664" y="38740"/>
                  </a:cubicBezTo>
                  <a:close/>
                  <a:moveTo>
                    <a:pt x="427677" y="0"/>
                  </a:moveTo>
                  <a:lnTo>
                    <a:pt x="596034" y="0"/>
                  </a:lnTo>
                  <a:cubicBezTo>
                    <a:pt x="602183" y="0"/>
                    <a:pt x="607119" y="4921"/>
                    <a:pt x="607119" y="11051"/>
                  </a:cubicBezTo>
                  <a:cubicBezTo>
                    <a:pt x="607119" y="17095"/>
                    <a:pt x="602183" y="22016"/>
                    <a:pt x="596034" y="22016"/>
                  </a:cubicBezTo>
                  <a:lnTo>
                    <a:pt x="427677" y="22016"/>
                  </a:lnTo>
                  <a:cubicBezTo>
                    <a:pt x="421528" y="22016"/>
                    <a:pt x="416592" y="17095"/>
                    <a:pt x="416592" y="11051"/>
                  </a:cubicBezTo>
                  <a:cubicBezTo>
                    <a:pt x="416592" y="4921"/>
                    <a:pt x="421528" y="0"/>
                    <a:pt x="427677" y="0"/>
                  </a:cubicBezTo>
                  <a:close/>
                </a:path>
              </a:pathLst>
            </a:custGeom>
            <a:solidFill>
              <a:srgbClr val="FFA300"/>
            </a:solidFill>
            <a:ln w="9525">
              <a:noFill/>
              <a:round/>
            </a:ln>
          </p:spPr>
          <p:txBody>
            <a:bodyPr/>
            <a:lstStyle/>
            <a:p>
              <a:endParaRPr lang="zh-CN" altLang="en-US"/>
            </a:p>
          </p:txBody>
        </p:sp>
      </p:grpSp>
      <p:grpSp>
        <p:nvGrpSpPr>
          <p:cNvPr id="58" name="组合 57"/>
          <p:cNvGrpSpPr/>
          <p:nvPr/>
        </p:nvGrpSpPr>
        <p:grpSpPr bwMode="auto">
          <a:xfrm>
            <a:off x="3641725" y="4286250"/>
            <a:ext cx="449263" cy="449263"/>
            <a:chOff x="3625512" y="5491359"/>
            <a:chExt cx="448501" cy="448501"/>
          </a:xfrm>
        </p:grpSpPr>
        <p:sp>
          <p:nvSpPr>
            <p:cNvPr id="53" name="椭圆 5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8935" name="矩形 5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59" name="组合 58"/>
          <p:cNvGrpSpPr/>
          <p:nvPr/>
        </p:nvGrpSpPr>
        <p:grpSpPr bwMode="auto">
          <a:xfrm>
            <a:off x="5342573" y="4286250"/>
            <a:ext cx="449262" cy="449263"/>
            <a:chOff x="3625512" y="5491359"/>
            <a:chExt cx="448501" cy="448501"/>
          </a:xfrm>
        </p:grpSpPr>
        <p:sp>
          <p:nvSpPr>
            <p:cNvPr id="60" name="椭圆 59"/>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8933" name="矩形 60"/>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62" name="组合 61"/>
          <p:cNvGrpSpPr/>
          <p:nvPr/>
        </p:nvGrpSpPr>
        <p:grpSpPr bwMode="auto">
          <a:xfrm>
            <a:off x="6905625" y="4286250"/>
            <a:ext cx="447675" cy="449263"/>
            <a:chOff x="3625512" y="5491359"/>
            <a:chExt cx="448501" cy="448501"/>
          </a:xfrm>
        </p:grpSpPr>
        <p:sp>
          <p:nvSpPr>
            <p:cNvPr id="63" name="椭圆 6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8931" name="矩形 6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9" name="组合 8"/>
          <p:cNvGrpSpPr/>
          <p:nvPr/>
        </p:nvGrpSpPr>
        <p:grpSpPr bwMode="auto">
          <a:xfrm>
            <a:off x="4611688" y="4424998"/>
            <a:ext cx="885825" cy="885825"/>
            <a:chOff x="-778015" y="3841018"/>
            <a:chExt cx="885585" cy="885585"/>
          </a:xfrm>
        </p:grpSpPr>
        <p:sp>
          <p:nvSpPr>
            <p:cNvPr id="11" name="椭圆 10"/>
            <p:cNvSpPr/>
            <p:nvPr/>
          </p:nvSpPr>
          <p:spPr>
            <a:xfrm>
              <a:off x="-778015" y="3841018"/>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defRPr/>
              </a:pPr>
              <a:endParaRPr lang="zh-CN" altLang="en-US"/>
            </a:p>
          </p:txBody>
        </p:sp>
        <p:sp>
          <p:nvSpPr>
            <p:cNvPr id="16" name="motoring-car_39587"/>
            <p:cNvSpPr>
              <a:spLocks noChangeAspect="1"/>
            </p:cNvSpPr>
            <p:nvPr/>
          </p:nvSpPr>
          <p:spPr bwMode="auto">
            <a:xfrm flipH="1">
              <a:off x="-640065" y="4151569"/>
              <a:ext cx="609685" cy="264482"/>
            </a:xfrm>
            <a:custGeom>
              <a:avLst/>
              <a:gdLst>
                <a:gd name="T0" fmla="*/ 0 w 589396"/>
                <a:gd name="T1" fmla="*/ 0 h 255681"/>
                <a:gd name="T2" fmla="*/ 589396 w 589396"/>
                <a:gd name="T3" fmla="*/ 255681 h 255681"/>
              </a:gdLst>
              <a:ahLst/>
              <a:cxnLst>
                <a:cxn ang="0">
                  <a:pos x="456695" y="238346"/>
                </a:cxn>
                <a:cxn ang="0">
                  <a:pos x="117070" y="224122"/>
                </a:cxn>
                <a:cxn ang="0">
                  <a:pos x="121077" y="225456"/>
                </a:cxn>
                <a:cxn ang="0">
                  <a:pos x="464708" y="225456"/>
                </a:cxn>
                <a:cxn ang="0">
                  <a:pos x="132652" y="223678"/>
                </a:cxn>
                <a:cxn ang="0">
                  <a:pos x="142001" y="233012"/>
                </a:cxn>
                <a:cxn ang="0">
                  <a:pos x="447346" y="218344"/>
                </a:cxn>
                <a:cxn ang="0">
                  <a:pos x="102379" y="227678"/>
                </a:cxn>
                <a:cxn ang="0">
                  <a:pos x="475393" y="214344"/>
                </a:cxn>
                <a:cxn ang="0">
                  <a:pos x="488304" y="214344"/>
                </a:cxn>
                <a:cxn ang="0">
                  <a:pos x="147343" y="227234"/>
                </a:cxn>
                <a:cxn ang="0">
                  <a:pos x="432654" y="206787"/>
                </a:cxn>
                <a:cxn ang="0">
                  <a:pos x="101934" y="193897"/>
                </a:cxn>
                <a:cxn ang="0">
                  <a:pos x="111283" y="202787"/>
                </a:cxn>
                <a:cxn ang="0">
                  <a:pos x="475393" y="206343"/>
                </a:cxn>
                <a:cxn ang="0">
                  <a:pos x="146898" y="193453"/>
                </a:cxn>
                <a:cxn ang="0">
                  <a:pos x="152686" y="206343"/>
                </a:cxn>
                <a:cxn ang="0">
                  <a:pos x="464263" y="195675"/>
                </a:cxn>
                <a:cxn ang="0">
                  <a:pos x="464263" y="182785"/>
                </a:cxn>
                <a:cxn ang="0">
                  <a:pos x="452688" y="197453"/>
                </a:cxn>
                <a:cxn ang="0">
                  <a:pos x="128200" y="195675"/>
                </a:cxn>
                <a:cxn ang="0">
                  <a:pos x="128200" y="182785"/>
                </a:cxn>
                <a:cxn ang="0">
                  <a:pos x="116625" y="197453"/>
                </a:cxn>
                <a:cxn ang="0">
                  <a:pos x="505666" y="209899"/>
                </a:cxn>
                <a:cxn ang="0">
                  <a:pos x="415737" y="216566"/>
                </a:cxn>
                <a:cxn ang="0">
                  <a:pos x="124193" y="165450"/>
                </a:cxn>
                <a:cxn ang="0">
                  <a:pos x="125084" y="255681"/>
                </a:cxn>
                <a:cxn ang="0">
                  <a:pos x="124193" y="165450"/>
                </a:cxn>
                <a:cxn ang="0">
                  <a:pos x="64994" y="32132"/>
                </a:cxn>
                <a:cxn ang="0">
                  <a:pos x="59207" y="78807"/>
                </a:cxn>
                <a:cxn ang="0">
                  <a:pos x="81910" y="26797"/>
                </a:cxn>
                <a:cxn ang="0">
                  <a:pos x="166936" y="69027"/>
                </a:cxn>
                <a:cxn ang="0">
                  <a:pos x="161149" y="25464"/>
                </a:cxn>
                <a:cxn ang="0">
                  <a:pos x="362363" y="33465"/>
                </a:cxn>
                <a:cxn ang="0">
                  <a:pos x="508821" y="76584"/>
                </a:cxn>
                <a:cxn ang="0">
                  <a:pos x="511938" y="41467"/>
                </a:cxn>
                <a:cxn ang="0">
                  <a:pos x="197652" y="27242"/>
                </a:cxn>
                <a:cxn ang="0">
                  <a:pos x="204330" y="76140"/>
                </a:cxn>
                <a:cxn ang="0">
                  <a:pos x="342330" y="68138"/>
                </a:cxn>
                <a:cxn ang="0">
                  <a:pos x="334095" y="126"/>
                </a:cxn>
                <a:cxn ang="0">
                  <a:pos x="583609" y="141040"/>
                </a:cxn>
                <a:cxn ang="0">
                  <a:pos x="576931" y="177047"/>
                </a:cxn>
                <a:cxn ang="0">
                  <a:pos x="589396" y="190383"/>
                </a:cxn>
                <a:cxn ang="0">
                  <a:pos x="571144" y="208164"/>
                </a:cxn>
                <a:cxn ang="0">
                  <a:pos x="493241" y="165489"/>
                </a:cxn>
                <a:cxn ang="0">
                  <a:pos x="427357" y="165934"/>
                </a:cxn>
                <a:cxn ang="0">
                  <a:pos x="157143" y="165489"/>
                </a:cxn>
                <a:cxn ang="0">
                  <a:pos x="89923" y="167268"/>
                </a:cxn>
                <a:cxn ang="0">
                  <a:pos x="9348" y="178381"/>
                </a:cxn>
                <a:cxn ang="0">
                  <a:pos x="2226" y="154376"/>
                </a:cxn>
                <a:cxn ang="0">
                  <a:pos x="6677" y="128594"/>
                </a:cxn>
                <a:cxn ang="0">
                  <a:pos x="22258" y="77473"/>
                </a:cxn>
                <a:cxn ang="0">
                  <a:pos x="334095" y="126"/>
                </a:cxn>
              </a:cxnLst>
              <a:rect l="T0" t="T1" r="T2" b="T3"/>
              <a:pathLst>
                <a:path w="589396" h="255681">
                  <a:moveTo>
                    <a:pt x="452688" y="224122"/>
                  </a:moveTo>
                  <a:lnTo>
                    <a:pt x="443784" y="233012"/>
                  </a:lnTo>
                  <a:cubicBezTo>
                    <a:pt x="447346" y="236124"/>
                    <a:pt x="451798" y="237902"/>
                    <a:pt x="456695" y="238346"/>
                  </a:cubicBezTo>
                  <a:lnTo>
                    <a:pt x="456695" y="225456"/>
                  </a:lnTo>
                  <a:cubicBezTo>
                    <a:pt x="455359" y="225011"/>
                    <a:pt x="454024" y="224567"/>
                    <a:pt x="452688" y="224122"/>
                  </a:cubicBezTo>
                  <a:close/>
                  <a:moveTo>
                    <a:pt x="117070" y="224122"/>
                  </a:moveTo>
                  <a:lnTo>
                    <a:pt x="107721" y="233012"/>
                  </a:lnTo>
                  <a:cubicBezTo>
                    <a:pt x="111728" y="236124"/>
                    <a:pt x="116180" y="237902"/>
                    <a:pt x="121077" y="238346"/>
                  </a:cubicBezTo>
                  <a:lnTo>
                    <a:pt x="121077" y="225456"/>
                  </a:lnTo>
                  <a:cubicBezTo>
                    <a:pt x="119296" y="225011"/>
                    <a:pt x="117961" y="224567"/>
                    <a:pt x="117070" y="224122"/>
                  </a:cubicBezTo>
                  <a:close/>
                  <a:moveTo>
                    <a:pt x="468270" y="223678"/>
                  </a:moveTo>
                  <a:cubicBezTo>
                    <a:pt x="467379" y="224567"/>
                    <a:pt x="466044" y="225011"/>
                    <a:pt x="464708" y="225456"/>
                  </a:cubicBezTo>
                  <a:lnTo>
                    <a:pt x="464708" y="238346"/>
                  </a:lnTo>
                  <a:cubicBezTo>
                    <a:pt x="469605" y="237902"/>
                    <a:pt x="474057" y="235679"/>
                    <a:pt x="477619" y="233012"/>
                  </a:cubicBezTo>
                  <a:close/>
                  <a:moveTo>
                    <a:pt x="132652" y="223678"/>
                  </a:moveTo>
                  <a:cubicBezTo>
                    <a:pt x="131316" y="224567"/>
                    <a:pt x="129981" y="225011"/>
                    <a:pt x="128645" y="225456"/>
                  </a:cubicBezTo>
                  <a:lnTo>
                    <a:pt x="128645" y="238346"/>
                  </a:lnTo>
                  <a:cubicBezTo>
                    <a:pt x="133542" y="237902"/>
                    <a:pt x="137994" y="235679"/>
                    <a:pt x="142001" y="233012"/>
                  </a:cubicBezTo>
                  <a:close/>
                  <a:moveTo>
                    <a:pt x="432654" y="214788"/>
                  </a:moveTo>
                  <a:cubicBezTo>
                    <a:pt x="433100" y="219678"/>
                    <a:pt x="435326" y="224122"/>
                    <a:pt x="437997" y="227678"/>
                  </a:cubicBezTo>
                  <a:lnTo>
                    <a:pt x="447346" y="218344"/>
                  </a:lnTo>
                  <a:cubicBezTo>
                    <a:pt x="446455" y="217455"/>
                    <a:pt x="446010" y="216122"/>
                    <a:pt x="445565" y="214788"/>
                  </a:cubicBezTo>
                  <a:close/>
                  <a:moveTo>
                    <a:pt x="96591" y="214788"/>
                  </a:moveTo>
                  <a:cubicBezTo>
                    <a:pt x="97482" y="219678"/>
                    <a:pt x="99263" y="224122"/>
                    <a:pt x="102379" y="227678"/>
                  </a:cubicBezTo>
                  <a:lnTo>
                    <a:pt x="111283" y="218344"/>
                  </a:lnTo>
                  <a:cubicBezTo>
                    <a:pt x="110838" y="217455"/>
                    <a:pt x="109947" y="216122"/>
                    <a:pt x="109947" y="214788"/>
                  </a:cubicBezTo>
                  <a:close/>
                  <a:moveTo>
                    <a:pt x="475393" y="214344"/>
                  </a:moveTo>
                  <a:cubicBezTo>
                    <a:pt x="474948" y="215677"/>
                    <a:pt x="474503" y="217011"/>
                    <a:pt x="474057" y="218344"/>
                  </a:cubicBezTo>
                  <a:lnTo>
                    <a:pt x="483406" y="227234"/>
                  </a:lnTo>
                  <a:cubicBezTo>
                    <a:pt x="486078" y="223678"/>
                    <a:pt x="487858" y="219233"/>
                    <a:pt x="488304" y="214344"/>
                  </a:cubicBezTo>
                  <a:close/>
                  <a:moveTo>
                    <a:pt x="139775" y="214344"/>
                  </a:moveTo>
                  <a:cubicBezTo>
                    <a:pt x="139330" y="215677"/>
                    <a:pt x="138885" y="217011"/>
                    <a:pt x="137994" y="218344"/>
                  </a:cubicBezTo>
                  <a:lnTo>
                    <a:pt x="147343" y="227234"/>
                  </a:lnTo>
                  <a:cubicBezTo>
                    <a:pt x="150015" y="223678"/>
                    <a:pt x="151795" y="219233"/>
                    <a:pt x="152686" y="214344"/>
                  </a:cubicBezTo>
                  <a:close/>
                  <a:moveTo>
                    <a:pt x="437552" y="193897"/>
                  </a:moveTo>
                  <a:cubicBezTo>
                    <a:pt x="434880" y="197453"/>
                    <a:pt x="433100" y="201898"/>
                    <a:pt x="432654" y="206787"/>
                  </a:cubicBezTo>
                  <a:lnTo>
                    <a:pt x="445565" y="206787"/>
                  </a:lnTo>
                  <a:cubicBezTo>
                    <a:pt x="445565" y="205454"/>
                    <a:pt x="446455" y="204120"/>
                    <a:pt x="446901" y="202787"/>
                  </a:cubicBezTo>
                  <a:close/>
                  <a:moveTo>
                    <a:pt x="101934" y="193897"/>
                  </a:moveTo>
                  <a:cubicBezTo>
                    <a:pt x="99263" y="197453"/>
                    <a:pt x="97482" y="201898"/>
                    <a:pt x="96591" y="206787"/>
                  </a:cubicBezTo>
                  <a:lnTo>
                    <a:pt x="109502" y="206787"/>
                  </a:lnTo>
                  <a:cubicBezTo>
                    <a:pt x="109947" y="205454"/>
                    <a:pt x="110392" y="204120"/>
                    <a:pt x="111283" y="202787"/>
                  </a:cubicBezTo>
                  <a:close/>
                  <a:moveTo>
                    <a:pt x="482961" y="193453"/>
                  </a:moveTo>
                  <a:lnTo>
                    <a:pt x="473612" y="202787"/>
                  </a:lnTo>
                  <a:cubicBezTo>
                    <a:pt x="474503" y="203676"/>
                    <a:pt x="474948" y="205009"/>
                    <a:pt x="475393" y="206343"/>
                  </a:cubicBezTo>
                  <a:lnTo>
                    <a:pt x="488304" y="206343"/>
                  </a:lnTo>
                  <a:cubicBezTo>
                    <a:pt x="487858" y="201454"/>
                    <a:pt x="485632" y="197009"/>
                    <a:pt x="482961" y="193453"/>
                  </a:cubicBezTo>
                  <a:close/>
                  <a:moveTo>
                    <a:pt x="146898" y="193453"/>
                  </a:moveTo>
                  <a:lnTo>
                    <a:pt x="137994" y="202787"/>
                  </a:lnTo>
                  <a:cubicBezTo>
                    <a:pt x="138885" y="203676"/>
                    <a:pt x="139330" y="205009"/>
                    <a:pt x="139775" y="206343"/>
                  </a:cubicBezTo>
                  <a:lnTo>
                    <a:pt x="152686" y="206343"/>
                  </a:lnTo>
                  <a:cubicBezTo>
                    <a:pt x="151795" y="201454"/>
                    <a:pt x="150015" y="197009"/>
                    <a:pt x="146898" y="193453"/>
                  </a:cubicBezTo>
                  <a:close/>
                  <a:moveTo>
                    <a:pt x="464263" y="182785"/>
                  </a:moveTo>
                  <a:lnTo>
                    <a:pt x="464263" y="195675"/>
                  </a:lnTo>
                  <a:cubicBezTo>
                    <a:pt x="465599" y="195675"/>
                    <a:pt x="466934" y="196564"/>
                    <a:pt x="468270" y="197009"/>
                  </a:cubicBezTo>
                  <a:lnTo>
                    <a:pt x="477174" y="187674"/>
                  </a:lnTo>
                  <a:cubicBezTo>
                    <a:pt x="473612" y="185007"/>
                    <a:pt x="469160" y="183230"/>
                    <a:pt x="464263" y="182785"/>
                  </a:cubicBezTo>
                  <a:close/>
                  <a:moveTo>
                    <a:pt x="456250" y="182785"/>
                  </a:moveTo>
                  <a:cubicBezTo>
                    <a:pt x="451353" y="183230"/>
                    <a:pt x="446901" y="185452"/>
                    <a:pt x="443339" y="188119"/>
                  </a:cubicBezTo>
                  <a:lnTo>
                    <a:pt x="452688" y="197453"/>
                  </a:lnTo>
                  <a:cubicBezTo>
                    <a:pt x="453579" y="196564"/>
                    <a:pt x="454914" y="196120"/>
                    <a:pt x="456250" y="195675"/>
                  </a:cubicBezTo>
                  <a:close/>
                  <a:moveTo>
                    <a:pt x="128200" y="182785"/>
                  </a:moveTo>
                  <a:lnTo>
                    <a:pt x="128200" y="195675"/>
                  </a:lnTo>
                  <a:cubicBezTo>
                    <a:pt x="129981" y="195675"/>
                    <a:pt x="131316" y="196564"/>
                    <a:pt x="132207" y="197009"/>
                  </a:cubicBezTo>
                  <a:lnTo>
                    <a:pt x="141556" y="187674"/>
                  </a:lnTo>
                  <a:cubicBezTo>
                    <a:pt x="137549" y="185007"/>
                    <a:pt x="133097" y="183230"/>
                    <a:pt x="128200" y="182785"/>
                  </a:cubicBezTo>
                  <a:close/>
                  <a:moveTo>
                    <a:pt x="120632" y="182785"/>
                  </a:moveTo>
                  <a:cubicBezTo>
                    <a:pt x="115735" y="183230"/>
                    <a:pt x="111283" y="185452"/>
                    <a:pt x="107276" y="188119"/>
                  </a:cubicBezTo>
                  <a:lnTo>
                    <a:pt x="116625" y="197453"/>
                  </a:lnTo>
                  <a:cubicBezTo>
                    <a:pt x="117961" y="196564"/>
                    <a:pt x="119296" y="196120"/>
                    <a:pt x="120632" y="195675"/>
                  </a:cubicBezTo>
                  <a:close/>
                  <a:moveTo>
                    <a:pt x="460256" y="165450"/>
                  </a:moveTo>
                  <a:cubicBezTo>
                    <a:pt x="484742" y="165450"/>
                    <a:pt x="505221" y="185007"/>
                    <a:pt x="505666" y="209899"/>
                  </a:cubicBezTo>
                  <a:cubicBezTo>
                    <a:pt x="505666" y="211232"/>
                    <a:pt x="505666" y="212566"/>
                    <a:pt x="505221" y="213899"/>
                  </a:cubicBezTo>
                  <a:cubicBezTo>
                    <a:pt x="503440" y="237013"/>
                    <a:pt x="484297" y="255237"/>
                    <a:pt x="460702" y="255681"/>
                  </a:cubicBezTo>
                  <a:cubicBezTo>
                    <a:pt x="437997" y="255681"/>
                    <a:pt x="418854" y="238790"/>
                    <a:pt x="415737" y="216566"/>
                  </a:cubicBezTo>
                  <a:cubicBezTo>
                    <a:pt x="415737" y="214788"/>
                    <a:pt x="415292" y="213010"/>
                    <a:pt x="415292" y="210788"/>
                  </a:cubicBezTo>
                  <a:cubicBezTo>
                    <a:pt x="415292" y="185896"/>
                    <a:pt x="435326" y="165895"/>
                    <a:pt x="460256" y="165450"/>
                  </a:cubicBezTo>
                  <a:close/>
                  <a:moveTo>
                    <a:pt x="124193" y="165450"/>
                  </a:moveTo>
                  <a:cubicBezTo>
                    <a:pt x="149124" y="165450"/>
                    <a:pt x="169603" y="185007"/>
                    <a:pt x="169603" y="209899"/>
                  </a:cubicBezTo>
                  <a:cubicBezTo>
                    <a:pt x="169603" y="211232"/>
                    <a:pt x="169603" y="212566"/>
                    <a:pt x="169603" y="213899"/>
                  </a:cubicBezTo>
                  <a:cubicBezTo>
                    <a:pt x="167822" y="237013"/>
                    <a:pt x="148679" y="255237"/>
                    <a:pt x="125084" y="255681"/>
                  </a:cubicBezTo>
                  <a:cubicBezTo>
                    <a:pt x="101934" y="255681"/>
                    <a:pt x="83236" y="238790"/>
                    <a:pt x="80119" y="216566"/>
                  </a:cubicBezTo>
                  <a:cubicBezTo>
                    <a:pt x="79674" y="214788"/>
                    <a:pt x="79674" y="213010"/>
                    <a:pt x="79674" y="210788"/>
                  </a:cubicBezTo>
                  <a:cubicBezTo>
                    <a:pt x="79229" y="185896"/>
                    <a:pt x="99263" y="165895"/>
                    <a:pt x="124193" y="165450"/>
                  </a:cubicBezTo>
                  <a:close/>
                  <a:moveTo>
                    <a:pt x="77904" y="26797"/>
                  </a:moveTo>
                  <a:lnTo>
                    <a:pt x="72562" y="27242"/>
                  </a:lnTo>
                  <a:cubicBezTo>
                    <a:pt x="69000" y="27242"/>
                    <a:pt x="66329" y="29020"/>
                    <a:pt x="64994" y="32132"/>
                  </a:cubicBezTo>
                  <a:lnTo>
                    <a:pt x="50303" y="65471"/>
                  </a:lnTo>
                  <a:cubicBezTo>
                    <a:pt x="48968" y="68138"/>
                    <a:pt x="49413" y="71694"/>
                    <a:pt x="51194" y="74362"/>
                  </a:cubicBezTo>
                  <a:cubicBezTo>
                    <a:pt x="52974" y="77029"/>
                    <a:pt x="56091" y="78807"/>
                    <a:pt x="59207" y="78807"/>
                  </a:cubicBezTo>
                  <a:lnTo>
                    <a:pt x="78349" y="78362"/>
                  </a:lnTo>
                  <a:close/>
                  <a:moveTo>
                    <a:pt x="161149" y="25464"/>
                  </a:moveTo>
                  <a:lnTo>
                    <a:pt x="81910" y="26797"/>
                  </a:lnTo>
                  <a:lnTo>
                    <a:pt x="82800" y="78362"/>
                  </a:lnTo>
                  <a:lnTo>
                    <a:pt x="158478" y="76584"/>
                  </a:lnTo>
                  <a:cubicBezTo>
                    <a:pt x="162930" y="76584"/>
                    <a:pt x="166491" y="73473"/>
                    <a:pt x="166936" y="69027"/>
                  </a:cubicBezTo>
                  <a:lnTo>
                    <a:pt x="169607" y="34354"/>
                  </a:lnTo>
                  <a:cubicBezTo>
                    <a:pt x="169607" y="32132"/>
                    <a:pt x="168717" y="29909"/>
                    <a:pt x="167381" y="28131"/>
                  </a:cubicBezTo>
                  <a:cubicBezTo>
                    <a:pt x="165601" y="26353"/>
                    <a:pt x="163375" y="25464"/>
                    <a:pt x="161149" y="25464"/>
                  </a:cubicBezTo>
                  <a:close/>
                  <a:moveTo>
                    <a:pt x="370821" y="24575"/>
                  </a:moveTo>
                  <a:cubicBezTo>
                    <a:pt x="368595" y="24575"/>
                    <a:pt x="366369" y="25464"/>
                    <a:pt x="364589" y="27242"/>
                  </a:cubicBezTo>
                  <a:cubicBezTo>
                    <a:pt x="362808" y="29020"/>
                    <a:pt x="361918" y="31243"/>
                    <a:pt x="362363" y="33465"/>
                  </a:cubicBezTo>
                  <a:lnTo>
                    <a:pt x="362808" y="67694"/>
                  </a:lnTo>
                  <a:cubicBezTo>
                    <a:pt x="362808" y="72584"/>
                    <a:pt x="366814" y="76140"/>
                    <a:pt x="371266" y="76140"/>
                  </a:cubicBezTo>
                  <a:lnTo>
                    <a:pt x="508821" y="76584"/>
                  </a:lnTo>
                  <a:cubicBezTo>
                    <a:pt x="511047" y="76584"/>
                    <a:pt x="513718" y="75251"/>
                    <a:pt x="515054" y="73473"/>
                  </a:cubicBezTo>
                  <a:cubicBezTo>
                    <a:pt x="516834" y="71694"/>
                    <a:pt x="517725" y="69027"/>
                    <a:pt x="516834" y="66360"/>
                  </a:cubicBezTo>
                  <a:lnTo>
                    <a:pt x="511938" y="41467"/>
                  </a:lnTo>
                  <a:cubicBezTo>
                    <a:pt x="510157" y="32576"/>
                    <a:pt x="502144" y="25908"/>
                    <a:pt x="492796" y="25908"/>
                  </a:cubicBezTo>
                  <a:close/>
                  <a:moveTo>
                    <a:pt x="203885" y="24575"/>
                  </a:moveTo>
                  <a:cubicBezTo>
                    <a:pt x="201214" y="24575"/>
                    <a:pt x="198988" y="25464"/>
                    <a:pt x="197652" y="27242"/>
                  </a:cubicBezTo>
                  <a:cubicBezTo>
                    <a:pt x="195872" y="29020"/>
                    <a:pt x="194981" y="31243"/>
                    <a:pt x="194981" y="33465"/>
                  </a:cubicBezTo>
                  <a:lnTo>
                    <a:pt x="195872" y="67694"/>
                  </a:lnTo>
                  <a:cubicBezTo>
                    <a:pt x="195872" y="72584"/>
                    <a:pt x="199433" y="76140"/>
                    <a:pt x="204330" y="76140"/>
                  </a:cubicBezTo>
                  <a:lnTo>
                    <a:pt x="333872" y="76584"/>
                  </a:lnTo>
                  <a:cubicBezTo>
                    <a:pt x="336098" y="76584"/>
                    <a:pt x="338324" y="75695"/>
                    <a:pt x="340105" y="74362"/>
                  </a:cubicBezTo>
                  <a:cubicBezTo>
                    <a:pt x="341440" y="72584"/>
                    <a:pt x="342330" y="70361"/>
                    <a:pt x="342330" y="68138"/>
                  </a:cubicBezTo>
                  <a:lnTo>
                    <a:pt x="341885" y="33910"/>
                  </a:lnTo>
                  <a:cubicBezTo>
                    <a:pt x="341885" y="29465"/>
                    <a:pt x="337879" y="25908"/>
                    <a:pt x="333427" y="25908"/>
                  </a:cubicBezTo>
                  <a:close/>
                  <a:moveTo>
                    <a:pt x="334095" y="126"/>
                  </a:moveTo>
                  <a:cubicBezTo>
                    <a:pt x="440489" y="1015"/>
                    <a:pt x="539538" y="6571"/>
                    <a:pt x="550667" y="16573"/>
                  </a:cubicBezTo>
                  <a:cubicBezTo>
                    <a:pt x="571144" y="34354"/>
                    <a:pt x="575596" y="131261"/>
                    <a:pt x="575596" y="131261"/>
                  </a:cubicBezTo>
                  <a:cubicBezTo>
                    <a:pt x="580048" y="132150"/>
                    <a:pt x="583609" y="136151"/>
                    <a:pt x="583609" y="141040"/>
                  </a:cubicBezTo>
                  <a:lnTo>
                    <a:pt x="584054" y="165934"/>
                  </a:lnTo>
                  <a:cubicBezTo>
                    <a:pt x="584054" y="168601"/>
                    <a:pt x="583164" y="171268"/>
                    <a:pt x="580938" y="173491"/>
                  </a:cubicBezTo>
                  <a:lnTo>
                    <a:pt x="576931" y="177047"/>
                  </a:lnTo>
                  <a:lnTo>
                    <a:pt x="577377" y="185049"/>
                  </a:lnTo>
                  <a:lnTo>
                    <a:pt x="584944" y="185938"/>
                  </a:lnTo>
                  <a:cubicBezTo>
                    <a:pt x="587615" y="185938"/>
                    <a:pt x="589396" y="188160"/>
                    <a:pt x="589396" y="190383"/>
                  </a:cubicBezTo>
                  <a:lnTo>
                    <a:pt x="589396" y="197940"/>
                  </a:lnTo>
                  <a:cubicBezTo>
                    <a:pt x="589396" y="200162"/>
                    <a:pt x="588506" y="201941"/>
                    <a:pt x="586280" y="202830"/>
                  </a:cubicBezTo>
                  <a:lnTo>
                    <a:pt x="571144" y="208164"/>
                  </a:lnTo>
                  <a:cubicBezTo>
                    <a:pt x="568919" y="213943"/>
                    <a:pt x="563577" y="217943"/>
                    <a:pt x="556899" y="217943"/>
                  </a:cubicBezTo>
                  <a:lnTo>
                    <a:pt x="521731" y="218388"/>
                  </a:lnTo>
                  <a:lnTo>
                    <a:pt x="493241" y="165489"/>
                  </a:lnTo>
                  <a:cubicBezTo>
                    <a:pt x="490125" y="159711"/>
                    <a:pt x="483892" y="156154"/>
                    <a:pt x="477215" y="156154"/>
                  </a:cubicBezTo>
                  <a:lnTo>
                    <a:pt x="443383" y="156154"/>
                  </a:lnTo>
                  <a:cubicBezTo>
                    <a:pt x="436705" y="156154"/>
                    <a:pt x="430473" y="159711"/>
                    <a:pt x="427357" y="165934"/>
                  </a:cubicBezTo>
                  <a:lnTo>
                    <a:pt x="408660" y="201052"/>
                  </a:lnTo>
                  <a:lnTo>
                    <a:pt x="177175" y="201052"/>
                  </a:lnTo>
                  <a:lnTo>
                    <a:pt x="157143" y="165489"/>
                  </a:lnTo>
                  <a:cubicBezTo>
                    <a:pt x="154026" y="159711"/>
                    <a:pt x="147794" y="156154"/>
                    <a:pt x="141117" y="156154"/>
                  </a:cubicBezTo>
                  <a:lnTo>
                    <a:pt x="105949" y="157043"/>
                  </a:lnTo>
                  <a:cubicBezTo>
                    <a:pt x="98826" y="157043"/>
                    <a:pt x="92594" y="161044"/>
                    <a:pt x="89923" y="167268"/>
                  </a:cubicBezTo>
                  <a:lnTo>
                    <a:pt x="74787" y="201052"/>
                  </a:lnTo>
                  <a:lnTo>
                    <a:pt x="33832" y="201052"/>
                  </a:lnTo>
                  <a:cubicBezTo>
                    <a:pt x="20923" y="201052"/>
                    <a:pt x="10239" y="191272"/>
                    <a:pt x="9348" y="178381"/>
                  </a:cubicBezTo>
                  <a:cubicBezTo>
                    <a:pt x="8903" y="171713"/>
                    <a:pt x="8458" y="164156"/>
                    <a:pt x="8013" y="156599"/>
                  </a:cubicBezTo>
                  <a:lnTo>
                    <a:pt x="7123" y="156599"/>
                  </a:lnTo>
                  <a:cubicBezTo>
                    <a:pt x="5342" y="156599"/>
                    <a:pt x="3561" y="155710"/>
                    <a:pt x="2226" y="154376"/>
                  </a:cubicBezTo>
                  <a:cubicBezTo>
                    <a:pt x="890" y="153487"/>
                    <a:pt x="445" y="151709"/>
                    <a:pt x="445" y="149931"/>
                  </a:cubicBezTo>
                  <a:lnTo>
                    <a:pt x="0" y="135262"/>
                  </a:lnTo>
                  <a:cubicBezTo>
                    <a:pt x="0" y="131705"/>
                    <a:pt x="2671" y="129038"/>
                    <a:pt x="6677" y="128594"/>
                  </a:cubicBezTo>
                  <a:lnTo>
                    <a:pt x="7123" y="128594"/>
                  </a:lnTo>
                  <a:cubicBezTo>
                    <a:pt x="6677" y="113480"/>
                    <a:pt x="6677" y="100144"/>
                    <a:pt x="8013" y="94810"/>
                  </a:cubicBezTo>
                  <a:cubicBezTo>
                    <a:pt x="12465" y="80585"/>
                    <a:pt x="22258" y="77473"/>
                    <a:pt x="22258" y="77473"/>
                  </a:cubicBezTo>
                  <a:cubicBezTo>
                    <a:pt x="22258" y="77473"/>
                    <a:pt x="39620" y="40133"/>
                    <a:pt x="56536" y="21463"/>
                  </a:cubicBezTo>
                  <a:cubicBezTo>
                    <a:pt x="60987" y="16129"/>
                    <a:pt x="67220" y="13017"/>
                    <a:pt x="73452" y="11683"/>
                  </a:cubicBezTo>
                  <a:cubicBezTo>
                    <a:pt x="113962" y="3015"/>
                    <a:pt x="227701" y="-763"/>
                    <a:pt x="334095" y="126"/>
                  </a:cubicBezTo>
                  <a:close/>
                </a:path>
              </a:pathLst>
            </a:custGeom>
            <a:solidFill>
              <a:srgbClr val="FFA300"/>
            </a:solidFill>
            <a:ln w="9525">
              <a:noFill/>
              <a:round/>
            </a:ln>
          </p:spPr>
          <p:txBody>
            <a:bodyPr/>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grpId="0" nodeType="afterEffect">
                                  <p:childTnLst>
                                    <p:set>
                                      <p:cBhvr>
                                        <p:cTn id="28" dur="1" fill="hold">
                                          <p:stCondLst>
                                            <p:cond delay="0"/>
                                          </p:stCondLst>
                                        </p:cTn>
                                        <p:tgtEl>
                                          <p:spTgt spid="49172"/>
                                        </p:tgtEl>
                                        <p:attrNameLst>
                                          <p:attrName>style.visibility</p:attrName>
                                        </p:attrNameLst>
                                      </p:cBhvr>
                                      <p:to>
                                        <p:strVal val="visible"/>
                                      </p:to>
                                    </p:set>
                                    <p:animEffect transition="in" filter="fade">
                                      <p:cBhvr>
                                        <p:cTn id="29" dur="1250"/>
                                        <p:tgtEl>
                                          <p:spTgt spid="49172"/>
                                        </p:tgtEl>
                                      </p:cBhvr>
                                    </p:animEffect>
                                    <p:anim calcmode="lin" valueType="num">
                                      <p:cBhvr>
                                        <p:cTn id="30" dur="1250" fill="hold"/>
                                        <p:tgtEl>
                                          <p:spTgt spid="49172"/>
                                        </p:tgtEl>
                                        <p:attrNameLst>
                                          <p:attrName>ppt_x</p:attrName>
                                        </p:attrNameLst>
                                      </p:cBhvr>
                                      <p:tavLst>
                                        <p:tav tm="0">
                                          <p:val>
                                            <p:strVal val="#ppt_x"/>
                                          </p:val>
                                        </p:tav>
                                        <p:tav tm="100000">
                                          <p:val>
                                            <p:strVal val="#ppt_x"/>
                                          </p:val>
                                        </p:tav>
                                      </p:tavLst>
                                    </p:anim>
                                    <p:anim calcmode="lin" valueType="num">
                                      <p:cBhvr>
                                        <p:cTn id="31" dur="1250" fill="hold"/>
                                        <p:tgtEl>
                                          <p:spTgt spid="49172"/>
                                        </p:tgtEl>
                                        <p:attrNameLst>
                                          <p:attrName>ppt_y</p:attrName>
                                        </p:attrNameLst>
                                      </p:cBhvr>
                                      <p:tavLst>
                                        <p:tav tm="0">
                                          <p:val>
                                            <p:strVal val="#ppt_y+.1"/>
                                          </p:val>
                                        </p:tav>
                                        <p:tav tm="100000">
                                          <p:val>
                                            <p:strVal val="#ppt_y"/>
                                          </p:val>
                                        </p:tav>
                                      </p:tavLst>
                                    </p:anim>
                                  </p:childTnLst>
                                </p:cTn>
                              </p:par>
                            </p:childTnLst>
                          </p:cTn>
                        </p:par>
                        <p:par>
                          <p:cTn id="32" fill="hold">
                            <p:stCondLst>
                              <p:cond delay="5000"/>
                            </p:stCondLst>
                            <p:childTnLst>
                              <p:par>
                                <p:cTn id="33" presetID="42" presetClass="entr" presetSubtype="0" fill="hold" nodeType="afterEffect">
                                  <p:childTnLst>
                                    <p:set>
                                      <p:cBhvr>
                                        <p:cTn id="34" dur="1" fill="hold">
                                          <p:stCondLst>
                                            <p:cond delay="0"/>
                                          </p:stCondLst>
                                        </p:cTn>
                                        <p:tgtEl>
                                          <p:spTgt spid="41"/>
                                        </p:tgtEl>
                                        <p:attrNameLst>
                                          <p:attrName>style.visibility</p:attrName>
                                        </p:attrNameLst>
                                      </p:cBhvr>
                                      <p:to>
                                        <p:strVal val="visible"/>
                                      </p:to>
                                    </p:set>
                                    <p:animEffect transition="in" filter="fade">
                                      <p:cBhvr>
                                        <p:cTn id="35" dur="750"/>
                                        <p:tgtEl>
                                          <p:spTgt spid="41"/>
                                        </p:tgtEl>
                                      </p:cBhvr>
                                    </p:animEffect>
                                    <p:anim calcmode="lin" valueType="num">
                                      <p:cBhvr>
                                        <p:cTn id="36" dur="750" fill="hold"/>
                                        <p:tgtEl>
                                          <p:spTgt spid="41"/>
                                        </p:tgtEl>
                                        <p:attrNameLst>
                                          <p:attrName>ppt_x</p:attrName>
                                        </p:attrNameLst>
                                      </p:cBhvr>
                                      <p:tavLst>
                                        <p:tav tm="0">
                                          <p:val>
                                            <p:strVal val="#ppt_x"/>
                                          </p:val>
                                        </p:tav>
                                        <p:tav tm="100000">
                                          <p:val>
                                            <p:strVal val="#ppt_x"/>
                                          </p:val>
                                        </p:tav>
                                      </p:tavLst>
                                    </p:anim>
                                    <p:anim calcmode="lin" valueType="num">
                                      <p:cBhvr>
                                        <p:cTn id="37" dur="750" fill="hold"/>
                                        <p:tgtEl>
                                          <p:spTgt spid="41"/>
                                        </p:tgtEl>
                                        <p:attrNameLst>
                                          <p:attrName>ppt_y</p:attrName>
                                        </p:attrNameLst>
                                      </p:cBhvr>
                                      <p:tavLst>
                                        <p:tav tm="0">
                                          <p:val>
                                            <p:strVal val="#ppt_y+.1"/>
                                          </p:val>
                                        </p:tav>
                                        <p:tav tm="100000">
                                          <p:val>
                                            <p:strVal val="#ppt_y"/>
                                          </p:val>
                                        </p:tav>
                                      </p:tavLst>
                                    </p:anim>
                                  </p:childTnLst>
                                </p:cTn>
                              </p:par>
                            </p:childTnLst>
                          </p:cTn>
                        </p:par>
                        <p:par>
                          <p:cTn id="38" fill="hold">
                            <p:stCondLst>
                              <p:cond delay="6000"/>
                            </p:stCondLst>
                            <p:childTnLst>
                              <p:par>
                                <p:cTn id="39" presetID="42" presetClass="entr" presetSubtype="0" fill="hold" nodeType="afterEffect">
                                  <p:childTnLst>
                                    <p:set>
                                      <p:cBhvr>
                                        <p:cTn id="40" dur="1" fill="hold">
                                          <p:stCondLst>
                                            <p:cond delay="0"/>
                                          </p:stCondLst>
                                        </p:cTn>
                                        <p:tgtEl>
                                          <p:spTgt spid="42"/>
                                        </p:tgtEl>
                                        <p:attrNameLst>
                                          <p:attrName>style.visibility</p:attrName>
                                        </p:attrNameLst>
                                      </p:cBhvr>
                                      <p:to>
                                        <p:strVal val="visible"/>
                                      </p:to>
                                    </p:set>
                                    <p:animEffect transition="in" filter="fade">
                                      <p:cBhvr>
                                        <p:cTn id="41" dur="750"/>
                                        <p:tgtEl>
                                          <p:spTgt spid="42"/>
                                        </p:tgtEl>
                                      </p:cBhvr>
                                    </p:animEffect>
                                    <p:anim calcmode="lin" valueType="num">
                                      <p:cBhvr>
                                        <p:cTn id="42" dur="750" fill="hold"/>
                                        <p:tgtEl>
                                          <p:spTgt spid="42"/>
                                        </p:tgtEl>
                                        <p:attrNameLst>
                                          <p:attrName>ppt_x</p:attrName>
                                        </p:attrNameLst>
                                      </p:cBhvr>
                                      <p:tavLst>
                                        <p:tav tm="0">
                                          <p:val>
                                            <p:strVal val="#ppt_x"/>
                                          </p:val>
                                        </p:tav>
                                        <p:tav tm="100000">
                                          <p:val>
                                            <p:strVal val="#ppt_x"/>
                                          </p:val>
                                        </p:tav>
                                      </p:tavLst>
                                    </p:anim>
                                    <p:anim calcmode="lin" valueType="num">
                                      <p:cBhvr>
                                        <p:cTn id="43" dur="750" fill="hold"/>
                                        <p:tgtEl>
                                          <p:spTgt spid="42"/>
                                        </p:tgtEl>
                                        <p:attrNameLst>
                                          <p:attrName>ppt_y</p:attrName>
                                        </p:attrNameLst>
                                      </p:cBhvr>
                                      <p:tavLst>
                                        <p:tav tm="0">
                                          <p:val>
                                            <p:strVal val="#ppt_y+.1"/>
                                          </p:val>
                                        </p:tav>
                                        <p:tav tm="100000">
                                          <p:val>
                                            <p:strVal val="#ppt_y"/>
                                          </p:val>
                                        </p:tav>
                                      </p:tavLst>
                                    </p:anim>
                                  </p:childTnLst>
                                </p:cTn>
                              </p:par>
                            </p:childTnLst>
                          </p:cTn>
                        </p:par>
                        <p:par>
                          <p:cTn id="44" fill="hold">
                            <p:stCondLst>
                              <p:cond delay="7000"/>
                            </p:stCondLst>
                            <p:childTnLst>
                              <p:par>
                                <p:cTn id="45" presetID="23" presetClass="entr" presetSubtype="288" fill="hold" nodeType="afterEffec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strVal val="4/3*#ppt_w"/>
                                          </p:val>
                                        </p:tav>
                                        <p:tav tm="100000">
                                          <p:val>
                                            <p:strVal val="#ppt_w"/>
                                          </p:val>
                                        </p:tav>
                                      </p:tavLst>
                                    </p:anim>
                                    <p:anim calcmode="lin" valueType="num">
                                      <p:cBhvr>
                                        <p:cTn id="48" dur="500" fill="hold"/>
                                        <p:tgtEl>
                                          <p:spTgt spid="58"/>
                                        </p:tgtEl>
                                        <p:attrNameLst>
                                          <p:attrName>ppt_h</p:attrName>
                                        </p:attrNameLst>
                                      </p:cBhvr>
                                      <p:tavLst>
                                        <p:tav tm="0">
                                          <p:val>
                                            <p:strVal val="4/3*#ppt_h"/>
                                          </p:val>
                                        </p:tav>
                                        <p:tav tm="100000">
                                          <p:val>
                                            <p:strVal val="#ppt_h"/>
                                          </p:val>
                                        </p:tav>
                                      </p:tavLst>
                                    </p:anim>
                                  </p:childTnLst>
                                </p:cTn>
                              </p:par>
                            </p:childTnLst>
                          </p:cTn>
                        </p:par>
                        <p:par>
                          <p:cTn id="49" fill="hold">
                            <p:stCondLst>
                              <p:cond delay="7500"/>
                            </p:stCondLst>
                            <p:childTnLst>
                              <p:par>
                                <p:cTn id="50" presetID="23" presetClass="entr" presetSubtype="288" fill="hold" nodeType="afterEffect">
                                  <p:childTnLst>
                                    <p:set>
                                      <p:cBhvr>
                                        <p:cTn id="51" dur="1" fill="hold">
                                          <p:stCondLst>
                                            <p:cond delay="0"/>
                                          </p:stCondLst>
                                        </p:cTn>
                                        <p:tgtEl>
                                          <p:spTgt spid="59"/>
                                        </p:tgtEl>
                                        <p:attrNameLst>
                                          <p:attrName>style.visibility</p:attrName>
                                        </p:attrNameLst>
                                      </p:cBhvr>
                                      <p:to>
                                        <p:strVal val="visible"/>
                                      </p:to>
                                    </p:set>
                                    <p:anim calcmode="lin" valueType="num">
                                      <p:cBhvr>
                                        <p:cTn id="52" dur="500" fill="hold"/>
                                        <p:tgtEl>
                                          <p:spTgt spid="59"/>
                                        </p:tgtEl>
                                        <p:attrNameLst>
                                          <p:attrName>ppt_w</p:attrName>
                                        </p:attrNameLst>
                                      </p:cBhvr>
                                      <p:tavLst>
                                        <p:tav tm="0">
                                          <p:val>
                                            <p:strVal val="4/3*#ppt_w"/>
                                          </p:val>
                                        </p:tav>
                                        <p:tav tm="100000">
                                          <p:val>
                                            <p:strVal val="#ppt_w"/>
                                          </p:val>
                                        </p:tav>
                                      </p:tavLst>
                                    </p:anim>
                                    <p:anim calcmode="lin" valueType="num">
                                      <p:cBhvr>
                                        <p:cTn id="53" dur="500" fill="hold"/>
                                        <p:tgtEl>
                                          <p:spTgt spid="59"/>
                                        </p:tgtEl>
                                        <p:attrNameLst>
                                          <p:attrName>ppt_h</p:attrName>
                                        </p:attrNameLst>
                                      </p:cBhvr>
                                      <p:tavLst>
                                        <p:tav tm="0">
                                          <p:val>
                                            <p:strVal val="4/3*#ppt_h"/>
                                          </p:val>
                                        </p:tav>
                                        <p:tav tm="100000">
                                          <p:val>
                                            <p:strVal val="#ppt_h"/>
                                          </p:val>
                                        </p:tav>
                                      </p:tavLst>
                                    </p:anim>
                                  </p:childTnLst>
                                </p:cTn>
                              </p:par>
                            </p:childTnLst>
                          </p:cTn>
                        </p:par>
                        <p:par>
                          <p:cTn id="54" fill="hold">
                            <p:stCondLst>
                              <p:cond delay="8000"/>
                            </p:stCondLst>
                            <p:childTnLst>
                              <p:par>
                                <p:cTn id="55" presetID="23" presetClass="entr" presetSubtype="288" fill="hold" nodeType="afterEffect">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ppt_w</p:attrName>
                                        </p:attrNameLst>
                                      </p:cBhvr>
                                      <p:tavLst>
                                        <p:tav tm="0">
                                          <p:val>
                                            <p:strVal val="4/3*#ppt_w"/>
                                          </p:val>
                                        </p:tav>
                                        <p:tav tm="100000">
                                          <p:val>
                                            <p:strVal val="#ppt_w"/>
                                          </p:val>
                                        </p:tav>
                                      </p:tavLst>
                                    </p:anim>
                                    <p:anim calcmode="lin" valueType="num">
                                      <p:cBhvr>
                                        <p:cTn id="58" dur="500" fill="hold"/>
                                        <p:tgtEl>
                                          <p:spTgt spid="62"/>
                                        </p:tgtEl>
                                        <p:attrNameLst>
                                          <p:attrName>ppt_h</p:attrName>
                                        </p:attrNameLst>
                                      </p:cBhvr>
                                      <p:tavLst>
                                        <p:tav tm="0">
                                          <p:val>
                                            <p:strVal val="4/3*#ppt_h"/>
                                          </p:val>
                                        </p:tav>
                                        <p:tav tm="100000">
                                          <p:val>
                                            <p:strVal val="#ppt_h"/>
                                          </p:val>
                                        </p:tav>
                                      </p:tavLst>
                                    </p:anim>
                                  </p:childTnLst>
                                </p:cTn>
                              </p:par>
                            </p:childTnLst>
                          </p:cTn>
                        </p:par>
                        <p:par>
                          <p:cTn id="59" fill="hold">
                            <p:stCondLst>
                              <p:cond delay="8500"/>
                            </p:stCondLst>
                            <p:childTnLst>
                              <p:par>
                                <p:cTn id="60" presetID="42" presetClass="entr" presetSubtype="0" fill="hold" nodeType="afterEffect">
                                  <p:childTnLst>
                                    <p:set>
                                      <p:cBhvr>
                                        <p:cTn id="61" dur="1" fill="hold">
                                          <p:stCondLst>
                                            <p:cond delay="0"/>
                                          </p:stCondLst>
                                        </p:cTn>
                                        <p:tgtEl>
                                          <p:spTgt spid="9"/>
                                        </p:tgtEl>
                                        <p:attrNameLst>
                                          <p:attrName>style.visibility</p:attrName>
                                        </p:attrNameLst>
                                      </p:cBhvr>
                                      <p:to>
                                        <p:strVal val="visible"/>
                                      </p:to>
                                    </p:set>
                                    <p:animEffect transition="in" filter="fade">
                                      <p:cBhvr>
                                        <p:cTn id="62" dur="750"/>
                                        <p:tgtEl>
                                          <p:spTgt spid="9"/>
                                        </p:tgtEl>
                                      </p:cBhvr>
                                    </p:animEffect>
                                    <p:anim calcmode="lin" valueType="num">
                                      <p:cBhvr>
                                        <p:cTn id="63" dur="750" fill="hold"/>
                                        <p:tgtEl>
                                          <p:spTgt spid="9"/>
                                        </p:tgtEl>
                                        <p:attrNameLst>
                                          <p:attrName>ppt_x</p:attrName>
                                        </p:attrNameLst>
                                      </p:cBhvr>
                                      <p:tavLst>
                                        <p:tav tm="0">
                                          <p:val>
                                            <p:strVal val="#ppt_x"/>
                                          </p:val>
                                        </p:tav>
                                        <p:tav tm="100000">
                                          <p:val>
                                            <p:strVal val="#ppt_x"/>
                                          </p:val>
                                        </p:tav>
                                      </p:tavLst>
                                    </p:anim>
                                    <p:anim calcmode="lin" valueType="num">
                                      <p:cBhvr>
                                        <p:cTn id="64"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40962"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41005"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40999"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41000"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1001"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41002"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1003"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40998"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50195" name="矩形 26"/>
          <p:cNvSpPr>
            <a:spLocks noChangeArrowheads="1"/>
          </p:cNvSpPr>
          <p:nvPr/>
        </p:nvSpPr>
        <p:spPr bwMode="auto">
          <a:xfrm>
            <a:off x="779463" y="1266825"/>
            <a:ext cx="10853737" cy="2832100"/>
          </a:xfrm>
          <a:prstGeom prst="rect">
            <a:avLst/>
          </a:prstGeom>
          <a:noFill/>
          <a:ln w="9525">
            <a:noFill/>
            <a:miter lim="800000"/>
          </a:ln>
        </p:spPr>
        <p:txBody>
          <a:bodyPr>
            <a:spAutoFit/>
          </a:bodyPr>
          <a:lstStyle/>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是否采取同一地点就餐人员之间保持</a:t>
            </a:r>
            <a:r>
              <a:rPr lang="en-US" altLang="zh-CN" sz="2400" b="1">
                <a:solidFill>
                  <a:srgbClr val="333333"/>
                </a:solidFill>
                <a:latin typeface="思源宋体 CN Medium"/>
                <a:ea typeface="思源宋体 CN Medium"/>
                <a:cs typeface="思源宋体 CN Medium"/>
              </a:rPr>
              <a:t>1.5</a:t>
            </a:r>
            <a:r>
              <a:rPr lang="zh-CN" altLang="en-US" sz="2400" b="1">
                <a:solidFill>
                  <a:srgbClr val="333333"/>
                </a:solidFill>
                <a:latin typeface="思源宋体 CN Medium"/>
                <a:ea typeface="思源宋体 CN Medium"/>
                <a:cs typeface="思源宋体 CN Medium"/>
              </a:rPr>
              <a:t>米以上距离分餐措施（</a:t>
            </a:r>
            <a:r>
              <a:rPr lang="zh-CN" altLang="zh-CN" b="1"/>
              <a:t>★ </a:t>
            </a:r>
            <a:r>
              <a:rPr lang="zh-CN" altLang="en-US" sz="2400" b="1">
                <a:solidFill>
                  <a:srgbClr val="333333"/>
                </a:solidFill>
                <a:latin typeface="思源宋体 CN Medium"/>
                <a:ea typeface="思源宋体 CN Medium"/>
                <a:cs typeface="思源宋体 CN Medium"/>
              </a:rPr>
              <a:t>）</a:t>
            </a:r>
            <a:endParaRPr lang="en-US" altLang="zh-CN"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b="1">
                <a:solidFill>
                  <a:srgbClr val="333333"/>
                </a:solidFill>
                <a:latin typeface="思源宋体 CN Medium"/>
                <a:ea typeface="思源宋体 CN Medium"/>
                <a:cs typeface="思源宋体 CN Medium"/>
              </a:rPr>
              <a:t>要求：</a:t>
            </a:r>
            <a:r>
              <a:rPr lang="zh-CN" altLang="en-US" sz="2200">
                <a:solidFill>
                  <a:srgbClr val="333333"/>
                </a:solidFill>
                <a:latin typeface="思源宋体 CN Medium"/>
                <a:ea typeface="思源宋体 CN Medium"/>
                <a:cs typeface="思源宋体 CN Medium"/>
              </a:rPr>
              <a:t>就餐区域通风良好；</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员工自带餐具或使用一次性餐具，分时段错时分散用餐；</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就餐人员间隔距离足够，不对坐；</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就餐点要配置洗手和消毒设施、餐厨回收桶。</a:t>
            </a:r>
            <a:endParaRPr lang="zh-CN" altLang="en-US" sz="2200">
              <a:solidFill>
                <a:srgbClr val="333333"/>
              </a:solidFill>
            </a:endParaRPr>
          </a:p>
          <a:p>
            <a:pPr marL="285750" indent="-285750">
              <a:buClr>
                <a:srgbClr val="013E6B"/>
              </a:buClr>
              <a:buFont typeface="Wingdings" panose="05000000000000000000" pitchFamily="2" charset="2"/>
              <a:buNone/>
            </a:pPr>
            <a:r>
              <a:rPr lang="zh-CN" altLang="en-US" sz="2200" b="1">
                <a:solidFill>
                  <a:srgbClr val="333333"/>
                </a:solidFill>
              </a:rPr>
              <a:t>目前存在的问题：</a:t>
            </a:r>
            <a:r>
              <a:rPr lang="zh-CN" altLang="en-US" sz="2200">
                <a:solidFill>
                  <a:srgbClr val="333333"/>
                </a:solidFill>
                <a:latin typeface="思源宋体 CN Medium"/>
                <a:ea typeface="思源宋体 CN Medium"/>
                <a:cs typeface="思源宋体 CN Medium"/>
              </a:rPr>
              <a:t>部分企业没有固定用餐场所；有的清洁卫生较差；有的未配置手消毒</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剂</a:t>
            </a:r>
            <a:endParaRPr lang="zh-CN" altLang="en-US" sz="2200">
              <a:solidFill>
                <a:srgbClr val="333333"/>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40995" name="图形 29"/>
            <p:cNvPicPr>
              <a:picLocks noChangeAspect="1"/>
            </p:cNvPicPr>
            <p:nvPr/>
          </p:nvPicPr>
          <p:blipFill>
            <a:blip r:embed="rId1"/>
            <a:srcRect/>
            <a:stretch>
              <a:fillRect/>
            </a:stretch>
          </p:blipFill>
          <p:spPr bwMode="auto">
            <a:xfrm>
              <a:off x="9098366" y="464106"/>
              <a:ext cx="577033" cy="577033"/>
            </a:xfrm>
            <a:prstGeom prst="rect">
              <a:avLst/>
            </a:prstGeom>
            <a:noFill/>
            <a:ln w="9525">
              <a:noFill/>
              <a:miter lim="800000"/>
              <a:headEnd/>
              <a:tailEnd/>
            </a:ln>
          </p:spPr>
        </p:pic>
      </p:grpSp>
      <p:pic>
        <p:nvPicPr>
          <p:cNvPr id="41007" name="Picture 47"/>
          <p:cNvPicPr>
            <a:picLocks noChangeAspect="1" noChangeArrowheads="1"/>
          </p:cNvPicPr>
          <p:nvPr/>
        </p:nvPicPr>
        <p:blipFill>
          <a:blip r:embed="rId2"/>
          <a:srcRect/>
          <a:stretch>
            <a:fillRect/>
          </a:stretch>
        </p:blipFill>
        <p:spPr bwMode="auto">
          <a:xfrm>
            <a:off x="3719513" y="3744913"/>
            <a:ext cx="3709987" cy="2963862"/>
          </a:xfrm>
          <a:prstGeom prst="rect">
            <a:avLst/>
          </a:prstGeom>
          <a:noFill/>
          <a:ln w="9525">
            <a:noFill/>
            <a:miter lim="800000"/>
            <a:headEnd/>
            <a:tailEnd/>
          </a:ln>
          <a:effectLst/>
        </p:spPr>
      </p:pic>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grpId="0" nodeType="afterEffect">
                                  <p:childTnLst>
                                    <p:set>
                                      <p:cBhvr>
                                        <p:cTn id="28" dur="1" fill="hold">
                                          <p:stCondLst>
                                            <p:cond delay="0"/>
                                          </p:stCondLst>
                                        </p:cTn>
                                        <p:tgtEl>
                                          <p:spTgt spid="50195"/>
                                        </p:tgtEl>
                                        <p:attrNameLst>
                                          <p:attrName>style.visibility</p:attrName>
                                        </p:attrNameLst>
                                      </p:cBhvr>
                                      <p:to>
                                        <p:strVal val="visible"/>
                                      </p:to>
                                    </p:set>
                                    <p:animEffect transition="in" filter="fade">
                                      <p:cBhvr>
                                        <p:cTn id="29" dur="1250"/>
                                        <p:tgtEl>
                                          <p:spTgt spid="50195"/>
                                        </p:tgtEl>
                                      </p:cBhvr>
                                    </p:animEffect>
                                    <p:anim calcmode="lin" valueType="num">
                                      <p:cBhvr>
                                        <p:cTn id="30" dur="1250" fill="hold"/>
                                        <p:tgtEl>
                                          <p:spTgt spid="50195"/>
                                        </p:tgtEl>
                                        <p:attrNameLst>
                                          <p:attrName>ppt_x</p:attrName>
                                        </p:attrNameLst>
                                      </p:cBhvr>
                                      <p:tavLst>
                                        <p:tav tm="0">
                                          <p:val>
                                            <p:strVal val="#ppt_x"/>
                                          </p:val>
                                        </p:tav>
                                        <p:tav tm="100000">
                                          <p:val>
                                            <p:strVal val="#ppt_x"/>
                                          </p:val>
                                        </p:tav>
                                      </p:tavLst>
                                    </p:anim>
                                    <p:anim calcmode="lin" valueType="num">
                                      <p:cBhvr>
                                        <p:cTn id="31" dur="1250" fill="hold"/>
                                        <p:tgtEl>
                                          <p:spTgt spid="50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43010"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43053"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43047"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43048"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3049"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43050"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3051"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43046"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51219" name="矩形 26"/>
          <p:cNvSpPr>
            <a:spLocks noChangeArrowheads="1"/>
          </p:cNvSpPr>
          <p:nvPr/>
        </p:nvSpPr>
        <p:spPr bwMode="auto">
          <a:xfrm>
            <a:off x="779463" y="1035050"/>
            <a:ext cx="10853737" cy="3227388"/>
          </a:xfrm>
          <a:prstGeom prst="rect">
            <a:avLst/>
          </a:prstGeom>
          <a:noFill/>
          <a:ln w="9525">
            <a:noFill/>
            <a:miter lim="800000"/>
          </a:ln>
        </p:spPr>
        <p:txBody>
          <a:bodyPr>
            <a:spAutoFit/>
          </a:bodyPr>
          <a:lstStyle/>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是否</a:t>
            </a:r>
            <a:r>
              <a:rPr lang="en-US" altLang="zh-CN" sz="2400" b="1">
                <a:solidFill>
                  <a:srgbClr val="333333"/>
                </a:solidFill>
                <a:latin typeface="思源宋体 CN Medium"/>
                <a:ea typeface="思源宋体 CN Medium"/>
                <a:cs typeface="思源宋体 CN Medium"/>
              </a:rPr>
              <a:t>24</a:t>
            </a:r>
            <a:r>
              <a:rPr lang="zh-CN" altLang="en-US" sz="2400" b="1">
                <a:solidFill>
                  <a:srgbClr val="333333"/>
                </a:solidFill>
                <a:latin typeface="思源宋体 CN Medium"/>
                <a:ea typeface="思源宋体 CN Medium"/>
                <a:cs typeface="思源宋体 CN Medium"/>
              </a:rPr>
              <a:t>小时门卫值守</a:t>
            </a:r>
            <a:endParaRPr lang="zh-CN" altLang="en-US" sz="2400" b="1">
              <a:solidFill>
                <a:srgbClr val="333333"/>
              </a:solidFill>
              <a:latin typeface="思源宋体 CN Medium"/>
              <a:ea typeface="思源宋体 CN Medium"/>
              <a:cs typeface="思源宋体 CN Medium"/>
            </a:endParaRPr>
          </a:p>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是否设置临时隔离场所</a:t>
            </a:r>
            <a:r>
              <a:rPr lang="zh-CN" altLang="en-US" b="1">
                <a:solidFill>
                  <a:srgbClr val="333333"/>
                </a:solidFill>
              </a:rPr>
              <a:t>（</a:t>
            </a:r>
            <a:r>
              <a:rPr lang="zh-CN" altLang="zh-CN" b="1"/>
              <a:t>★ ★</a:t>
            </a:r>
            <a:r>
              <a:rPr lang="zh-CN" altLang="zh-CN"/>
              <a:t> </a:t>
            </a:r>
            <a:r>
              <a:rPr lang="zh-CN" altLang="zh-CN" b="1"/>
              <a:t>★</a:t>
            </a:r>
            <a:r>
              <a:rPr lang="zh-CN" altLang="zh-CN"/>
              <a:t> </a:t>
            </a:r>
            <a:r>
              <a:rPr lang="zh-CN" altLang="en-US" b="1">
                <a:solidFill>
                  <a:srgbClr val="333333"/>
                </a:solidFill>
              </a:rPr>
              <a:t>）</a:t>
            </a:r>
            <a:endParaRPr lang="zh-CN" altLang="en-US"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b="1">
                <a:solidFill>
                  <a:srgbClr val="333333"/>
                </a:solidFill>
                <a:latin typeface="思源宋体 CN Medium"/>
                <a:ea typeface="思源宋体 CN Medium"/>
                <a:cs typeface="思源宋体 CN Medium"/>
              </a:rPr>
              <a:t>要求：</a:t>
            </a:r>
            <a:r>
              <a:rPr lang="zh-CN" altLang="en-US" sz="2200">
                <a:solidFill>
                  <a:srgbClr val="333333"/>
                </a:solidFill>
                <a:latin typeface="思源宋体 CN Medium"/>
                <a:ea typeface="思源宋体 CN Medium"/>
                <a:cs typeface="思源宋体 CN Medium"/>
              </a:rPr>
              <a:t>在企业医务室或集体宿舍设置临时隔离场所，两点一线的分别设置；</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临时隔离场所尽量脱离人群集中的地方，最好具有专用通道；</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临时隔离场所要通风较好、室内清洁、杂物较少，张贴标识，配备手消毒剂、消</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毒液、腋温计、Ｎ</a:t>
            </a:r>
            <a:r>
              <a:rPr lang="en-US" altLang="zh-CN" sz="2200">
                <a:solidFill>
                  <a:srgbClr val="333333"/>
                </a:solidFill>
                <a:latin typeface="思源宋体 CN Medium"/>
                <a:ea typeface="思源宋体 CN Medium"/>
                <a:cs typeface="思源宋体 CN Medium"/>
              </a:rPr>
              <a:t>95</a:t>
            </a:r>
            <a:r>
              <a:rPr lang="zh-CN" altLang="en-US" sz="2200">
                <a:solidFill>
                  <a:srgbClr val="333333"/>
                </a:solidFill>
                <a:latin typeface="思源宋体 CN Medium"/>
                <a:ea typeface="思源宋体 CN Medium"/>
                <a:cs typeface="思源宋体 CN Medium"/>
              </a:rPr>
              <a:t>口罩、有盖的污物桶、桌椅，具有独立卫生间为佳。</a:t>
            </a:r>
            <a:endParaRPr lang="zh-CN" altLang="en-US" sz="2200">
              <a:solidFill>
                <a:srgbClr val="333333"/>
              </a:solidFill>
            </a:endParaRPr>
          </a:p>
          <a:p>
            <a:pPr marL="285750" indent="-285750">
              <a:buClr>
                <a:srgbClr val="013E6B"/>
              </a:buClr>
              <a:buFont typeface="Wingdings" panose="05000000000000000000" pitchFamily="2" charset="2"/>
              <a:buNone/>
            </a:pPr>
            <a:r>
              <a:rPr lang="zh-CN" altLang="en-US" sz="2200" b="1">
                <a:solidFill>
                  <a:srgbClr val="333333"/>
                </a:solidFill>
              </a:rPr>
              <a:t>目前存在的问题：</a:t>
            </a:r>
            <a:r>
              <a:rPr lang="zh-CN" altLang="en-US" sz="2200">
                <a:solidFill>
                  <a:srgbClr val="EA2424"/>
                </a:solidFill>
                <a:latin typeface="思源宋体 CN Medium"/>
                <a:ea typeface="思源宋体 CN Medium"/>
                <a:cs typeface="思源宋体 CN Medium"/>
              </a:rPr>
              <a:t>位置设置不合理；通风不好；物质配备不足；没有独立卫生间。</a:t>
            </a:r>
            <a:endParaRPr lang="zh-CN" altLang="en-US" sz="2200">
              <a:solidFill>
                <a:srgbClr val="EA2424"/>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43043" name="图形 29"/>
            <p:cNvPicPr>
              <a:picLocks noChangeAspect="1"/>
            </p:cNvPicPr>
            <p:nvPr/>
          </p:nvPicPr>
          <p:blipFill>
            <a:blip r:embed="rId1"/>
            <a:srcRect/>
            <a:stretch>
              <a:fillRect/>
            </a:stretch>
          </p:blipFill>
          <p:spPr bwMode="auto">
            <a:xfrm>
              <a:off x="9098366" y="464106"/>
              <a:ext cx="577033" cy="577033"/>
            </a:xfrm>
            <a:prstGeom prst="rect">
              <a:avLst/>
            </a:prstGeom>
            <a:noFill/>
            <a:ln w="9525">
              <a:noFill/>
              <a:miter lim="800000"/>
              <a:headEnd/>
              <a:tailEnd/>
            </a:ln>
          </p:spPr>
        </p:pic>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grpId="0" nodeType="afterEffect">
                                  <p:childTnLst>
                                    <p:set>
                                      <p:cBhvr>
                                        <p:cTn id="28" dur="1" fill="hold">
                                          <p:stCondLst>
                                            <p:cond delay="0"/>
                                          </p:stCondLst>
                                        </p:cTn>
                                        <p:tgtEl>
                                          <p:spTgt spid="51219"/>
                                        </p:tgtEl>
                                        <p:attrNameLst>
                                          <p:attrName>style.visibility</p:attrName>
                                        </p:attrNameLst>
                                      </p:cBhvr>
                                      <p:to>
                                        <p:strVal val="visible"/>
                                      </p:to>
                                    </p:set>
                                    <p:animEffect transition="in" filter="fade">
                                      <p:cBhvr>
                                        <p:cTn id="29" dur="1250"/>
                                        <p:tgtEl>
                                          <p:spTgt spid="51219"/>
                                        </p:tgtEl>
                                      </p:cBhvr>
                                    </p:animEffect>
                                    <p:anim calcmode="lin" valueType="num">
                                      <p:cBhvr>
                                        <p:cTn id="30" dur="1250" fill="hold"/>
                                        <p:tgtEl>
                                          <p:spTgt spid="51219"/>
                                        </p:tgtEl>
                                        <p:attrNameLst>
                                          <p:attrName>ppt_x</p:attrName>
                                        </p:attrNameLst>
                                      </p:cBhvr>
                                      <p:tavLst>
                                        <p:tav tm="0">
                                          <p:val>
                                            <p:strVal val="#ppt_x"/>
                                          </p:val>
                                        </p:tav>
                                        <p:tav tm="100000">
                                          <p:val>
                                            <p:strVal val="#ppt_x"/>
                                          </p:val>
                                        </p:tav>
                                      </p:tavLst>
                                    </p:anim>
                                    <p:anim calcmode="lin" valueType="num">
                                      <p:cBhvr>
                                        <p:cTn id="31" dur="1250" fill="hold"/>
                                        <p:tgtEl>
                                          <p:spTgt spid="51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449888" y="1123950"/>
            <a:ext cx="5678487" cy="2262188"/>
            <a:chOff x="-6166941" y="1434000"/>
            <a:chExt cx="5677430" cy="2262941"/>
          </a:xfrm>
        </p:grpSpPr>
        <p:grpSp>
          <p:nvGrpSpPr>
            <p:cNvPr id="60" name="Group 20"/>
            <p:cNvGrpSpPr/>
            <p:nvPr/>
          </p:nvGrpSpPr>
          <p:grpSpPr>
            <a:xfrm rot="16200000">
              <a:off x="-3046955" y="1139498"/>
              <a:ext cx="2262941" cy="2851946"/>
              <a:chOff x="9355060" y="-8112"/>
              <a:chExt cx="2946614" cy="3713568"/>
            </a:xfrm>
            <a:solidFill>
              <a:srgbClr val="F6C526"/>
            </a:solidFill>
          </p:grpSpPr>
          <p:sp>
            <p:nvSpPr>
              <p:cNvPr id="61" name="Freeform: Shape 19"/>
              <p:cNvSpPr/>
              <p:nvPr/>
            </p:nvSpPr>
            <p:spPr>
              <a:xfrm>
                <a:off x="9355060" y="-1"/>
                <a:ext cx="2946614" cy="3705457"/>
              </a:xfrm>
              <a:custGeom>
                <a:avLst/>
                <a:gdLst>
                  <a:gd name="connsiteX0" fmla="*/ 91812 w 2796664"/>
                  <a:gd name="connsiteY0" fmla="*/ 0 h 3516890"/>
                  <a:gd name="connsiteX1" fmla="*/ 2796664 w 2796664"/>
                  <a:gd name="connsiteY1" fmla="*/ 0 h 3516890"/>
                  <a:gd name="connsiteX2" fmla="*/ 2796664 w 2796664"/>
                  <a:gd name="connsiteY2" fmla="*/ 3516890 h 3516890"/>
                  <a:gd name="connsiteX3" fmla="*/ 2775763 w 2796664"/>
                  <a:gd name="connsiteY3" fmla="*/ 3465088 h 3516890"/>
                  <a:gd name="connsiteX4" fmla="*/ 2414371 w 2796664"/>
                  <a:gd name="connsiteY4" fmla="*/ 3214688 h 3516890"/>
                  <a:gd name="connsiteX5" fmla="*/ 2249888 w 2796664"/>
                  <a:gd name="connsiteY5" fmla="*/ 3255559 h 3516890"/>
                  <a:gd name="connsiteX6" fmla="*/ 2181627 w 2796664"/>
                  <a:gd name="connsiteY6" fmla="*/ 3301160 h 3516890"/>
                  <a:gd name="connsiteX7" fmla="*/ 2178109 w 2796664"/>
                  <a:gd name="connsiteY7" fmla="*/ 3303510 h 3516890"/>
                  <a:gd name="connsiteX8" fmla="*/ 2144834 w 2796664"/>
                  <a:gd name="connsiteY8" fmla="*/ 3337299 h 3516890"/>
                  <a:gd name="connsiteX9" fmla="*/ 2072646 w 2796664"/>
                  <a:gd name="connsiteY9" fmla="*/ 3390653 h 3516890"/>
                  <a:gd name="connsiteX10" fmla="*/ 1758441 w 2796664"/>
                  <a:gd name="connsiteY10" fmla="*/ 3476628 h 3516890"/>
                  <a:gd name="connsiteX11" fmla="*/ 1645184 w 2796664"/>
                  <a:gd name="connsiteY11" fmla="*/ 3466400 h 3516890"/>
                  <a:gd name="connsiteX12" fmla="*/ 1598604 w 2796664"/>
                  <a:gd name="connsiteY12" fmla="*/ 3453448 h 3516890"/>
                  <a:gd name="connsiteX13" fmla="*/ 1373881 w 2796664"/>
                  <a:gd name="connsiteY13" fmla="*/ 3332668 h 3516890"/>
                  <a:gd name="connsiteX14" fmla="*/ 1348315 w 2796664"/>
                  <a:gd name="connsiteY14" fmla="*/ 3315340 h 3516890"/>
                  <a:gd name="connsiteX15" fmla="*/ 1157431 w 2796664"/>
                  <a:gd name="connsiteY15" fmla="*/ 3185958 h 3516890"/>
                  <a:gd name="connsiteX16" fmla="*/ 0 w 2796664"/>
                  <a:gd name="connsiteY16" fmla="*/ 757238 h 3516890"/>
                  <a:gd name="connsiteX17" fmla="*/ 53335 w 2796664"/>
                  <a:gd name="connsiteY17" fmla="*/ 166955 h 35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6664" h="3516890">
                    <a:moveTo>
                      <a:pt x="91812" y="0"/>
                    </a:moveTo>
                    <a:lnTo>
                      <a:pt x="2796664" y="0"/>
                    </a:lnTo>
                    <a:lnTo>
                      <a:pt x="2796664" y="3516890"/>
                    </a:lnTo>
                    <a:lnTo>
                      <a:pt x="2775763" y="3465088"/>
                    </a:lnTo>
                    <a:cubicBezTo>
                      <a:pt x="2701650" y="3314967"/>
                      <a:pt x="2567526" y="3214688"/>
                      <a:pt x="2414371" y="3214688"/>
                    </a:cubicBezTo>
                    <a:cubicBezTo>
                      <a:pt x="2356026" y="3214688"/>
                      <a:pt x="2300444" y="3229241"/>
                      <a:pt x="2249888" y="3255559"/>
                    </a:cubicBezTo>
                    <a:lnTo>
                      <a:pt x="2181627" y="3301160"/>
                    </a:lnTo>
                    <a:lnTo>
                      <a:pt x="2178109" y="3303510"/>
                    </a:lnTo>
                    <a:lnTo>
                      <a:pt x="2144834" y="3337299"/>
                    </a:lnTo>
                    <a:lnTo>
                      <a:pt x="2072646" y="3390653"/>
                    </a:lnTo>
                    <a:cubicBezTo>
                      <a:pt x="1982955" y="3444933"/>
                      <a:pt x="1874830" y="3476628"/>
                      <a:pt x="1758441" y="3476628"/>
                    </a:cubicBezTo>
                    <a:cubicBezTo>
                      <a:pt x="1719645" y="3476628"/>
                      <a:pt x="1681767" y="3473106"/>
                      <a:pt x="1645184" y="3466400"/>
                    </a:cubicBezTo>
                    <a:lnTo>
                      <a:pt x="1598604" y="3453448"/>
                    </a:lnTo>
                    <a:lnTo>
                      <a:pt x="1373881" y="3332668"/>
                    </a:lnTo>
                    <a:lnTo>
                      <a:pt x="1348315" y="3315340"/>
                    </a:lnTo>
                    <a:lnTo>
                      <a:pt x="1157431" y="3185958"/>
                    </a:lnTo>
                    <a:cubicBezTo>
                      <a:pt x="459120" y="2659607"/>
                      <a:pt x="0" y="1768242"/>
                      <a:pt x="0" y="757238"/>
                    </a:cubicBezTo>
                    <a:cubicBezTo>
                      <a:pt x="0" y="555037"/>
                      <a:pt x="18365" y="357622"/>
                      <a:pt x="53335" y="1669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D"/>
              </a:p>
            </p:txBody>
          </p:sp>
          <p:sp>
            <p:nvSpPr>
              <p:cNvPr id="62" name="Freeform: Shape 18"/>
              <p:cNvSpPr/>
              <p:nvPr/>
            </p:nvSpPr>
            <p:spPr>
              <a:xfrm>
                <a:off x="9505010" y="-8112"/>
                <a:ext cx="2796664" cy="3516890"/>
              </a:xfrm>
              <a:custGeom>
                <a:avLst/>
                <a:gdLst>
                  <a:gd name="connsiteX0" fmla="*/ 91812 w 2796664"/>
                  <a:gd name="connsiteY0" fmla="*/ 0 h 3516890"/>
                  <a:gd name="connsiteX1" fmla="*/ 2796664 w 2796664"/>
                  <a:gd name="connsiteY1" fmla="*/ 0 h 3516890"/>
                  <a:gd name="connsiteX2" fmla="*/ 2796664 w 2796664"/>
                  <a:gd name="connsiteY2" fmla="*/ 3516890 h 3516890"/>
                  <a:gd name="connsiteX3" fmla="*/ 2775763 w 2796664"/>
                  <a:gd name="connsiteY3" fmla="*/ 3465088 h 3516890"/>
                  <a:gd name="connsiteX4" fmla="*/ 2414371 w 2796664"/>
                  <a:gd name="connsiteY4" fmla="*/ 3214688 h 3516890"/>
                  <a:gd name="connsiteX5" fmla="*/ 2249888 w 2796664"/>
                  <a:gd name="connsiteY5" fmla="*/ 3255559 h 3516890"/>
                  <a:gd name="connsiteX6" fmla="*/ 2181627 w 2796664"/>
                  <a:gd name="connsiteY6" fmla="*/ 3301160 h 3516890"/>
                  <a:gd name="connsiteX7" fmla="*/ 2178109 w 2796664"/>
                  <a:gd name="connsiteY7" fmla="*/ 3303510 h 3516890"/>
                  <a:gd name="connsiteX8" fmla="*/ 2144834 w 2796664"/>
                  <a:gd name="connsiteY8" fmla="*/ 3337299 h 3516890"/>
                  <a:gd name="connsiteX9" fmla="*/ 2072646 w 2796664"/>
                  <a:gd name="connsiteY9" fmla="*/ 3390653 h 3516890"/>
                  <a:gd name="connsiteX10" fmla="*/ 1758441 w 2796664"/>
                  <a:gd name="connsiteY10" fmla="*/ 3476628 h 3516890"/>
                  <a:gd name="connsiteX11" fmla="*/ 1645184 w 2796664"/>
                  <a:gd name="connsiteY11" fmla="*/ 3466400 h 3516890"/>
                  <a:gd name="connsiteX12" fmla="*/ 1598604 w 2796664"/>
                  <a:gd name="connsiteY12" fmla="*/ 3453448 h 3516890"/>
                  <a:gd name="connsiteX13" fmla="*/ 1373881 w 2796664"/>
                  <a:gd name="connsiteY13" fmla="*/ 3332668 h 3516890"/>
                  <a:gd name="connsiteX14" fmla="*/ 1348315 w 2796664"/>
                  <a:gd name="connsiteY14" fmla="*/ 3315340 h 3516890"/>
                  <a:gd name="connsiteX15" fmla="*/ 1157431 w 2796664"/>
                  <a:gd name="connsiteY15" fmla="*/ 3185958 h 3516890"/>
                  <a:gd name="connsiteX16" fmla="*/ 0 w 2796664"/>
                  <a:gd name="connsiteY16" fmla="*/ 757238 h 3516890"/>
                  <a:gd name="connsiteX17" fmla="*/ 53335 w 2796664"/>
                  <a:gd name="connsiteY17" fmla="*/ 166955 h 35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6664" h="3516890">
                    <a:moveTo>
                      <a:pt x="91812" y="0"/>
                    </a:moveTo>
                    <a:lnTo>
                      <a:pt x="2796664" y="0"/>
                    </a:lnTo>
                    <a:lnTo>
                      <a:pt x="2796664" y="3516890"/>
                    </a:lnTo>
                    <a:lnTo>
                      <a:pt x="2775763" y="3465088"/>
                    </a:lnTo>
                    <a:cubicBezTo>
                      <a:pt x="2701650" y="3314967"/>
                      <a:pt x="2567526" y="3214688"/>
                      <a:pt x="2414371" y="3214688"/>
                    </a:cubicBezTo>
                    <a:cubicBezTo>
                      <a:pt x="2356026" y="3214688"/>
                      <a:pt x="2300444" y="3229241"/>
                      <a:pt x="2249888" y="3255559"/>
                    </a:cubicBezTo>
                    <a:lnTo>
                      <a:pt x="2181627" y="3301160"/>
                    </a:lnTo>
                    <a:lnTo>
                      <a:pt x="2178109" y="3303510"/>
                    </a:lnTo>
                    <a:lnTo>
                      <a:pt x="2144834" y="3337299"/>
                    </a:lnTo>
                    <a:lnTo>
                      <a:pt x="2072646" y="3390653"/>
                    </a:lnTo>
                    <a:cubicBezTo>
                      <a:pt x="1982955" y="3444933"/>
                      <a:pt x="1874830" y="3476628"/>
                      <a:pt x="1758441" y="3476628"/>
                    </a:cubicBezTo>
                    <a:cubicBezTo>
                      <a:pt x="1719645" y="3476628"/>
                      <a:pt x="1681767" y="3473106"/>
                      <a:pt x="1645184" y="3466400"/>
                    </a:cubicBezTo>
                    <a:lnTo>
                      <a:pt x="1598604" y="3453448"/>
                    </a:lnTo>
                    <a:lnTo>
                      <a:pt x="1373881" y="3332668"/>
                    </a:lnTo>
                    <a:lnTo>
                      <a:pt x="1348315" y="3315340"/>
                    </a:lnTo>
                    <a:lnTo>
                      <a:pt x="1157431" y="3185958"/>
                    </a:lnTo>
                    <a:cubicBezTo>
                      <a:pt x="459120" y="2659607"/>
                      <a:pt x="0" y="1768242"/>
                      <a:pt x="0" y="757238"/>
                    </a:cubicBezTo>
                    <a:cubicBezTo>
                      <a:pt x="0" y="555037"/>
                      <a:pt x="18365" y="357622"/>
                      <a:pt x="53335" y="166955"/>
                    </a:cubicBezTo>
                    <a:close/>
                  </a:path>
                </a:pathLst>
              </a:cu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D"/>
              </a:p>
            </p:txBody>
          </p:sp>
        </p:grpSp>
        <p:grpSp>
          <p:nvGrpSpPr>
            <p:cNvPr id="63" name="Group 20"/>
            <p:cNvGrpSpPr/>
            <p:nvPr/>
          </p:nvGrpSpPr>
          <p:grpSpPr>
            <a:xfrm rot="5400000" flipH="1">
              <a:off x="-5872439" y="1139498"/>
              <a:ext cx="2262941" cy="2851946"/>
              <a:chOff x="9355060" y="-8112"/>
              <a:chExt cx="2946614" cy="3713568"/>
            </a:xfrm>
            <a:solidFill>
              <a:srgbClr val="F6C526"/>
            </a:solidFill>
          </p:grpSpPr>
          <p:sp>
            <p:nvSpPr>
              <p:cNvPr id="64" name="Freeform: Shape 19"/>
              <p:cNvSpPr/>
              <p:nvPr/>
            </p:nvSpPr>
            <p:spPr>
              <a:xfrm>
                <a:off x="9355060" y="-1"/>
                <a:ext cx="2946614" cy="3705457"/>
              </a:xfrm>
              <a:custGeom>
                <a:avLst/>
                <a:gdLst>
                  <a:gd name="connsiteX0" fmla="*/ 91812 w 2796664"/>
                  <a:gd name="connsiteY0" fmla="*/ 0 h 3516890"/>
                  <a:gd name="connsiteX1" fmla="*/ 2796664 w 2796664"/>
                  <a:gd name="connsiteY1" fmla="*/ 0 h 3516890"/>
                  <a:gd name="connsiteX2" fmla="*/ 2796664 w 2796664"/>
                  <a:gd name="connsiteY2" fmla="*/ 3516890 h 3516890"/>
                  <a:gd name="connsiteX3" fmla="*/ 2775763 w 2796664"/>
                  <a:gd name="connsiteY3" fmla="*/ 3465088 h 3516890"/>
                  <a:gd name="connsiteX4" fmla="*/ 2414371 w 2796664"/>
                  <a:gd name="connsiteY4" fmla="*/ 3214688 h 3516890"/>
                  <a:gd name="connsiteX5" fmla="*/ 2249888 w 2796664"/>
                  <a:gd name="connsiteY5" fmla="*/ 3255559 h 3516890"/>
                  <a:gd name="connsiteX6" fmla="*/ 2181627 w 2796664"/>
                  <a:gd name="connsiteY6" fmla="*/ 3301160 h 3516890"/>
                  <a:gd name="connsiteX7" fmla="*/ 2178109 w 2796664"/>
                  <a:gd name="connsiteY7" fmla="*/ 3303510 h 3516890"/>
                  <a:gd name="connsiteX8" fmla="*/ 2144834 w 2796664"/>
                  <a:gd name="connsiteY8" fmla="*/ 3337299 h 3516890"/>
                  <a:gd name="connsiteX9" fmla="*/ 2072646 w 2796664"/>
                  <a:gd name="connsiteY9" fmla="*/ 3390653 h 3516890"/>
                  <a:gd name="connsiteX10" fmla="*/ 1758441 w 2796664"/>
                  <a:gd name="connsiteY10" fmla="*/ 3476628 h 3516890"/>
                  <a:gd name="connsiteX11" fmla="*/ 1645184 w 2796664"/>
                  <a:gd name="connsiteY11" fmla="*/ 3466400 h 3516890"/>
                  <a:gd name="connsiteX12" fmla="*/ 1598604 w 2796664"/>
                  <a:gd name="connsiteY12" fmla="*/ 3453448 h 3516890"/>
                  <a:gd name="connsiteX13" fmla="*/ 1373881 w 2796664"/>
                  <a:gd name="connsiteY13" fmla="*/ 3332668 h 3516890"/>
                  <a:gd name="connsiteX14" fmla="*/ 1348315 w 2796664"/>
                  <a:gd name="connsiteY14" fmla="*/ 3315340 h 3516890"/>
                  <a:gd name="connsiteX15" fmla="*/ 1157431 w 2796664"/>
                  <a:gd name="connsiteY15" fmla="*/ 3185958 h 3516890"/>
                  <a:gd name="connsiteX16" fmla="*/ 0 w 2796664"/>
                  <a:gd name="connsiteY16" fmla="*/ 757238 h 3516890"/>
                  <a:gd name="connsiteX17" fmla="*/ 53335 w 2796664"/>
                  <a:gd name="connsiteY17" fmla="*/ 166955 h 35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6664" h="3516890">
                    <a:moveTo>
                      <a:pt x="91812" y="0"/>
                    </a:moveTo>
                    <a:lnTo>
                      <a:pt x="2796664" y="0"/>
                    </a:lnTo>
                    <a:lnTo>
                      <a:pt x="2796664" y="3516890"/>
                    </a:lnTo>
                    <a:lnTo>
                      <a:pt x="2775763" y="3465088"/>
                    </a:lnTo>
                    <a:cubicBezTo>
                      <a:pt x="2701650" y="3314967"/>
                      <a:pt x="2567526" y="3214688"/>
                      <a:pt x="2414371" y="3214688"/>
                    </a:cubicBezTo>
                    <a:cubicBezTo>
                      <a:pt x="2356026" y="3214688"/>
                      <a:pt x="2300444" y="3229241"/>
                      <a:pt x="2249888" y="3255559"/>
                    </a:cubicBezTo>
                    <a:lnTo>
                      <a:pt x="2181627" y="3301160"/>
                    </a:lnTo>
                    <a:lnTo>
                      <a:pt x="2178109" y="3303510"/>
                    </a:lnTo>
                    <a:lnTo>
                      <a:pt x="2144834" y="3337299"/>
                    </a:lnTo>
                    <a:lnTo>
                      <a:pt x="2072646" y="3390653"/>
                    </a:lnTo>
                    <a:cubicBezTo>
                      <a:pt x="1982955" y="3444933"/>
                      <a:pt x="1874830" y="3476628"/>
                      <a:pt x="1758441" y="3476628"/>
                    </a:cubicBezTo>
                    <a:cubicBezTo>
                      <a:pt x="1719645" y="3476628"/>
                      <a:pt x="1681767" y="3473106"/>
                      <a:pt x="1645184" y="3466400"/>
                    </a:cubicBezTo>
                    <a:lnTo>
                      <a:pt x="1598604" y="3453448"/>
                    </a:lnTo>
                    <a:lnTo>
                      <a:pt x="1373881" y="3332668"/>
                    </a:lnTo>
                    <a:lnTo>
                      <a:pt x="1348315" y="3315340"/>
                    </a:lnTo>
                    <a:lnTo>
                      <a:pt x="1157431" y="3185958"/>
                    </a:lnTo>
                    <a:cubicBezTo>
                      <a:pt x="459120" y="2659607"/>
                      <a:pt x="0" y="1768242"/>
                      <a:pt x="0" y="757238"/>
                    </a:cubicBezTo>
                    <a:cubicBezTo>
                      <a:pt x="0" y="555037"/>
                      <a:pt x="18365" y="357622"/>
                      <a:pt x="53335" y="1669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D"/>
              </a:p>
            </p:txBody>
          </p:sp>
          <p:sp>
            <p:nvSpPr>
              <p:cNvPr id="65" name="Freeform: Shape 18"/>
              <p:cNvSpPr/>
              <p:nvPr/>
            </p:nvSpPr>
            <p:spPr>
              <a:xfrm>
                <a:off x="9505010" y="-8112"/>
                <a:ext cx="2796664" cy="3516890"/>
              </a:xfrm>
              <a:custGeom>
                <a:avLst/>
                <a:gdLst>
                  <a:gd name="connsiteX0" fmla="*/ 91812 w 2796664"/>
                  <a:gd name="connsiteY0" fmla="*/ 0 h 3516890"/>
                  <a:gd name="connsiteX1" fmla="*/ 2796664 w 2796664"/>
                  <a:gd name="connsiteY1" fmla="*/ 0 h 3516890"/>
                  <a:gd name="connsiteX2" fmla="*/ 2796664 w 2796664"/>
                  <a:gd name="connsiteY2" fmla="*/ 3516890 h 3516890"/>
                  <a:gd name="connsiteX3" fmla="*/ 2775763 w 2796664"/>
                  <a:gd name="connsiteY3" fmla="*/ 3465088 h 3516890"/>
                  <a:gd name="connsiteX4" fmla="*/ 2414371 w 2796664"/>
                  <a:gd name="connsiteY4" fmla="*/ 3214688 h 3516890"/>
                  <a:gd name="connsiteX5" fmla="*/ 2249888 w 2796664"/>
                  <a:gd name="connsiteY5" fmla="*/ 3255559 h 3516890"/>
                  <a:gd name="connsiteX6" fmla="*/ 2181627 w 2796664"/>
                  <a:gd name="connsiteY6" fmla="*/ 3301160 h 3516890"/>
                  <a:gd name="connsiteX7" fmla="*/ 2178109 w 2796664"/>
                  <a:gd name="connsiteY7" fmla="*/ 3303510 h 3516890"/>
                  <a:gd name="connsiteX8" fmla="*/ 2144834 w 2796664"/>
                  <a:gd name="connsiteY8" fmla="*/ 3337299 h 3516890"/>
                  <a:gd name="connsiteX9" fmla="*/ 2072646 w 2796664"/>
                  <a:gd name="connsiteY9" fmla="*/ 3390653 h 3516890"/>
                  <a:gd name="connsiteX10" fmla="*/ 1758441 w 2796664"/>
                  <a:gd name="connsiteY10" fmla="*/ 3476628 h 3516890"/>
                  <a:gd name="connsiteX11" fmla="*/ 1645184 w 2796664"/>
                  <a:gd name="connsiteY11" fmla="*/ 3466400 h 3516890"/>
                  <a:gd name="connsiteX12" fmla="*/ 1598604 w 2796664"/>
                  <a:gd name="connsiteY12" fmla="*/ 3453448 h 3516890"/>
                  <a:gd name="connsiteX13" fmla="*/ 1373881 w 2796664"/>
                  <a:gd name="connsiteY13" fmla="*/ 3332668 h 3516890"/>
                  <a:gd name="connsiteX14" fmla="*/ 1348315 w 2796664"/>
                  <a:gd name="connsiteY14" fmla="*/ 3315340 h 3516890"/>
                  <a:gd name="connsiteX15" fmla="*/ 1157431 w 2796664"/>
                  <a:gd name="connsiteY15" fmla="*/ 3185958 h 3516890"/>
                  <a:gd name="connsiteX16" fmla="*/ 0 w 2796664"/>
                  <a:gd name="connsiteY16" fmla="*/ 757238 h 3516890"/>
                  <a:gd name="connsiteX17" fmla="*/ 53335 w 2796664"/>
                  <a:gd name="connsiteY17" fmla="*/ 166955 h 35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6664" h="3516890">
                    <a:moveTo>
                      <a:pt x="91812" y="0"/>
                    </a:moveTo>
                    <a:lnTo>
                      <a:pt x="2796664" y="0"/>
                    </a:lnTo>
                    <a:lnTo>
                      <a:pt x="2796664" y="3516890"/>
                    </a:lnTo>
                    <a:lnTo>
                      <a:pt x="2775763" y="3465088"/>
                    </a:lnTo>
                    <a:cubicBezTo>
                      <a:pt x="2701650" y="3314967"/>
                      <a:pt x="2567526" y="3214688"/>
                      <a:pt x="2414371" y="3214688"/>
                    </a:cubicBezTo>
                    <a:cubicBezTo>
                      <a:pt x="2356026" y="3214688"/>
                      <a:pt x="2300444" y="3229241"/>
                      <a:pt x="2249888" y="3255559"/>
                    </a:cubicBezTo>
                    <a:lnTo>
                      <a:pt x="2181627" y="3301160"/>
                    </a:lnTo>
                    <a:lnTo>
                      <a:pt x="2178109" y="3303510"/>
                    </a:lnTo>
                    <a:lnTo>
                      <a:pt x="2144834" y="3337299"/>
                    </a:lnTo>
                    <a:lnTo>
                      <a:pt x="2072646" y="3390653"/>
                    </a:lnTo>
                    <a:cubicBezTo>
                      <a:pt x="1982955" y="3444933"/>
                      <a:pt x="1874830" y="3476628"/>
                      <a:pt x="1758441" y="3476628"/>
                    </a:cubicBezTo>
                    <a:cubicBezTo>
                      <a:pt x="1719645" y="3476628"/>
                      <a:pt x="1681767" y="3473106"/>
                      <a:pt x="1645184" y="3466400"/>
                    </a:cubicBezTo>
                    <a:lnTo>
                      <a:pt x="1598604" y="3453448"/>
                    </a:lnTo>
                    <a:lnTo>
                      <a:pt x="1373881" y="3332668"/>
                    </a:lnTo>
                    <a:lnTo>
                      <a:pt x="1348315" y="3315340"/>
                    </a:lnTo>
                    <a:lnTo>
                      <a:pt x="1157431" y="3185958"/>
                    </a:lnTo>
                    <a:cubicBezTo>
                      <a:pt x="459120" y="2659607"/>
                      <a:pt x="0" y="1768242"/>
                      <a:pt x="0" y="757238"/>
                    </a:cubicBezTo>
                    <a:cubicBezTo>
                      <a:pt x="0" y="555037"/>
                      <a:pt x="18365" y="357622"/>
                      <a:pt x="53335" y="166955"/>
                    </a:cubicBezTo>
                    <a:close/>
                  </a:path>
                </a:pathLst>
              </a:cu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D"/>
              </a:p>
            </p:txBody>
          </p:sp>
        </p:grpSp>
      </p:grpSp>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45059"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45105"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45099"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45100"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5101"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45102"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5103"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3709988" cy="541338"/>
            <a:chOff x="840752" y="464106"/>
            <a:chExt cx="3710439" cy="540149"/>
          </a:xfrm>
        </p:grpSpPr>
        <p:sp>
          <p:nvSpPr>
            <p:cNvPr id="21" name="平行四边形 20"/>
            <p:cNvSpPr/>
            <p:nvPr/>
          </p:nvSpPr>
          <p:spPr>
            <a:xfrm>
              <a:off x="840752" y="481531"/>
              <a:ext cx="3710439"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18" y="481531"/>
              <a:ext cx="2327558"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45098"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52246" name="矩形 48"/>
          <p:cNvSpPr>
            <a:spLocks noChangeArrowheads="1"/>
          </p:cNvSpPr>
          <p:nvPr/>
        </p:nvSpPr>
        <p:spPr bwMode="auto">
          <a:xfrm>
            <a:off x="4151313" y="3060700"/>
            <a:ext cx="5900737" cy="3902075"/>
          </a:xfrm>
          <a:prstGeom prst="rect">
            <a:avLst/>
          </a:prstGeom>
          <a:noFill/>
          <a:ln w="9525">
            <a:noFill/>
            <a:miter lim="800000"/>
          </a:ln>
        </p:spPr>
        <p:txBody>
          <a:bodyPr>
            <a:spAutoFit/>
          </a:bodyPr>
          <a:lstStyle/>
          <a:p>
            <a:r>
              <a:rPr lang="zh-CN" altLang="en-US" sz="2000" b="1">
                <a:solidFill>
                  <a:srgbClr val="333333"/>
                </a:solidFill>
                <a:latin typeface="思源宋体 CN Medium"/>
                <a:ea typeface="思源宋体 CN Medium"/>
                <a:cs typeface="思源宋体 CN Medium"/>
              </a:rPr>
              <a:t>重点区域（每天两次）：</a:t>
            </a:r>
            <a:endParaRPr lang="en-US" altLang="zh-CN" sz="2000" b="1">
              <a:solidFill>
                <a:srgbClr val="333333"/>
              </a:solidFill>
              <a:latin typeface="思源宋体 CN Medium"/>
              <a:ea typeface="思源宋体 CN Medium"/>
              <a:cs typeface="思源宋体 CN Medium"/>
            </a:endParaRPr>
          </a:p>
          <a:p>
            <a:r>
              <a:rPr lang="en-US" altLang="zh-CN" sz="2000">
                <a:solidFill>
                  <a:srgbClr val="333333"/>
                </a:solidFill>
                <a:latin typeface="思源宋体 CN Medium"/>
                <a:ea typeface="思源宋体 CN Medium"/>
                <a:cs typeface="思源宋体 CN Medium"/>
              </a:rPr>
              <a:t>75%</a:t>
            </a:r>
            <a:r>
              <a:rPr lang="zh-CN" altLang="en-US" sz="2000">
                <a:solidFill>
                  <a:srgbClr val="333333"/>
                </a:solidFill>
                <a:latin typeface="思源宋体 CN Medium"/>
                <a:ea typeface="思源宋体 CN Medium"/>
                <a:cs typeface="思源宋体 CN Medium"/>
              </a:rPr>
              <a:t>酒精消毒：电梯间、电梯按钮、桌椅面、键盘、鼠标、门把手；（</a:t>
            </a:r>
            <a:r>
              <a:rPr lang="zh-CN" altLang="en-US" sz="2000">
                <a:solidFill>
                  <a:srgbClr val="EA2424"/>
                </a:solidFill>
                <a:latin typeface="思源宋体 CN Medium"/>
                <a:ea typeface="思源宋体 CN Medium"/>
                <a:cs typeface="思源宋体 CN Medium"/>
              </a:rPr>
              <a:t>擦拭</a:t>
            </a:r>
            <a:r>
              <a:rPr lang="zh-CN" altLang="en-US" sz="2000">
                <a:solidFill>
                  <a:srgbClr val="333333"/>
                </a:solidFill>
                <a:latin typeface="思源宋体 CN Medium"/>
                <a:ea typeface="思源宋体 CN Medium"/>
                <a:cs typeface="思源宋体 CN Medium"/>
              </a:rPr>
              <a:t>）</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含氯制剂：食堂、住宿、公共卫生间、会议室、门厅、楼道、楼梯、车间等处地面、墙面，废弃口罩、垃圾箱体（桶）等。（</a:t>
            </a:r>
            <a:r>
              <a:rPr lang="zh-CN" altLang="en-US" sz="2000">
                <a:solidFill>
                  <a:srgbClr val="EA2424"/>
                </a:solidFill>
                <a:latin typeface="思源宋体 CN Medium"/>
                <a:ea typeface="思源宋体 CN Medium"/>
                <a:cs typeface="思源宋体 CN Medium"/>
              </a:rPr>
              <a:t>喷洒</a:t>
            </a:r>
            <a:r>
              <a:rPr lang="zh-CN" altLang="en-US" sz="2000">
                <a:solidFill>
                  <a:srgbClr val="333333"/>
                </a:solidFill>
                <a:latin typeface="思源宋体 CN Medium"/>
                <a:ea typeface="思源宋体 CN Medium"/>
                <a:cs typeface="思源宋体 CN Medium"/>
              </a:rPr>
              <a:t>）</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外环境：含氯制剂，至少每三天一次</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浓度要求：</a:t>
            </a:r>
            <a:r>
              <a:rPr lang="en-US" altLang="zh-CN" sz="2000">
                <a:solidFill>
                  <a:srgbClr val="333333"/>
                </a:solidFill>
                <a:latin typeface="思源宋体 CN Medium"/>
                <a:ea typeface="思源宋体 CN Medium"/>
                <a:cs typeface="思源宋体 CN Medium"/>
              </a:rPr>
              <a:t>500-1000</a:t>
            </a:r>
            <a:r>
              <a:rPr lang="zh-CN" altLang="en-US" sz="2000">
                <a:solidFill>
                  <a:srgbClr val="333333"/>
                </a:solidFill>
                <a:latin typeface="思源宋体 CN Medium"/>
                <a:ea typeface="思源宋体 CN Medium"/>
                <a:cs typeface="思源宋体 CN Medium"/>
              </a:rPr>
              <a:t>毫克每升</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常见问题：消毒记录信息不全；消毒方式不正确</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          消毒浓度不符合要求；消毒液用量不足</a:t>
            </a:r>
            <a:endParaRPr lang="zh-CN" altLang="en-US" sz="2000">
              <a:solidFill>
                <a:srgbClr val="333333"/>
              </a:solidFill>
              <a:latin typeface="思源宋体 CN Medium"/>
              <a:ea typeface="思源宋体 CN Medium"/>
              <a:cs typeface="思源宋体 CN Medium"/>
            </a:endParaRPr>
          </a:p>
          <a:p>
            <a:r>
              <a:rPr lang="zh-CN" altLang="en-US" sz="2000">
                <a:solidFill>
                  <a:srgbClr val="333333"/>
                </a:solidFill>
                <a:latin typeface="思源宋体 CN Medium"/>
                <a:ea typeface="思源宋体 CN Medium"/>
                <a:cs typeface="思源宋体 CN Medium"/>
              </a:rPr>
              <a:t>          消毒频次不够。</a:t>
            </a:r>
            <a:endParaRPr lang="en-US" altLang="zh-CN" sz="2000">
              <a:solidFill>
                <a:srgbClr val="333333"/>
              </a:solidFill>
              <a:latin typeface="思源宋体 CN Medium"/>
              <a:ea typeface="思源宋体 CN Medium"/>
              <a:cs typeface="思源宋体 CN Medium"/>
            </a:endParaRPr>
          </a:p>
          <a:p>
            <a:pPr>
              <a:lnSpc>
                <a:spcPct val="150000"/>
              </a:lnSpc>
            </a:pPr>
            <a:endParaRPr lang="zh-CN" altLang="en-US" sz="2000">
              <a:solidFill>
                <a:srgbClr val="333333"/>
              </a:solidFill>
              <a:latin typeface="思源宋体 CN Medium"/>
              <a:ea typeface="思源宋体 CN Medium"/>
              <a:cs typeface="思源宋体 CN Medium"/>
            </a:endParaRPr>
          </a:p>
        </p:txBody>
      </p:sp>
      <p:grpSp>
        <p:nvGrpSpPr>
          <p:cNvPr id="5" name="组合 4"/>
          <p:cNvGrpSpPr/>
          <p:nvPr/>
        </p:nvGrpSpPr>
        <p:grpSpPr bwMode="auto">
          <a:xfrm>
            <a:off x="4565650" y="481013"/>
            <a:ext cx="1079500" cy="523875"/>
            <a:chOff x="4565706" y="481035"/>
            <a:chExt cx="1080000" cy="523220"/>
          </a:xfrm>
        </p:grpSpPr>
        <p:sp>
          <p:nvSpPr>
            <p:cNvPr id="24" name="平行四边形 23"/>
            <p:cNvSpPr/>
            <p:nvPr/>
          </p:nvSpPr>
          <p:spPr>
            <a:xfrm>
              <a:off x="4565706"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45095" name="alcohol_154039"/>
            <p:cNvSpPr>
              <a:spLocks noChangeAspect="1"/>
            </p:cNvSpPr>
            <p:nvPr/>
          </p:nvSpPr>
          <p:spPr bwMode="auto">
            <a:xfrm>
              <a:off x="4990410" y="542272"/>
              <a:ext cx="231228" cy="400745"/>
            </a:xfrm>
            <a:custGeom>
              <a:avLst/>
              <a:gdLst>
                <a:gd name="T0" fmla="*/ 66036 w 347958"/>
                <a:gd name="T1" fmla="*/ 157360 h 603052"/>
                <a:gd name="T2" fmla="*/ 66036 w 347958"/>
                <a:gd name="T3" fmla="*/ 178907 h 603052"/>
                <a:gd name="T4" fmla="*/ 44509 w 347958"/>
                <a:gd name="T5" fmla="*/ 178907 h 603052"/>
                <a:gd name="T6" fmla="*/ 44509 w 347958"/>
                <a:gd name="T7" fmla="*/ 200393 h 603052"/>
                <a:gd name="T8" fmla="*/ 66036 w 347958"/>
                <a:gd name="T9" fmla="*/ 200393 h 603052"/>
                <a:gd name="T10" fmla="*/ 66036 w 347958"/>
                <a:gd name="T11" fmla="*/ 221940 h 603052"/>
                <a:gd name="T12" fmla="*/ 87622 w 347958"/>
                <a:gd name="T13" fmla="*/ 221940 h 603052"/>
                <a:gd name="T14" fmla="*/ 87622 w 347958"/>
                <a:gd name="T15" fmla="*/ 200393 h 603052"/>
                <a:gd name="T16" fmla="*/ 109149 w 347958"/>
                <a:gd name="T17" fmla="*/ 200393 h 603052"/>
                <a:gd name="T18" fmla="*/ 109149 w 347958"/>
                <a:gd name="T19" fmla="*/ 178907 h 603052"/>
                <a:gd name="T20" fmla="*/ 87622 w 347958"/>
                <a:gd name="T21" fmla="*/ 178907 h 603052"/>
                <a:gd name="T22" fmla="*/ 87622 w 347958"/>
                <a:gd name="T23" fmla="*/ 157360 h 603052"/>
                <a:gd name="T24" fmla="*/ 0 w 347958"/>
                <a:gd name="T25" fmla="*/ 137204 h 603052"/>
                <a:gd name="T26" fmla="*/ 153658 w 347958"/>
                <a:gd name="T27" fmla="*/ 137204 h 603052"/>
                <a:gd name="T28" fmla="*/ 153658 w 347958"/>
                <a:gd name="T29" fmla="*/ 254201 h 603052"/>
                <a:gd name="T30" fmla="*/ 141530 w 347958"/>
                <a:gd name="T31" fmla="*/ 266306 h 603052"/>
                <a:gd name="T32" fmla="*/ 12128 w 347958"/>
                <a:gd name="T33" fmla="*/ 266306 h 603052"/>
                <a:gd name="T34" fmla="*/ 0 w 347958"/>
                <a:gd name="T35" fmla="*/ 254201 h 603052"/>
                <a:gd name="T36" fmla="*/ 44507 w 347958"/>
                <a:gd name="T37" fmla="*/ 0 h 603052"/>
                <a:gd name="T38" fmla="*/ 109151 w 347958"/>
                <a:gd name="T39" fmla="*/ 0 h 603052"/>
                <a:gd name="T40" fmla="*/ 121280 w 347958"/>
                <a:gd name="T41" fmla="*/ 12104 h 603052"/>
                <a:gd name="T42" fmla="*/ 121280 w 347958"/>
                <a:gd name="T43" fmla="*/ 62579 h 603052"/>
                <a:gd name="T44" fmla="*/ 152692 w 347958"/>
                <a:gd name="T45" fmla="*/ 112992 h 603052"/>
                <a:gd name="T46" fmla="*/ 966 w 347958"/>
                <a:gd name="T47" fmla="*/ 112992 h 603052"/>
                <a:gd name="T48" fmla="*/ 32379 w 347958"/>
                <a:gd name="T49" fmla="*/ 62579 h 603052"/>
                <a:gd name="T50" fmla="*/ 32379 w 347958"/>
                <a:gd name="T51" fmla="*/ 12104 h 603052"/>
                <a:gd name="T52" fmla="*/ 44507 w 347958"/>
                <a:gd name="T53" fmla="*/ 0 h 6030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7958"/>
                <a:gd name="T82" fmla="*/ 0 h 603052"/>
                <a:gd name="T83" fmla="*/ 347958 w 347958"/>
                <a:gd name="T84" fmla="*/ 603052 h 6030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7958" h="603052">
                  <a:moveTo>
                    <a:pt x="149537" y="356342"/>
                  </a:moveTo>
                  <a:lnTo>
                    <a:pt x="149537" y="405135"/>
                  </a:lnTo>
                  <a:lnTo>
                    <a:pt x="100790" y="405135"/>
                  </a:lnTo>
                  <a:lnTo>
                    <a:pt x="100790" y="453792"/>
                  </a:lnTo>
                  <a:lnTo>
                    <a:pt x="149537" y="453792"/>
                  </a:lnTo>
                  <a:lnTo>
                    <a:pt x="149537" y="502586"/>
                  </a:lnTo>
                  <a:lnTo>
                    <a:pt x="198421" y="502586"/>
                  </a:lnTo>
                  <a:lnTo>
                    <a:pt x="198421" y="453792"/>
                  </a:lnTo>
                  <a:lnTo>
                    <a:pt x="247169" y="453792"/>
                  </a:lnTo>
                  <a:lnTo>
                    <a:pt x="247169" y="405135"/>
                  </a:lnTo>
                  <a:lnTo>
                    <a:pt x="198421" y="405135"/>
                  </a:lnTo>
                  <a:lnTo>
                    <a:pt x="198421" y="356342"/>
                  </a:lnTo>
                  <a:close/>
                  <a:moveTo>
                    <a:pt x="0" y="310700"/>
                  </a:moveTo>
                  <a:lnTo>
                    <a:pt x="347958" y="310700"/>
                  </a:lnTo>
                  <a:lnTo>
                    <a:pt x="347958" y="575640"/>
                  </a:lnTo>
                  <a:cubicBezTo>
                    <a:pt x="347958" y="590717"/>
                    <a:pt x="335600" y="603052"/>
                    <a:pt x="320495" y="603052"/>
                  </a:cubicBezTo>
                  <a:lnTo>
                    <a:pt x="27463" y="603052"/>
                  </a:lnTo>
                  <a:cubicBezTo>
                    <a:pt x="12359" y="603052"/>
                    <a:pt x="0" y="590717"/>
                    <a:pt x="0" y="575640"/>
                  </a:cubicBezTo>
                  <a:close/>
                  <a:moveTo>
                    <a:pt x="100786" y="0"/>
                  </a:moveTo>
                  <a:lnTo>
                    <a:pt x="247173" y="0"/>
                  </a:lnTo>
                  <a:cubicBezTo>
                    <a:pt x="262416" y="0"/>
                    <a:pt x="274638" y="12335"/>
                    <a:pt x="274638" y="27410"/>
                  </a:cubicBezTo>
                  <a:lnTo>
                    <a:pt x="274638" y="141709"/>
                  </a:lnTo>
                  <a:cubicBezTo>
                    <a:pt x="311852" y="168159"/>
                    <a:pt x="338218" y="208862"/>
                    <a:pt x="345771" y="255870"/>
                  </a:cubicBezTo>
                  <a:lnTo>
                    <a:pt x="2188" y="255870"/>
                  </a:lnTo>
                  <a:cubicBezTo>
                    <a:pt x="9741" y="208862"/>
                    <a:pt x="36107" y="168159"/>
                    <a:pt x="73322" y="141709"/>
                  </a:cubicBezTo>
                  <a:lnTo>
                    <a:pt x="73322" y="27410"/>
                  </a:lnTo>
                  <a:cubicBezTo>
                    <a:pt x="73322" y="12335"/>
                    <a:pt x="85544" y="0"/>
                    <a:pt x="100786" y="0"/>
                  </a:cubicBezTo>
                  <a:close/>
                </a:path>
              </a:pathLst>
            </a:custGeom>
            <a:solidFill>
              <a:schemeClr val="bg1"/>
            </a:solidFill>
            <a:ln w="9525">
              <a:noFill/>
              <a:round/>
            </a:ln>
          </p:spPr>
          <p:txBody>
            <a:bodyPr/>
            <a:lstStyle/>
            <a:p>
              <a:endParaRPr lang="zh-CN" altLang="en-US"/>
            </a:p>
          </p:txBody>
        </p:sp>
      </p:grpSp>
      <p:sp>
        <p:nvSpPr>
          <p:cNvPr id="26" name="Oval 2"/>
          <p:cNvSpPr/>
          <p:nvPr/>
        </p:nvSpPr>
        <p:spPr>
          <a:xfrm>
            <a:off x="641350" y="1592263"/>
            <a:ext cx="3603625" cy="4325937"/>
          </a:xfrm>
          <a:custGeom>
            <a:avLst/>
            <a:gdLst>
              <a:gd name="connsiteX0" fmla="*/ 0 w 3676650"/>
              <a:gd name="connsiteY0" fmla="*/ 2057400 h 4114800"/>
              <a:gd name="connsiteX1" fmla="*/ 1838325 w 3676650"/>
              <a:gd name="connsiteY1" fmla="*/ 0 h 4114800"/>
              <a:gd name="connsiteX2" fmla="*/ 3676650 w 3676650"/>
              <a:gd name="connsiteY2" fmla="*/ 2057400 h 4114800"/>
              <a:gd name="connsiteX3" fmla="*/ 1838325 w 3676650"/>
              <a:gd name="connsiteY3" fmla="*/ 4114800 h 4114800"/>
              <a:gd name="connsiteX4" fmla="*/ 0 w 3676650"/>
              <a:gd name="connsiteY4" fmla="*/ 2057400 h 4114800"/>
              <a:gd name="connsiteX0-1" fmla="*/ 0 w 3696103"/>
              <a:gd name="connsiteY0-2" fmla="*/ 2057400 h 4132085"/>
              <a:gd name="connsiteX1-3" fmla="*/ 1838325 w 3696103"/>
              <a:gd name="connsiteY1-4" fmla="*/ 0 h 4132085"/>
              <a:gd name="connsiteX2-5" fmla="*/ 3676650 w 3696103"/>
              <a:gd name="connsiteY2-6" fmla="*/ 2057400 h 4132085"/>
              <a:gd name="connsiteX3-7" fmla="*/ 2190750 w 3696103"/>
              <a:gd name="connsiteY3-8" fmla="*/ 2990850 h 4132085"/>
              <a:gd name="connsiteX4-9" fmla="*/ 1838325 w 3696103"/>
              <a:gd name="connsiteY4-10" fmla="*/ 4114800 h 4132085"/>
              <a:gd name="connsiteX5" fmla="*/ 0 w 3696103"/>
              <a:gd name="connsiteY5" fmla="*/ 2057400 h 4132085"/>
              <a:gd name="connsiteX0-11" fmla="*/ 0 w 3583377"/>
              <a:gd name="connsiteY0-12" fmla="*/ 2069614 h 4144299"/>
              <a:gd name="connsiteX1-13" fmla="*/ 1838325 w 3583377"/>
              <a:gd name="connsiteY1-14" fmla="*/ 12214 h 4144299"/>
              <a:gd name="connsiteX2-15" fmla="*/ 3562350 w 3583377"/>
              <a:gd name="connsiteY2-16" fmla="*/ 1326664 h 4144299"/>
              <a:gd name="connsiteX3-17" fmla="*/ 2190750 w 3583377"/>
              <a:gd name="connsiteY3-18" fmla="*/ 3003064 h 4144299"/>
              <a:gd name="connsiteX4-19" fmla="*/ 1838325 w 3583377"/>
              <a:gd name="connsiteY4-20" fmla="*/ 4127014 h 4144299"/>
              <a:gd name="connsiteX5-21" fmla="*/ 0 w 3583377"/>
              <a:gd name="connsiteY5-22" fmla="*/ 2069614 h 4144299"/>
              <a:gd name="connsiteX0-23" fmla="*/ 1005 w 3584382"/>
              <a:gd name="connsiteY0-24" fmla="*/ 2144912 h 4219597"/>
              <a:gd name="connsiteX1-25" fmla="*/ 1610730 w 3584382"/>
              <a:gd name="connsiteY1-26" fmla="*/ 11312 h 4219597"/>
              <a:gd name="connsiteX2-27" fmla="*/ 3563355 w 3584382"/>
              <a:gd name="connsiteY2-28" fmla="*/ 1401962 h 4219597"/>
              <a:gd name="connsiteX3-29" fmla="*/ 2191755 w 3584382"/>
              <a:gd name="connsiteY3-30" fmla="*/ 3078362 h 4219597"/>
              <a:gd name="connsiteX4-31" fmla="*/ 1839330 w 3584382"/>
              <a:gd name="connsiteY4-32" fmla="*/ 4202312 h 4219597"/>
              <a:gd name="connsiteX5-33" fmla="*/ 1005 w 3584382"/>
              <a:gd name="connsiteY5-34" fmla="*/ 2144912 h 4219597"/>
              <a:gd name="connsiteX0-35" fmla="*/ 8 w 3583385"/>
              <a:gd name="connsiteY0-36" fmla="*/ 2144912 h 4332214"/>
              <a:gd name="connsiteX1-37" fmla="*/ 1609733 w 3583385"/>
              <a:gd name="connsiteY1-38" fmla="*/ 11312 h 4332214"/>
              <a:gd name="connsiteX2-39" fmla="*/ 3562358 w 3583385"/>
              <a:gd name="connsiteY2-40" fmla="*/ 1401962 h 4332214"/>
              <a:gd name="connsiteX3-41" fmla="*/ 2190758 w 3583385"/>
              <a:gd name="connsiteY3-42" fmla="*/ 3078362 h 4332214"/>
              <a:gd name="connsiteX4-43" fmla="*/ 1628783 w 3583385"/>
              <a:gd name="connsiteY4-44" fmla="*/ 4316612 h 4332214"/>
              <a:gd name="connsiteX5-45" fmla="*/ 8 w 3583385"/>
              <a:gd name="connsiteY5-46" fmla="*/ 2144912 h 4332214"/>
              <a:gd name="connsiteX0-47" fmla="*/ 8 w 3583385"/>
              <a:gd name="connsiteY0-48" fmla="*/ 2144912 h 4326355"/>
              <a:gd name="connsiteX1-49" fmla="*/ 1609733 w 3583385"/>
              <a:gd name="connsiteY1-50" fmla="*/ 11312 h 4326355"/>
              <a:gd name="connsiteX2-51" fmla="*/ 3562358 w 3583385"/>
              <a:gd name="connsiteY2-52" fmla="*/ 1401962 h 4326355"/>
              <a:gd name="connsiteX3-53" fmla="*/ 2190758 w 3583385"/>
              <a:gd name="connsiteY3-54" fmla="*/ 3078362 h 4326355"/>
              <a:gd name="connsiteX4-55" fmla="*/ 1628783 w 3583385"/>
              <a:gd name="connsiteY4-56" fmla="*/ 4316612 h 4326355"/>
              <a:gd name="connsiteX5-57" fmla="*/ 8 w 3583385"/>
              <a:gd name="connsiteY5-58" fmla="*/ 2144912 h 4326355"/>
              <a:gd name="connsiteX0-59" fmla="*/ 8 w 3580305"/>
              <a:gd name="connsiteY0-60" fmla="*/ 2144912 h 4326355"/>
              <a:gd name="connsiteX1-61" fmla="*/ 1609733 w 3580305"/>
              <a:gd name="connsiteY1-62" fmla="*/ 11312 h 4326355"/>
              <a:gd name="connsiteX2-63" fmla="*/ 3562358 w 3580305"/>
              <a:gd name="connsiteY2-64" fmla="*/ 1401962 h 4326355"/>
              <a:gd name="connsiteX3-65" fmla="*/ 2190758 w 3580305"/>
              <a:gd name="connsiteY3-66" fmla="*/ 3078362 h 4326355"/>
              <a:gd name="connsiteX4-67" fmla="*/ 1628783 w 3580305"/>
              <a:gd name="connsiteY4-68" fmla="*/ 4316612 h 4326355"/>
              <a:gd name="connsiteX5-69" fmla="*/ 8 w 3580305"/>
              <a:gd name="connsiteY5-70" fmla="*/ 2144912 h 43263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580304" h="4326355">
                <a:moveTo>
                  <a:pt x="8" y="2144912"/>
                </a:moveTo>
                <a:cubicBezTo>
                  <a:pt x="-3167" y="1427362"/>
                  <a:pt x="1016008" y="135137"/>
                  <a:pt x="1609733" y="11312"/>
                </a:cubicBezTo>
                <a:cubicBezTo>
                  <a:pt x="2203458" y="-112513"/>
                  <a:pt x="3363921" y="808237"/>
                  <a:pt x="3562358" y="1401962"/>
                </a:cubicBezTo>
                <a:cubicBezTo>
                  <a:pt x="3760795" y="1995687"/>
                  <a:pt x="2249495" y="2087762"/>
                  <a:pt x="2190758" y="3078362"/>
                </a:cubicBezTo>
                <a:cubicBezTo>
                  <a:pt x="1884371" y="3421262"/>
                  <a:pt x="2870208" y="4167387"/>
                  <a:pt x="1628783" y="4316612"/>
                </a:cubicBezTo>
                <a:cubicBezTo>
                  <a:pt x="387358" y="4465837"/>
                  <a:pt x="3183" y="2862462"/>
                  <a:pt x="8" y="2144912"/>
                </a:cubicBezTo>
                <a:close/>
              </a:path>
            </a:pathLst>
          </a:cu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D"/>
          </a:p>
        </p:txBody>
      </p:sp>
      <p:grpSp>
        <p:nvGrpSpPr>
          <p:cNvPr id="25" name="组合 24"/>
          <p:cNvGrpSpPr/>
          <p:nvPr/>
        </p:nvGrpSpPr>
        <p:grpSpPr bwMode="auto">
          <a:xfrm>
            <a:off x="1331913" y="1535113"/>
            <a:ext cx="3281362" cy="4403725"/>
            <a:chOff x="1841407" y="1535571"/>
            <a:chExt cx="2772522" cy="4403200"/>
          </a:xfrm>
        </p:grpSpPr>
        <p:sp>
          <p:nvSpPr>
            <p:cNvPr id="45072" name="Freeform 175"/>
            <p:cNvSpPr/>
            <p:nvPr/>
          </p:nvSpPr>
          <p:spPr bwMode="auto">
            <a:xfrm flipH="1">
              <a:off x="3292969" y="2237098"/>
              <a:ext cx="708990" cy="503757"/>
            </a:xfrm>
            <a:custGeom>
              <a:avLst/>
              <a:gdLst>
                <a:gd name="T0" fmla="*/ 2135616121 w 226"/>
                <a:gd name="T1" fmla="*/ 1586069258 h 160"/>
                <a:gd name="T2" fmla="*/ 1141618292 w 226"/>
                <a:gd name="T3" fmla="*/ 1576157842 h 160"/>
                <a:gd name="T4" fmla="*/ 1092412517 w 226"/>
                <a:gd name="T5" fmla="*/ 1546417300 h 160"/>
                <a:gd name="T6" fmla="*/ 39364632 w 226"/>
                <a:gd name="T7" fmla="*/ 99129919 h 160"/>
                <a:gd name="T8" fmla="*/ 88573557 w 226"/>
                <a:gd name="T9" fmla="*/ 0 h 160"/>
                <a:gd name="T10" fmla="*/ 1053044759 w 226"/>
                <a:gd name="T11" fmla="*/ 0 h 160"/>
                <a:gd name="T12" fmla="*/ 1102253672 w 226"/>
                <a:gd name="T13" fmla="*/ 19825985 h 160"/>
                <a:gd name="T14" fmla="*/ 2147483647 w 226"/>
                <a:gd name="T15" fmla="*/ 1477027948 h 160"/>
                <a:gd name="T16" fmla="*/ 2135616121 w 226"/>
                <a:gd name="T17" fmla="*/ 1586069258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6"/>
                <a:gd name="T28" fmla="*/ 0 h 160"/>
                <a:gd name="T29" fmla="*/ 226 w 226"/>
                <a:gd name="T30" fmla="*/ 160 h 1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6" h="160">
                  <a:moveTo>
                    <a:pt x="217" y="160"/>
                  </a:moveTo>
                  <a:cubicBezTo>
                    <a:pt x="116" y="159"/>
                    <a:pt x="116" y="159"/>
                    <a:pt x="116" y="159"/>
                  </a:cubicBezTo>
                  <a:cubicBezTo>
                    <a:pt x="114" y="159"/>
                    <a:pt x="112" y="158"/>
                    <a:pt x="111" y="156"/>
                  </a:cubicBezTo>
                  <a:cubicBezTo>
                    <a:pt x="4" y="10"/>
                    <a:pt x="4" y="10"/>
                    <a:pt x="4" y="10"/>
                  </a:cubicBezTo>
                  <a:cubicBezTo>
                    <a:pt x="0" y="6"/>
                    <a:pt x="3" y="0"/>
                    <a:pt x="9" y="0"/>
                  </a:cubicBezTo>
                  <a:cubicBezTo>
                    <a:pt x="107" y="0"/>
                    <a:pt x="107" y="0"/>
                    <a:pt x="107" y="0"/>
                  </a:cubicBezTo>
                  <a:cubicBezTo>
                    <a:pt x="109" y="0"/>
                    <a:pt x="111" y="1"/>
                    <a:pt x="112" y="2"/>
                  </a:cubicBezTo>
                  <a:cubicBezTo>
                    <a:pt x="222" y="149"/>
                    <a:pt x="222" y="149"/>
                    <a:pt x="222" y="149"/>
                  </a:cubicBezTo>
                  <a:cubicBezTo>
                    <a:pt x="226" y="154"/>
                    <a:pt x="223" y="160"/>
                    <a:pt x="217" y="160"/>
                  </a:cubicBezTo>
                </a:path>
              </a:pathLst>
            </a:custGeom>
            <a:solidFill>
              <a:srgbClr val="FFFFFF"/>
            </a:solidFill>
            <a:ln w="9525">
              <a:noFill/>
              <a:round/>
            </a:ln>
          </p:spPr>
          <p:txBody>
            <a:bodyPr/>
            <a:lstStyle/>
            <a:p>
              <a:endParaRPr lang="zh-CN" altLang="en-US"/>
            </a:p>
          </p:txBody>
        </p:sp>
        <p:sp>
          <p:nvSpPr>
            <p:cNvPr id="45073" name="Line 176"/>
            <p:cNvSpPr>
              <a:spLocks noChangeShapeType="1"/>
            </p:cNvSpPr>
            <p:nvPr/>
          </p:nvSpPr>
          <p:spPr bwMode="auto">
            <a:xfrm flipH="1">
              <a:off x="3673585" y="2293069"/>
              <a:ext cx="238818" cy="0"/>
            </a:xfrm>
            <a:prstGeom prst="line">
              <a:avLst/>
            </a:prstGeom>
            <a:noFill/>
            <a:ln w="11113" cap="rnd">
              <a:solidFill>
                <a:srgbClr val="24286A"/>
              </a:solidFill>
              <a:round/>
            </a:ln>
          </p:spPr>
          <p:txBody>
            <a:bodyPr/>
            <a:lstStyle/>
            <a:p>
              <a:endParaRPr lang="zh-CN" altLang="en-US"/>
            </a:p>
          </p:txBody>
        </p:sp>
        <p:sp>
          <p:nvSpPr>
            <p:cNvPr id="45074" name="Line 177"/>
            <p:cNvSpPr>
              <a:spLocks noChangeShapeType="1"/>
            </p:cNvSpPr>
            <p:nvPr/>
          </p:nvSpPr>
          <p:spPr bwMode="auto">
            <a:xfrm flipH="1">
              <a:off x="3632539" y="2349044"/>
              <a:ext cx="238818" cy="0"/>
            </a:xfrm>
            <a:prstGeom prst="line">
              <a:avLst/>
            </a:prstGeom>
            <a:noFill/>
            <a:ln w="11113" cap="rnd">
              <a:solidFill>
                <a:srgbClr val="24286A"/>
              </a:solidFill>
              <a:round/>
            </a:ln>
          </p:spPr>
          <p:txBody>
            <a:bodyPr/>
            <a:lstStyle/>
            <a:p>
              <a:endParaRPr lang="zh-CN" altLang="en-US"/>
            </a:p>
          </p:txBody>
        </p:sp>
        <p:sp>
          <p:nvSpPr>
            <p:cNvPr id="45075" name="Line 178"/>
            <p:cNvSpPr>
              <a:spLocks noChangeShapeType="1"/>
            </p:cNvSpPr>
            <p:nvPr/>
          </p:nvSpPr>
          <p:spPr bwMode="auto">
            <a:xfrm flipH="1">
              <a:off x="3591491" y="2405015"/>
              <a:ext cx="238818" cy="0"/>
            </a:xfrm>
            <a:prstGeom prst="line">
              <a:avLst/>
            </a:prstGeom>
            <a:noFill/>
            <a:ln w="11113" cap="rnd">
              <a:solidFill>
                <a:srgbClr val="24286A"/>
              </a:solidFill>
              <a:round/>
            </a:ln>
          </p:spPr>
          <p:txBody>
            <a:bodyPr/>
            <a:lstStyle/>
            <a:p>
              <a:endParaRPr lang="zh-CN" altLang="en-US"/>
            </a:p>
          </p:txBody>
        </p:sp>
        <p:sp>
          <p:nvSpPr>
            <p:cNvPr id="45076" name="Line 179"/>
            <p:cNvSpPr>
              <a:spLocks noChangeShapeType="1"/>
            </p:cNvSpPr>
            <p:nvPr/>
          </p:nvSpPr>
          <p:spPr bwMode="auto">
            <a:xfrm flipH="1">
              <a:off x="3550446" y="2457257"/>
              <a:ext cx="238818" cy="0"/>
            </a:xfrm>
            <a:prstGeom prst="line">
              <a:avLst/>
            </a:prstGeom>
            <a:noFill/>
            <a:ln w="11113" cap="rnd">
              <a:solidFill>
                <a:srgbClr val="24286A"/>
              </a:solidFill>
              <a:round/>
            </a:ln>
          </p:spPr>
          <p:txBody>
            <a:bodyPr/>
            <a:lstStyle/>
            <a:p>
              <a:endParaRPr lang="zh-CN" altLang="en-US"/>
            </a:p>
          </p:txBody>
        </p:sp>
        <p:sp>
          <p:nvSpPr>
            <p:cNvPr id="45077" name="Line 180"/>
            <p:cNvSpPr>
              <a:spLocks noChangeShapeType="1"/>
            </p:cNvSpPr>
            <p:nvPr/>
          </p:nvSpPr>
          <p:spPr bwMode="auto">
            <a:xfrm flipH="1">
              <a:off x="3509398" y="2513231"/>
              <a:ext cx="235087" cy="0"/>
            </a:xfrm>
            <a:prstGeom prst="line">
              <a:avLst/>
            </a:prstGeom>
            <a:noFill/>
            <a:ln w="11113" cap="rnd">
              <a:solidFill>
                <a:srgbClr val="24286A"/>
              </a:solidFill>
              <a:round/>
            </a:ln>
          </p:spPr>
          <p:txBody>
            <a:bodyPr/>
            <a:lstStyle/>
            <a:p>
              <a:endParaRPr lang="zh-CN" altLang="en-US"/>
            </a:p>
          </p:txBody>
        </p:sp>
        <p:sp>
          <p:nvSpPr>
            <p:cNvPr id="45078" name="Line 181"/>
            <p:cNvSpPr>
              <a:spLocks noChangeShapeType="1"/>
            </p:cNvSpPr>
            <p:nvPr/>
          </p:nvSpPr>
          <p:spPr bwMode="auto">
            <a:xfrm flipH="1">
              <a:off x="3464619" y="2565472"/>
              <a:ext cx="238818" cy="0"/>
            </a:xfrm>
            <a:prstGeom prst="line">
              <a:avLst/>
            </a:prstGeom>
            <a:noFill/>
            <a:ln w="11113" cap="rnd">
              <a:solidFill>
                <a:srgbClr val="24286A"/>
              </a:solidFill>
              <a:round/>
            </a:ln>
          </p:spPr>
          <p:txBody>
            <a:bodyPr/>
            <a:lstStyle/>
            <a:p>
              <a:endParaRPr lang="zh-CN" altLang="en-US"/>
            </a:p>
          </p:txBody>
        </p:sp>
        <p:sp>
          <p:nvSpPr>
            <p:cNvPr id="45079" name="Line 182"/>
            <p:cNvSpPr>
              <a:spLocks noChangeShapeType="1"/>
            </p:cNvSpPr>
            <p:nvPr/>
          </p:nvSpPr>
          <p:spPr bwMode="auto">
            <a:xfrm flipH="1">
              <a:off x="3423574" y="2617713"/>
              <a:ext cx="238818" cy="0"/>
            </a:xfrm>
            <a:prstGeom prst="line">
              <a:avLst/>
            </a:prstGeom>
            <a:noFill/>
            <a:ln w="11113" cap="rnd">
              <a:solidFill>
                <a:srgbClr val="24286A"/>
              </a:solidFill>
              <a:round/>
            </a:ln>
          </p:spPr>
          <p:txBody>
            <a:bodyPr/>
            <a:lstStyle/>
            <a:p>
              <a:endParaRPr lang="zh-CN" altLang="en-US"/>
            </a:p>
          </p:txBody>
        </p:sp>
        <p:sp>
          <p:nvSpPr>
            <p:cNvPr id="45080" name="Freeform 183"/>
            <p:cNvSpPr/>
            <p:nvPr/>
          </p:nvSpPr>
          <p:spPr bwMode="auto">
            <a:xfrm flipH="1">
              <a:off x="3404915" y="5588008"/>
              <a:ext cx="149261" cy="197772"/>
            </a:xfrm>
            <a:custGeom>
              <a:avLst/>
              <a:gdLst>
                <a:gd name="T0" fmla="*/ 417729255 w 40"/>
                <a:gd name="T1" fmla="*/ 0 h 52"/>
                <a:gd name="T2" fmla="*/ 556971174 w 40"/>
                <a:gd name="T3" fmla="*/ 553495444 h 52"/>
                <a:gd name="T4" fmla="*/ 153167907 w 40"/>
                <a:gd name="T5" fmla="*/ 752187786 h 52"/>
                <a:gd name="T6" fmla="*/ 0 w 40"/>
                <a:gd name="T7" fmla="*/ 113536338 h 52"/>
                <a:gd name="T8" fmla="*/ 417729255 w 40"/>
                <a:gd name="T9" fmla="*/ 0 h 52"/>
                <a:gd name="T10" fmla="*/ 0 60000 65536"/>
                <a:gd name="T11" fmla="*/ 0 60000 65536"/>
                <a:gd name="T12" fmla="*/ 0 60000 65536"/>
                <a:gd name="T13" fmla="*/ 0 60000 65536"/>
                <a:gd name="T14" fmla="*/ 0 60000 65536"/>
                <a:gd name="T15" fmla="*/ 0 w 40"/>
                <a:gd name="T16" fmla="*/ 0 h 52"/>
                <a:gd name="T17" fmla="*/ 40 w 40"/>
                <a:gd name="T18" fmla="*/ 52 h 52"/>
              </a:gdLst>
              <a:ahLst/>
              <a:cxnLst>
                <a:cxn ang="T10">
                  <a:pos x="T0" y="T1"/>
                </a:cxn>
                <a:cxn ang="T11">
                  <a:pos x="T2" y="T3"/>
                </a:cxn>
                <a:cxn ang="T12">
                  <a:pos x="T4" y="T5"/>
                </a:cxn>
                <a:cxn ang="T13">
                  <a:pos x="T6" y="T7"/>
                </a:cxn>
                <a:cxn ang="T14">
                  <a:pos x="T8" y="T9"/>
                </a:cxn>
              </a:cxnLst>
              <a:rect l="T15" t="T16" r="T17" b="T18"/>
              <a:pathLst>
                <a:path w="40" h="52">
                  <a:moveTo>
                    <a:pt x="30" y="0"/>
                  </a:moveTo>
                  <a:lnTo>
                    <a:pt x="40" y="39"/>
                  </a:lnTo>
                  <a:lnTo>
                    <a:pt x="11" y="53"/>
                  </a:lnTo>
                  <a:lnTo>
                    <a:pt x="0" y="8"/>
                  </a:lnTo>
                  <a:lnTo>
                    <a:pt x="30" y="0"/>
                  </a:lnTo>
                  <a:close/>
                </a:path>
              </a:pathLst>
            </a:custGeom>
            <a:solidFill>
              <a:srgbClr val="FAC6CB"/>
            </a:solidFill>
            <a:ln w="9525">
              <a:noFill/>
              <a:round/>
            </a:ln>
          </p:spPr>
          <p:txBody>
            <a:bodyPr/>
            <a:lstStyle/>
            <a:p>
              <a:endParaRPr lang="zh-CN" altLang="en-US"/>
            </a:p>
          </p:txBody>
        </p:sp>
        <p:sp>
          <p:nvSpPr>
            <p:cNvPr id="45081" name="Freeform 184"/>
            <p:cNvSpPr/>
            <p:nvPr/>
          </p:nvSpPr>
          <p:spPr bwMode="auto">
            <a:xfrm flipH="1">
              <a:off x="3345210" y="5673832"/>
              <a:ext cx="369422" cy="264939"/>
            </a:xfrm>
            <a:custGeom>
              <a:avLst/>
              <a:gdLst>
                <a:gd name="T0" fmla="*/ 947103432 w 117"/>
                <a:gd name="T1" fmla="*/ 69634800 h 84"/>
                <a:gd name="T2" fmla="*/ 618109349 w 117"/>
                <a:gd name="T3" fmla="*/ 288490178 h 84"/>
                <a:gd name="T4" fmla="*/ 69786032 w 117"/>
                <a:gd name="T5" fmla="*/ 596876007 h 84"/>
                <a:gd name="T6" fmla="*/ 219329356 w 117"/>
                <a:gd name="T7" fmla="*/ 805783487 h 84"/>
                <a:gd name="T8" fmla="*/ 1066736137 w 117"/>
                <a:gd name="T9" fmla="*/ 576980357 h 84"/>
                <a:gd name="T10" fmla="*/ 1156464613 w 117"/>
                <a:gd name="T11" fmla="*/ 427762981 h 84"/>
                <a:gd name="T12" fmla="*/ 1046799984 w 117"/>
                <a:gd name="T13" fmla="*/ 39791312 h 84"/>
                <a:gd name="T14" fmla="*/ 947103432 w 117"/>
                <a:gd name="T15" fmla="*/ 69634800 h 84"/>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84"/>
                <a:gd name="T26" fmla="*/ 117 w 11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84">
                  <a:moveTo>
                    <a:pt x="95" y="7"/>
                  </a:moveTo>
                  <a:cubicBezTo>
                    <a:pt x="89" y="29"/>
                    <a:pt x="62" y="29"/>
                    <a:pt x="62" y="29"/>
                  </a:cubicBezTo>
                  <a:cubicBezTo>
                    <a:pt x="31" y="35"/>
                    <a:pt x="15" y="48"/>
                    <a:pt x="7" y="60"/>
                  </a:cubicBezTo>
                  <a:cubicBezTo>
                    <a:pt x="0" y="70"/>
                    <a:pt x="10" y="84"/>
                    <a:pt x="22" y="81"/>
                  </a:cubicBezTo>
                  <a:cubicBezTo>
                    <a:pt x="107" y="58"/>
                    <a:pt x="107" y="58"/>
                    <a:pt x="107" y="58"/>
                  </a:cubicBezTo>
                  <a:cubicBezTo>
                    <a:pt x="113" y="57"/>
                    <a:pt x="117" y="50"/>
                    <a:pt x="116" y="43"/>
                  </a:cubicBezTo>
                  <a:cubicBezTo>
                    <a:pt x="113" y="29"/>
                    <a:pt x="107" y="7"/>
                    <a:pt x="105" y="4"/>
                  </a:cubicBezTo>
                  <a:cubicBezTo>
                    <a:pt x="101" y="0"/>
                    <a:pt x="95" y="7"/>
                    <a:pt x="95" y="7"/>
                  </a:cubicBezTo>
                </a:path>
              </a:pathLst>
            </a:custGeom>
            <a:solidFill>
              <a:srgbClr val="2E2F3D"/>
            </a:solidFill>
            <a:ln w="9525">
              <a:noFill/>
              <a:round/>
            </a:ln>
          </p:spPr>
          <p:txBody>
            <a:bodyPr/>
            <a:lstStyle/>
            <a:p>
              <a:endParaRPr lang="zh-CN" altLang="en-US"/>
            </a:p>
          </p:txBody>
        </p:sp>
        <p:sp>
          <p:nvSpPr>
            <p:cNvPr id="45082" name="Freeform 185"/>
            <p:cNvSpPr/>
            <p:nvPr/>
          </p:nvSpPr>
          <p:spPr bwMode="auto">
            <a:xfrm flipH="1">
              <a:off x="2292920" y="3610299"/>
              <a:ext cx="1914274" cy="2070998"/>
            </a:xfrm>
            <a:custGeom>
              <a:avLst/>
              <a:gdLst>
                <a:gd name="T0" fmla="*/ 2147483647 w 608"/>
                <a:gd name="T1" fmla="*/ 2147483647 h 655"/>
                <a:gd name="T2" fmla="*/ 2147483647 w 608"/>
                <a:gd name="T3" fmla="*/ 2147483647 h 655"/>
                <a:gd name="T4" fmla="*/ 2147483647 w 608"/>
                <a:gd name="T5" fmla="*/ 2147483647 h 655"/>
                <a:gd name="T6" fmla="*/ 2147483647 w 608"/>
                <a:gd name="T7" fmla="*/ 2147483647 h 655"/>
                <a:gd name="T8" fmla="*/ 2081709957 w 608"/>
                <a:gd name="T9" fmla="*/ 2147483647 h 655"/>
                <a:gd name="T10" fmla="*/ 1605889875 w 608"/>
                <a:gd name="T11" fmla="*/ 1619539199 h 655"/>
                <a:gd name="T12" fmla="*/ 2147483647 w 608"/>
                <a:gd name="T13" fmla="*/ 839762896 h 655"/>
                <a:gd name="T14" fmla="*/ 2147483647 w 608"/>
                <a:gd name="T15" fmla="*/ 2147483647 h 655"/>
                <a:gd name="T16" fmla="*/ 0 60000 65536"/>
                <a:gd name="T17" fmla="*/ 0 60000 65536"/>
                <a:gd name="T18" fmla="*/ 0 60000 65536"/>
                <a:gd name="T19" fmla="*/ 0 60000 65536"/>
                <a:gd name="T20" fmla="*/ 0 60000 65536"/>
                <a:gd name="T21" fmla="*/ 0 60000 65536"/>
                <a:gd name="T22" fmla="*/ 0 60000 65536"/>
                <a:gd name="T23" fmla="*/ 0 60000 65536"/>
                <a:gd name="T24" fmla="*/ 0 w 608"/>
                <a:gd name="T25" fmla="*/ 0 h 655"/>
                <a:gd name="T26" fmla="*/ 608 w 608"/>
                <a:gd name="T27" fmla="*/ 655 h 6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8" h="655">
                  <a:moveTo>
                    <a:pt x="584" y="223"/>
                  </a:moveTo>
                  <a:cubicBezTo>
                    <a:pt x="554" y="294"/>
                    <a:pt x="519" y="324"/>
                    <a:pt x="255" y="270"/>
                  </a:cubicBezTo>
                  <a:cubicBezTo>
                    <a:pt x="255" y="320"/>
                    <a:pt x="256" y="361"/>
                    <a:pt x="255" y="378"/>
                  </a:cubicBezTo>
                  <a:cubicBezTo>
                    <a:pt x="253" y="464"/>
                    <a:pt x="229" y="534"/>
                    <a:pt x="252" y="643"/>
                  </a:cubicBezTo>
                  <a:cubicBezTo>
                    <a:pt x="210" y="655"/>
                    <a:pt x="210" y="655"/>
                    <a:pt x="210" y="655"/>
                  </a:cubicBezTo>
                  <a:cubicBezTo>
                    <a:pt x="210" y="655"/>
                    <a:pt x="0" y="350"/>
                    <a:pt x="162" y="162"/>
                  </a:cubicBezTo>
                  <a:cubicBezTo>
                    <a:pt x="228" y="85"/>
                    <a:pt x="518" y="0"/>
                    <a:pt x="586" y="84"/>
                  </a:cubicBezTo>
                  <a:cubicBezTo>
                    <a:pt x="608" y="111"/>
                    <a:pt x="597" y="190"/>
                    <a:pt x="584" y="223"/>
                  </a:cubicBezTo>
                </a:path>
              </a:pathLst>
            </a:custGeom>
            <a:solidFill>
              <a:srgbClr val="2E2F3D"/>
            </a:solidFill>
            <a:ln w="9525">
              <a:noFill/>
              <a:round/>
            </a:ln>
          </p:spPr>
          <p:txBody>
            <a:bodyPr/>
            <a:lstStyle/>
            <a:p>
              <a:endParaRPr lang="zh-CN" altLang="en-US"/>
            </a:p>
          </p:txBody>
        </p:sp>
        <p:sp>
          <p:nvSpPr>
            <p:cNvPr id="45083" name="Freeform 187"/>
            <p:cNvSpPr/>
            <p:nvPr/>
          </p:nvSpPr>
          <p:spPr bwMode="auto">
            <a:xfrm flipH="1">
              <a:off x="3229534" y="5588008"/>
              <a:ext cx="149261" cy="197772"/>
            </a:xfrm>
            <a:custGeom>
              <a:avLst/>
              <a:gdLst>
                <a:gd name="T0" fmla="*/ 417729255 w 40"/>
                <a:gd name="T1" fmla="*/ 0 h 52"/>
                <a:gd name="T2" fmla="*/ 556971174 w 40"/>
                <a:gd name="T3" fmla="*/ 553495444 h 52"/>
                <a:gd name="T4" fmla="*/ 167090221 w 40"/>
                <a:gd name="T5" fmla="*/ 752187786 h 52"/>
                <a:gd name="T6" fmla="*/ 0 w 40"/>
                <a:gd name="T7" fmla="*/ 113536338 h 52"/>
                <a:gd name="T8" fmla="*/ 417729255 w 40"/>
                <a:gd name="T9" fmla="*/ 0 h 52"/>
                <a:gd name="T10" fmla="*/ 0 60000 65536"/>
                <a:gd name="T11" fmla="*/ 0 60000 65536"/>
                <a:gd name="T12" fmla="*/ 0 60000 65536"/>
                <a:gd name="T13" fmla="*/ 0 60000 65536"/>
                <a:gd name="T14" fmla="*/ 0 60000 65536"/>
                <a:gd name="T15" fmla="*/ 0 w 40"/>
                <a:gd name="T16" fmla="*/ 0 h 52"/>
                <a:gd name="T17" fmla="*/ 40 w 40"/>
                <a:gd name="T18" fmla="*/ 52 h 52"/>
              </a:gdLst>
              <a:ahLst/>
              <a:cxnLst>
                <a:cxn ang="T10">
                  <a:pos x="T0" y="T1"/>
                </a:cxn>
                <a:cxn ang="T11">
                  <a:pos x="T2" y="T3"/>
                </a:cxn>
                <a:cxn ang="T12">
                  <a:pos x="T4" y="T5"/>
                </a:cxn>
                <a:cxn ang="T13">
                  <a:pos x="T6" y="T7"/>
                </a:cxn>
                <a:cxn ang="T14">
                  <a:pos x="T8" y="T9"/>
                </a:cxn>
              </a:cxnLst>
              <a:rect l="T15" t="T16" r="T17" b="T18"/>
              <a:pathLst>
                <a:path w="40" h="52">
                  <a:moveTo>
                    <a:pt x="30" y="0"/>
                  </a:moveTo>
                  <a:lnTo>
                    <a:pt x="40" y="39"/>
                  </a:lnTo>
                  <a:lnTo>
                    <a:pt x="12" y="53"/>
                  </a:lnTo>
                  <a:lnTo>
                    <a:pt x="0" y="8"/>
                  </a:lnTo>
                  <a:lnTo>
                    <a:pt x="30" y="0"/>
                  </a:lnTo>
                  <a:close/>
                </a:path>
              </a:pathLst>
            </a:custGeom>
            <a:solidFill>
              <a:srgbClr val="FAC6CB"/>
            </a:solidFill>
            <a:ln w="9525">
              <a:noFill/>
              <a:round/>
            </a:ln>
          </p:spPr>
          <p:txBody>
            <a:bodyPr/>
            <a:lstStyle/>
            <a:p>
              <a:endParaRPr lang="zh-CN" altLang="en-US"/>
            </a:p>
          </p:txBody>
        </p:sp>
        <p:sp>
          <p:nvSpPr>
            <p:cNvPr id="45084" name="Freeform 188"/>
            <p:cNvSpPr/>
            <p:nvPr/>
          </p:nvSpPr>
          <p:spPr bwMode="auto">
            <a:xfrm flipH="1">
              <a:off x="3169830" y="5673832"/>
              <a:ext cx="365689" cy="264939"/>
            </a:xfrm>
            <a:custGeom>
              <a:avLst/>
              <a:gdLst>
                <a:gd name="T0" fmla="*/ 928059445 w 117"/>
                <a:gd name="T1" fmla="*/ 69634800 h 84"/>
                <a:gd name="T2" fmla="*/ 605681039 w 117"/>
                <a:gd name="T3" fmla="*/ 288490178 h 84"/>
                <a:gd name="T4" fmla="*/ 68383850 w 117"/>
                <a:gd name="T5" fmla="*/ 596876007 h 84"/>
                <a:gd name="T6" fmla="*/ 214918905 w 117"/>
                <a:gd name="T7" fmla="*/ 805783487 h 84"/>
                <a:gd name="T8" fmla="*/ 1045289306 w 117"/>
                <a:gd name="T9" fmla="*/ 576980357 h 84"/>
                <a:gd name="T10" fmla="*/ 1133207795 w 117"/>
                <a:gd name="T11" fmla="*/ 427762981 h 84"/>
                <a:gd name="T12" fmla="*/ 1025748392 w 117"/>
                <a:gd name="T13" fmla="*/ 39791312 h 84"/>
                <a:gd name="T14" fmla="*/ 928059445 w 117"/>
                <a:gd name="T15" fmla="*/ 69634800 h 84"/>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84"/>
                <a:gd name="T26" fmla="*/ 117 w 11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84">
                  <a:moveTo>
                    <a:pt x="95" y="7"/>
                  </a:moveTo>
                  <a:cubicBezTo>
                    <a:pt x="89" y="29"/>
                    <a:pt x="62" y="29"/>
                    <a:pt x="62" y="29"/>
                  </a:cubicBezTo>
                  <a:cubicBezTo>
                    <a:pt x="31" y="35"/>
                    <a:pt x="15" y="48"/>
                    <a:pt x="7" y="60"/>
                  </a:cubicBezTo>
                  <a:cubicBezTo>
                    <a:pt x="0" y="70"/>
                    <a:pt x="10" y="84"/>
                    <a:pt x="22" y="81"/>
                  </a:cubicBezTo>
                  <a:cubicBezTo>
                    <a:pt x="107" y="58"/>
                    <a:pt x="107" y="58"/>
                    <a:pt x="107" y="58"/>
                  </a:cubicBezTo>
                  <a:cubicBezTo>
                    <a:pt x="113" y="57"/>
                    <a:pt x="117" y="50"/>
                    <a:pt x="116" y="43"/>
                  </a:cubicBezTo>
                  <a:cubicBezTo>
                    <a:pt x="113" y="29"/>
                    <a:pt x="107" y="7"/>
                    <a:pt x="105" y="4"/>
                  </a:cubicBezTo>
                  <a:cubicBezTo>
                    <a:pt x="101" y="0"/>
                    <a:pt x="95" y="7"/>
                    <a:pt x="95" y="7"/>
                  </a:cubicBezTo>
                </a:path>
              </a:pathLst>
            </a:custGeom>
            <a:solidFill>
              <a:srgbClr val="45465E"/>
            </a:solidFill>
            <a:ln w="9525">
              <a:noFill/>
              <a:round/>
            </a:ln>
          </p:spPr>
          <p:txBody>
            <a:bodyPr/>
            <a:lstStyle/>
            <a:p>
              <a:endParaRPr lang="zh-CN" altLang="en-US"/>
            </a:p>
          </p:txBody>
        </p:sp>
        <p:sp>
          <p:nvSpPr>
            <p:cNvPr id="45085" name="Freeform 189"/>
            <p:cNvSpPr/>
            <p:nvPr/>
          </p:nvSpPr>
          <p:spPr bwMode="auto">
            <a:xfrm flipH="1">
              <a:off x="2113807" y="3610299"/>
              <a:ext cx="1918004" cy="2070998"/>
            </a:xfrm>
            <a:custGeom>
              <a:avLst/>
              <a:gdLst>
                <a:gd name="T0" fmla="*/ 2147483647 w 608"/>
                <a:gd name="T1" fmla="*/ 2147483647 h 655"/>
                <a:gd name="T2" fmla="*/ 2147483647 w 608"/>
                <a:gd name="T3" fmla="*/ 2147483647 h 655"/>
                <a:gd name="T4" fmla="*/ 2147483647 w 608"/>
                <a:gd name="T5" fmla="*/ 2147483647 h 655"/>
                <a:gd name="T6" fmla="*/ 2147483647 w 608"/>
                <a:gd name="T7" fmla="*/ 2147483647 h 655"/>
                <a:gd name="T8" fmla="*/ 2089829347 w 608"/>
                <a:gd name="T9" fmla="*/ 2147483647 h 655"/>
                <a:gd name="T10" fmla="*/ 1612154665 w 608"/>
                <a:gd name="T11" fmla="*/ 1619539199 h 655"/>
                <a:gd name="T12" fmla="*/ 2147483647 w 608"/>
                <a:gd name="T13" fmla="*/ 839762896 h 655"/>
                <a:gd name="T14" fmla="*/ 2147483647 w 608"/>
                <a:gd name="T15" fmla="*/ 2147483647 h 655"/>
                <a:gd name="T16" fmla="*/ 0 60000 65536"/>
                <a:gd name="T17" fmla="*/ 0 60000 65536"/>
                <a:gd name="T18" fmla="*/ 0 60000 65536"/>
                <a:gd name="T19" fmla="*/ 0 60000 65536"/>
                <a:gd name="T20" fmla="*/ 0 60000 65536"/>
                <a:gd name="T21" fmla="*/ 0 60000 65536"/>
                <a:gd name="T22" fmla="*/ 0 60000 65536"/>
                <a:gd name="T23" fmla="*/ 0 60000 65536"/>
                <a:gd name="T24" fmla="*/ 0 w 608"/>
                <a:gd name="T25" fmla="*/ 0 h 655"/>
                <a:gd name="T26" fmla="*/ 608 w 608"/>
                <a:gd name="T27" fmla="*/ 655 h 6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8" h="655">
                  <a:moveTo>
                    <a:pt x="584" y="223"/>
                  </a:moveTo>
                  <a:cubicBezTo>
                    <a:pt x="554" y="294"/>
                    <a:pt x="519" y="324"/>
                    <a:pt x="255" y="270"/>
                  </a:cubicBezTo>
                  <a:cubicBezTo>
                    <a:pt x="255" y="320"/>
                    <a:pt x="256" y="361"/>
                    <a:pt x="255" y="378"/>
                  </a:cubicBezTo>
                  <a:cubicBezTo>
                    <a:pt x="253" y="464"/>
                    <a:pt x="229" y="534"/>
                    <a:pt x="252" y="643"/>
                  </a:cubicBezTo>
                  <a:cubicBezTo>
                    <a:pt x="210" y="655"/>
                    <a:pt x="210" y="655"/>
                    <a:pt x="210" y="655"/>
                  </a:cubicBezTo>
                  <a:cubicBezTo>
                    <a:pt x="210" y="655"/>
                    <a:pt x="0" y="350"/>
                    <a:pt x="162" y="162"/>
                  </a:cubicBezTo>
                  <a:cubicBezTo>
                    <a:pt x="228" y="85"/>
                    <a:pt x="518" y="0"/>
                    <a:pt x="586" y="84"/>
                  </a:cubicBezTo>
                  <a:cubicBezTo>
                    <a:pt x="608" y="111"/>
                    <a:pt x="597" y="190"/>
                    <a:pt x="584" y="223"/>
                  </a:cubicBezTo>
                </a:path>
              </a:pathLst>
            </a:custGeom>
            <a:solidFill>
              <a:srgbClr val="45465E"/>
            </a:solidFill>
            <a:ln w="9525">
              <a:noFill/>
              <a:round/>
            </a:ln>
          </p:spPr>
          <p:txBody>
            <a:bodyPr/>
            <a:lstStyle/>
            <a:p>
              <a:endParaRPr lang="zh-CN" altLang="en-US"/>
            </a:p>
          </p:txBody>
        </p:sp>
        <p:sp>
          <p:nvSpPr>
            <p:cNvPr id="45086" name="Freeform 190"/>
            <p:cNvSpPr/>
            <p:nvPr/>
          </p:nvSpPr>
          <p:spPr bwMode="auto">
            <a:xfrm flipH="1">
              <a:off x="3434767" y="2352774"/>
              <a:ext cx="264939" cy="388079"/>
            </a:xfrm>
            <a:custGeom>
              <a:avLst/>
              <a:gdLst>
                <a:gd name="T0" fmla="*/ 193593779 w 83"/>
                <a:gd name="T1" fmla="*/ 30356053 h 122"/>
                <a:gd name="T2" fmla="*/ 91700806 w 83"/>
                <a:gd name="T3" fmla="*/ 131542893 h 122"/>
                <a:gd name="T4" fmla="*/ 275105634 w 83"/>
                <a:gd name="T5" fmla="*/ 688064094 h 122"/>
                <a:gd name="T6" fmla="*/ 173215828 w 83"/>
                <a:gd name="T7" fmla="*/ 566643112 h 122"/>
                <a:gd name="T8" fmla="*/ 71322854 w 83"/>
                <a:gd name="T9" fmla="*/ 566643112 h 122"/>
                <a:gd name="T10" fmla="*/ 244538707 w 83"/>
                <a:gd name="T11" fmla="*/ 839844496 h 122"/>
                <a:gd name="T12" fmla="*/ 529833316 w 83"/>
                <a:gd name="T13" fmla="*/ 1021980741 h 122"/>
                <a:gd name="T14" fmla="*/ 611345121 w 83"/>
                <a:gd name="T15" fmla="*/ 1234469845 h 122"/>
                <a:gd name="T16" fmla="*/ 845694952 w 83"/>
                <a:gd name="T17" fmla="*/ 1113045682 h 122"/>
                <a:gd name="T18" fmla="*/ 672478975 w 83"/>
                <a:gd name="T19" fmla="*/ 890437897 h 122"/>
                <a:gd name="T20" fmla="*/ 672478975 w 83"/>
                <a:gd name="T21" fmla="*/ 890437897 h 122"/>
                <a:gd name="T22" fmla="*/ 621534097 w 83"/>
                <a:gd name="T23" fmla="*/ 839844496 h 122"/>
                <a:gd name="T24" fmla="*/ 519644341 w 83"/>
                <a:gd name="T25" fmla="*/ 333913367 h 122"/>
                <a:gd name="T26" fmla="*/ 193593779 w 83"/>
                <a:gd name="T27" fmla="*/ 30356053 h 1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3"/>
                <a:gd name="T43" fmla="*/ 0 h 122"/>
                <a:gd name="T44" fmla="*/ 83 w 83"/>
                <a:gd name="T45" fmla="*/ 122 h 1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3" h="122">
                  <a:moveTo>
                    <a:pt x="19" y="3"/>
                  </a:moveTo>
                  <a:cubicBezTo>
                    <a:pt x="13" y="0"/>
                    <a:pt x="6" y="7"/>
                    <a:pt x="9" y="13"/>
                  </a:cubicBezTo>
                  <a:cubicBezTo>
                    <a:pt x="18" y="34"/>
                    <a:pt x="32" y="66"/>
                    <a:pt x="27" y="68"/>
                  </a:cubicBezTo>
                  <a:cubicBezTo>
                    <a:pt x="22" y="71"/>
                    <a:pt x="15" y="63"/>
                    <a:pt x="17" y="56"/>
                  </a:cubicBezTo>
                  <a:cubicBezTo>
                    <a:pt x="19" y="48"/>
                    <a:pt x="14" y="42"/>
                    <a:pt x="7" y="56"/>
                  </a:cubicBezTo>
                  <a:cubicBezTo>
                    <a:pt x="0" y="70"/>
                    <a:pt x="7" y="82"/>
                    <a:pt x="24" y="83"/>
                  </a:cubicBezTo>
                  <a:cubicBezTo>
                    <a:pt x="37" y="84"/>
                    <a:pt x="46" y="93"/>
                    <a:pt x="52" y="101"/>
                  </a:cubicBezTo>
                  <a:cubicBezTo>
                    <a:pt x="54" y="106"/>
                    <a:pt x="56" y="113"/>
                    <a:pt x="60" y="122"/>
                  </a:cubicBezTo>
                  <a:cubicBezTo>
                    <a:pt x="67" y="119"/>
                    <a:pt x="75" y="115"/>
                    <a:pt x="83" y="110"/>
                  </a:cubicBezTo>
                  <a:cubicBezTo>
                    <a:pt x="77" y="102"/>
                    <a:pt x="71" y="94"/>
                    <a:pt x="66" y="88"/>
                  </a:cubicBezTo>
                  <a:cubicBezTo>
                    <a:pt x="66" y="88"/>
                    <a:pt x="66" y="88"/>
                    <a:pt x="66" y="88"/>
                  </a:cubicBezTo>
                  <a:cubicBezTo>
                    <a:pt x="65" y="87"/>
                    <a:pt x="63" y="85"/>
                    <a:pt x="61" y="83"/>
                  </a:cubicBezTo>
                  <a:cubicBezTo>
                    <a:pt x="55" y="75"/>
                    <a:pt x="60" y="62"/>
                    <a:pt x="51" y="33"/>
                  </a:cubicBezTo>
                  <a:cubicBezTo>
                    <a:pt x="46" y="17"/>
                    <a:pt x="31" y="8"/>
                    <a:pt x="19" y="3"/>
                  </a:cubicBezTo>
                </a:path>
              </a:pathLst>
            </a:custGeom>
            <a:solidFill>
              <a:srgbClr val="FAC6CB"/>
            </a:solidFill>
            <a:ln w="9525">
              <a:noFill/>
              <a:round/>
            </a:ln>
          </p:spPr>
          <p:txBody>
            <a:bodyPr/>
            <a:lstStyle/>
            <a:p>
              <a:endParaRPr lang="zh-CN" altLang="en-US"/>
            </a:p>
          </p:txBody>
        </p:sp>
        <p:sp>
          <p:nvSpPr>
            <p:cNvPr id="45087" name="Freeform 191"/>
            <p:cNvSpPr/>
            <p:nvPr/>
          </p:nvSpPr>
          <p:spPr bwMode="auto">
            <a:xfrm flipH="1">
              <a:off x="2904890" y="2666222"/>
              <a:ext cx="686601" cy="518683"/>
            </a:xfrm>
            <a:custGeom>
              <a:avLst/>
              <a:gdLst>
                <a:gd name="T0" fmla="*/ 2147483647 w 218"/>
                <a:gd name="T1" fmla="*/ 1090290632 h 164"/>
                <a:gd name="T2" fmla="*/ 595179162 w 218"/>
                <a:gd name="T3" fmla="*/ 120030841 h 164"/>
                <a:gd name="T4" fmla="*/ 406703992 w 218"/>
                <a:gd name="T5" fmla="*/ 20004084 h 164"/>
                <a:gd name="T6" fmla="*/ 208311004 w 218"/>
                <a:gd name="T7" fmla="*/ 80022661 h 164"/>
                <a:gd name="T8" fmla="*/ 99194944 w 218"/>
                <a:gd name="T9" fmla="*/ 190049858 h 164"/>
                <a:gd name="T10" fmla="*/ 466224192 w 218"/>
                <a:gd name="T11" fmla="*/ 1530408807 h 164"/>
                <a:gd name="T12" fmla="*/ 2147483647 w 218"/>
                <a:gd name="T13" fmla="*/ 1090290632 h 164"/>
                <a:gd name="T14" fmla="*/ 0 60000 65536"/>
                <a:gd name="T15" fmla="*/ 0 60000 65536"/>
                <a:gd name="T16" fmla="*/ 0 60000 65536"/>
                <a:gd name="T17" fmla="*/ 0 60000 65536"/>
                <a:gd name="T18" fmla="*/ 0 60000 65536"/>
                <a:gd name="T19" fmla="*/ 0 60000 65536"/>
                <a:gd name="T20" fmla="*/ 0 60000 65536"/>
                <a:gd name="T21" fmla="*/ 0 w 218"/>
                <a:gd name="T22" fmla="*/ 0 h 164"/>
                <a:gd name="T23" fmla="*/ 218 w 218"/>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8" h="164">
                  <a:moveTo>
                    <a:pt x="218" y="109"/>
                  </a:moveTo>
                  <a:cubicBezTo>
                    <a:pt x="218" y="109"/>
                    <a:pt x="112" y="164"/>
                    <a:pt x="60" y="12"/>
                  </a:cubicBezTo>
                  <a:cubicBezTo>
                    <a:pt x="57" y="4"/>
                    <a:pt x="48" y="0"/>
                    <a:pt x="41" y="2"/>
                  </a:cubicBezTo>
                  <a:cubicBezTo>
                    <a:pt x="21" y="8"/>
                    <a:pt x="21" y="8"/>
                    <a:pt x="21" y="8"/>
                  </a:cubicBezTo>
                  <a:cubicBezTo>
                    <a:pt x="16" y="10"/>
                    <a:pt x="12" y="14"/>
                    <a:pt x="10" y="19"/>
                  </a:cubicBezTo>
                  <a:cubicBezTo>
                    <a:pt x="5" y="39"/>
                    <a:pt x="0" y="91"/>
                    <a:pt x="47" y="153"/>
                  </a:cubicBezTo>
                  <a:lnTo>
                    <a:pt x="218" y="109"/>
                  </a:lnTo>
                  <a:close/>
                </a:path>
              </a:pathLst>
            </a:custGeom>
            <a:solidFill>
              <a:srgbClr val="F97D35"/>
            </a:solidFill>
            <a:ln w="9525">
              <a:noFill/>
              <a:round/>
            </a:ln>
          </p:spPr>
          <p:txBody>
            <a:bodyPr/>
            <a:lstStyle/>
            <a:p>
              <a:endParaRPr lang="zh-CN" altLang="en-US"/>
            </a:p>
          </p:txBody>
        </p:sp>
        <p:sp>
          <p:nvSpPr>
            <p:cNvPr id="45088" name="Freeform 192"/>
            <p:cNvSpPr/>
            <p:nvPr/>
          </p:nvSpPr>
          <p:spPr bwMode="auto">
            <a:xfrm flipH="1">
              <a:off x="3636269" y="2431137"/>
              <a:ext cx="279866" cy="403005"/>
            </a:xfrm>
            <a:custGeom>
              <a:avLst/>
              <a:gdLst>
                <a:gd name="T0" fmla="*/ 148322689 w 89"/>
                <a:gd name="T1" fmla="*/ 0 h 128"/>
                <a:gd name="T2" fmla="*/ 603183545 w 89"/>
                <a:gd name="T3" fmla="*/ 584860924 h 128"/>
                <a:gd name="T4" fmla="*/ 553741616 w 89"/>
                <a:gd name="T5" fmla="*/ 436167892 h 128"/>
                <a:gd name="T6" fmla="*/ 603183545 w 89"/>
                <a:gd name="T7" fmla="*/ 346952605 h 128"/>
                <a:gd name="T8" fmla="*/ 751509329 w 89"/>
                <a:gd name="T9" fmla="*/ 634427367 h 128"/>
                <a:gd name="T10" fmla="*/ 751509329 w 89"/>
                <a:gd name="T11" fmla="*/ 961550974 h 128"/>
                <a:gd name="T12" fmla="*/ 880056023 w 89"/>
                <a:gd name="T13" fmla="*/ 1139984501 h 128"/>
                <a:gd name="T14" fmla="*/ 662515116 w 89"/>
                <a:gd name="T15" fmla="*/ 1268851586 h 128"/>
                <a:gd name="T16" fmla="*/ 573520903 w 89"/>
                <a:gd name="T17" fmla="*/ 1011117417 h 128"/>
                <a:gd name="T18" fmla="*/ 573520903 w 89"/>
                <a:gd name="T19" fmla="*/ 1011117417 h 128"/>
                <a:gd name="T20" fmla="*/ 553741616 w 89"/>
                <a:gd name="T21" fmla="*/ 951639575 h 128"/>
                <a:gd name="T22" fmla="*/ 187878118 w 89"/>
                <a:gd name="T23" fmla="*/ 604686872 h 128"/>
                <a:gd name="T24" fmla="*/ 148322689 w 89"/>
                <a:gd name="T25" fmla="*/ 0 h 1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8"/>
                <a:gd name="T41" fmla="*/ 89 w 89"/>
                <a:gd name="T42" fmla="*/ 128 h 1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8">
                  <a:moveTo>
                    <a:pt x="15" y="0"/>
                  </a:moveTo>
                  <a:cubicBezTo>
                    <a:pt x="25" y="15"/>
                    <a:pt x="56" y="62"/>
                    <a:pt x="61" y="59"/>
                  </a:cubicBezTo>
                  <a:cubicBezTo>
                    <a:pt x="67" y="56"/>
                    <a:pt x="63" y="46"/>
                    <a:pt x="56" y="44"/>
                  </a:cubicBezTo>
                  <a:cubicBezTo>
                    <a:pt x="49" y="41"/>
                    <a:pt x="46" y="34"/>
                    <a:pt x="61" y="35"/>
                  </a:cubicBezTo>
                  <a:cubicBezTo>
                    <a:pt x="77" y="37"/>
                    <a:pt x="83" y="50"/>
                    <a:pt x="76" y="64"/>
                  </a:cubicBezTo>
                  <a:cubicBezTo>
                    <a:pt x="69" y="76"/>
                    <a:pt x="72" y="89"/>
                    <a:pt x="76" y="97"/>
                  </a:cubicBezTo>
                  <a:cubicBezTo>
                    <a:pt x="79" y="101"/>
                    <a:pt x="84" y="108"/>
                    <a:pt x="89" y="115"/>
                  </a:cubicBezTo>
                  <a:cubicBezTo>
                    <a:pt x="83" y="120"/>
                    <a:pt x="75" y="124"/>
                    <a:pt x="67" y="128"/>
                  </a:cubicBezTo>
                  <a:cubicBezTo>
                    <a:pt x="63" y="119"/>
                    <a:pt x="60" y="110"/>
                    <a:pt x="58" y="102"/>
                  </a:cubicBezTo>
                  <a:cubicBezTo>
                    <a:pt x="58" y="102"/>
                    <a:pt x="58" y="102"/>
                    <a:pt x="58" y="102"/>
                  </a:cubicBezTo>
                  <a:cubicBezTo>
                    <a:pt x="57" y="100"/>
                    <a:pt x="56" y="98"/>
                    <a:pt x="56" y="96"/>
                  </a:cubicBezTo>
                  <a:cubicBezTo>
                    <a:pt x="52" y="86"/>
                    <a:pt x="38" y="84"/>
                    <a:pt x="19" y="61"/>
                  </a:cubicBezTo>
                  <a:cubicBezTo>
                    <a:pt x="0" y="38"/>
                    <a:pt x="15" y="0"/>
                    <a:pt x="15" y="0"/>
                  </a:cubicBezTo>
                </a:path>
              </a:pathLst>
            </a:custGeom>
            <a:solidFill>
              <a:srgbClr val="FAC6CB"/>
            </a:solidFill>
            <a:ln w="9525">
              <a:noFill/>
              <a:round/>
            </a:ln>
          </p:spPr>
          <p:txBody>
            <a:bodyPr/>
            <a:lstStyle/>
            <a:p>
              <a:endParaRPr lang="zh-CN" altLang="en-US"/>
            </a:p>
          </p:txBody>
        </p:sp>
        <p:sp>
          <p:nvSpPr>
            <p:cNvPr id="45089" name="Freeform 193"/>
            <p:cNvSpPr/>
            <p:nvPr/>
          </p:nvSpPr>
          <p:spPr bwMode="auto">
            <a:xfrm flipH="1">
              <a:off x="1919768" y="1565423"/>
              <a:ext cx="895566" cy="828399"/>
            </a:xfrm>
            <a:custGeom>
              <a:avLst/>
              <a:gdLst>
                <a:gd name="T0" fmla="*/ 725906582 w 284"/>
                <a:gd name="T1" fmla="*/ 535747315 h 263"/>
                <a:gd name="T2" fmla="*/ 845234591 w 284"/>
                <a:gd name="T3" fmla="*/ 2147483647 h 263"/>
                <a:gd name="T4" fmla="*/ 835291921 w 284"/>
                <a:gd name="T5" fmla="*/ 2147483647 h 263"/>
                <a:gd name="T6" fmla="*/ 1640749129 w 284"/>
                <a:gd name="T7" fmla="*/ 2147483647 h 263"/>
                <a:gd name="T8" fmla="*/ 1700415006 w 284"/>
                <a:gd name="T9" fmla="*/ 2147483647 h 263"/>
                <a:gd name="T10" fmla="*/ 2147483647 w 284"/>
                <a:gd name="T11" fmla="*/ 1408819806 h 263"/>
                <a:gd name="T12" fmla="*/ 1939067475 w 284"/>
                <a:gd name="T13" fmla="*/ 79368801 h 263"/>
                <a:gd name="T14" fmla="*/ 1750134664 w 284"/>
                <a:gd name="T15" fmla="*/ 49606285 h 263"/>
                <a:gd name="T16" fmla="*/ 725906582 w 284"/>
                <a:gd name="T17" fmla="*/ 535747315 h 2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4"/>
                <a:gd name="T28" fmla="*/ 0 h 263"/>
                <a:gd name="T29" fmla="*/ 284 w 284"/>
                <a:gd name="T30" fmla="*/ 263 h 2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4" h="263">
                  <a:moveTo>
                    <a:pt x="73" y="54"/>
                  </a:moveTo>
                  <a:cubicBezTo>
                    <a:pt x="41" y="99"/>
                    <a:pt x="0" y="183"/>
                    <a:pt x="85" y="232"/>
                  </a:cubicBezTo>
                  <a:cubicBezTo>
                    <a:pt x="84" y="252"/>
                    <a:pt x="84" y="252"/>
                    <a:pt x="84" y="252"/>
                  </a:cubicBezTo>
                  <a:cubicBezTo>
                    <a:pt x="84" y="252"/>
                    <a:pt x="124" y="263"/>
                    <a:pt x="165" y="257"/>
                  </a:cubicBezTo>
                  <a:cubicBezTo>
                    <a:pt x="171" y="241"/>
                    <a:pt x="171" y="241"/>
                    <a:pt x="171" y="241"/>
                  </a:cubicBezTo>
                  <a:cubicBezTo>
                    <a:pt x="171" y="241"/>
                    <a:pt x="249" y="212"/>
                    <a:pt x="268" y="142"/>
                  </a:cubicBezTo>
                  <a:cubicBezTo>
                    <a:pt x="284" y="85"/>
                    <a:pt x="251" y="25"/>
                    <a:pt x="195" y="8"/>
                  </a:cubicBezTo>
                  <a:cubicBezTo>
                    <a:pt x="189" y="7"/>
                    <a:pt x="183" y="5"/>
                    <a:pt x="176" y="5"/>
                  </a:cubicBezTo>
                  <a:cubicBezTo>
                    <a:pt x="136" y="0"/>
                    <a:pt x="97" y="21"/>
                    <a:pt x="73" y="54"/>
                  </a:cubicBezTo>
                </a:path>
              </a:pathLst>
            </a:custGeom>
            <a:solidFill>
              <a:srgbClr val="FAC6CB"/>
            </a:solidFill>
            <a:ln w="9525">
              <a:noFill/>
              <a:round/>
            </a:ln>
          </p:spPr>
          <p:txBody>
            <a:bodyPr/>
            <a:lstStyle/>
            <a:p>
              <a:endParaRPr lang="zh-CN" altLang="en-US"/>
            </a:p>
          </p:txBody>
        </p:sp>
        <p:sp>
          <p:nvSpPr>
            <p:cNvPr id="45090" name="Freeform 194"/>
            <p:cNvSpPr/>
            <p:nvPr/>
          </p:nvSpPr>
          <p:spPr bwMode="auto">
            <a:xfrm flipH="1">
              <a:off x="1841407" y="1535571"/>
              <a:ext cx="985123" cy="888103"/>
            </a:xfrm>
            <a:custGeom>
              <a:avLst/>
              <a:gdLst>
                <a:gd name="T0" fmla="*/ 1307572840 w 313"/>
                <a:gd name="T1" fmla="*/ 59932729 h 281"/>
                <a:gd name="T2" fmla="*/ 1901926349 w 313"/>
                <a:gd name="T3" fmla="*/ 69923093 h 281"/>
                <a:gd name="T4" fmla="*/ 2147483647 w 313"/>
                <a:gd name="T5" fmla="*/ 819083648 h 281"/>
                <a:gd name="T6" fmla="*/ 2010890982 w 313"/>
                <a:gd name="T7" fmla="*/ 2147483647 h 281"/>
                <a:gd name="T8" fmla="*/ 1921735811 w 313"/>
                <a:gd name="T9" fmla="*/ 1648154501 h 281"/>
                <a:gd name="T10" fmla="*/ 1812771178 w 313"/>
                <a:gd name="T11" fmla="*/ 1588221796 h 281"/>
                <a:gd name="T12" fmla="*/ 1575032057 w 313"/>
                <a:gd name="T13" fmla="*/ 1787997872 h 281"/>
                <a:gd name="T14" fmla="*/ 1188703476 w 313"/>
                <a:gd name="T15" fmla="*/ 2147483647 h 281"/>
                <a:gd name="T16" fmla="*/ 703314797 w 313"/>
                <a:gd name="T17" fmla="*/ 2147483647 h 281"/>
                <a:gd name="T18" fmla="*/ 287268777 w 313"/>
                <a:gd name="T19" fmla="*/ 2147483647 h 281"/>
                <a:gd name="T20" fmla="*/ 118869413 w 313"/>
                <a:gd name="T21" fmla="*/ 2147483647 h 281"/>
                <a:gd name="T22" fmla="*/ 386328679 w 313"/>
                <a:gd name="T23" fmla="*/ 1738055532 h 281"/>
                <a:gd name="T24" fmla="*/ 663692725 w 313"/>
                <a:gd name="T25" fmla="*/ 1957808781 h 281"/>
                <a:gd name="T26" fmla="*/ 1446254814 w 313"/>
                <a:gd name="T27" fmla="*/ 1518298728 h 281"/>
                <a:gd name="T28" fmla="*/ 703314797 w 313"/>
                <a:gd name="T29" fmla="*/ 1058814663 h 281"/>
                <a:gd name="T30" fmla="*/ 525010751 w 313"/>
                <a:gd name="T31" fmla="*/ 679240672 h 281"/>
                <a:gd name="T32" fmla="*/ 1307572840 w 313"/>
                <a:gd name="T33" fmla="*/ 59932729 h 2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3"/>
                <a:gd name="T52" fmla="*/ 0 h 281"/>
                <a:gd name="T53" fmla="*/ 313 w 313"/>
                <a:gd name="T54" fmla="*/ 281 h 2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3" h="281">
                  <a:moveTo>
                    <a:pt x="132" y="6"/>
                  </a:moveTo>
                  <a:cubicBezTo>
                    <a:pt x="153" y="0"/>
                    <a:pt x="174" y="2"/>
                    <a:pt x="192" y="7"/>
                  </a:cubicBezTo>
                  <a:cubicBezTo>
                    <a:pt x="229" y="18"/>
                    <a:pt x="261" y="45"/>
                    <a:pt x="275" y="82"/>
                  </a:cubicBezTo>
                  <a:cubicBezTo>
                    <a:pt x="313" y="175"/>
                    <a:pt x="203" y="236"/>
                    <a:pt x="203" y="236"/>
                  </a:cubicBezTo>
                  <a:cubicBezTo>
                    <a:pt x="213" y="214"/>
                    <a:pt x="200" y="180"/>
                    <a:pt x="194" y="165"/>
                  </a:cubicBezTo>
                  <a:cubicBezTo>
                    <a:pt x="192" y="160"/>
                    <a:pt x="187" y="158"/>
                    <a:pt x="183" y="159"/>
                  </a:cubicBezTo>
                  <a:cubicBezTo>
                    <a:pt x="173" y="162"/>
                    <a:pt x="165" y="171"/>
                    <a:pt x="159" y="179"/>
                  </a:cubicBezTo>
                  <a:cubicBezTo>
                    <a:pt x="148" y="196"/>
                    <a:pt x="135" y="211"/>
                    <a:pt x="120" y="224"/>
                  </a:cubicBezTo>
                  <a:cubicBezTo>
                    <a:pt x="98" y="245"/>
                    <a:pt x="82" y="259"/>
                    <a:pt x="71" y="268"/>
                  </a:cubicBezTo>
                  <a:cubicBezTo>
                    <a:pt x="59" y="277"/>
                    <a:pt x="43" y="281"/>
                    <a:pt x="29" y="274"/>
                  </a:cubicBezTo>
                  <a:cubicBezTo>
                    <a:pt x="8" y="265"/>
                    <a:pt x="0" y="239"/>
                    <a:pt x="12" y="220"/>
                  </a:cubicBezTo>
                  <a:cubicBezTo>
                    <a:pt x="39" y="174"/>
                    <a:pt x="39" y="174"/>
                    <a:pt x="39" y="174"/>
                  </a:cubicBezTo>
                  <a:cubicBezTo>
                    <a:pt x="43" y="187"/>
                    <a:pt x="62" y="194"/>
                    <a:pt x="67" y="196"/>
                  </a:cubicBezTo>
                  <a:cubicBezTo>
                    <a:pt x="129" y="207"/>
                    <a:pt x="146" y="152"/>
                    <a:pt x="146" y="152"/>
                  </a:cubicBezTo>
                  <a:cubicBezTo>
                    <a:pt x="113" y="139"/>
                    <a:pt x="86" y="118"/>
                    <a:pt x="71" y="106"/>
                  </a:cubicBezTo>
                  <a:cubicBezTo>
                    <a:pt x="59" y="97"/>
                    <a:pt x="52" y="83"/>
                    <a:pt x="53" y="68"/>
                  </a:cubicBezTo>
                  <a:cubicBezTo>
                    <a:pt x="57" y="21"/>
                    <a:pt x="132" y="6"/>
                    <a:pt x="132" y="6"/>
                  </a:cubicBezTo>
                </a:path>
              </a:pathLst>
            </a:custGeom>
            <a:solidFill>
              <a:srgbClr val="2E2F3D"/>
            </a:solidFill>
            <a:ln w="9525">
              <a:noFill/>
              <a:round/>
            </a:ln>
          </p:spPr>
          <p:txBody>
            <a:bodyPr/>
            <a:lstStyle/>
            <a:p>
              <a:endParaRPr lang="zh-CN" altLang="en-US"/>
            </a:p>
          </p:txBody>
        </p:sp>
        <p:sp>
          <p:nvSpPr>
            <p:cNvPr id="45091" name="Freeform 195"/>
            <p:cNvSpPr/>
            <p:nvPr/>
          </p:nvSpPr>
          <p:spPr bwMode="auto">
            <a:xfrm flipH="1">
              <a:off x="2039177" y="2349044"/>
              <a:ext cx="1123190" cy="1947856"/>
            </a:xfrm>
            <a:custGeom>
              <a:avLst/>
              <a:gdLst>
                <a:gd name="T0" fmla="*/ 2147483647 w 356"/>
                <a:gd name="T1" fmla="*/ 0 h 617"/>
                <a:gd name="T2" fmla="*/ 2147483647 w 356"/>
                <a:gd name="T3" fmla="*/ 29899748 h 617"/>
                <a:gd name="T4" fmla="*/ 2147483647 w 356"/>
                <a:gd name="T5" fmla="*/ 189365042 h 617"/>
                <a:gd name="T6" fmla="*/ 2147483647 w 356"/>
                <a:gd name="T7" fmla="*/ 318927455 h 617"/>
                <a:gd name="T8" fmla="*/ 2147483647 w 356"/>
                <a:gd name="T9" fmla="*/ 2147483647 h 617"/>
                <a:gd name="T10" fmla="*/ 2147483647 w 356"/>
                <a:gd name="T11" fmla="*/ 2147483647 h 617"/>
                <a:gd name="T12" fmla="*/ 0 w 356"/>
                <a:gd name="T13" fmla="*/ 2147483647 h 617"/>
                <a:gd name="T14" fmla="*/ 1393588444 w 356"/>
                <a:gd name="T15" fmla="*/ 697657538 h 617"/>
                <a:gd name="T16" fmla="*/ 1841526953 w 356"/>
                <a:gd name="T17" fmla="*/ 229231405 h 617"/>
                <a:gd name="T18" fmla="*/ 1911205724 w 356"/>
                <a:gd name="T19" fmla="*/ 189365042 h 617"/>
                <a:gd name="T20" fmla="*/ 1931113945 w 356"/>
                <a:gd name="T21" fmla="*/ 9966582 h 617"/>
                <a:gd name="T22" fmla="*/ 2147483647 w 356"/>
                <a:gd name="T23" fmla="*/ 0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6"/>
                <a:gd name="T37" fmla="*/ 0 h 617"/>
                <a:gd name="T38" fmla="*/ 356 w 356"/>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6" h="617">
                  <a:moveTo>
                    <a:pt x="267" y="0"/>
                  </a:moveTo>
                  <a:cubicBezTo>
                    <a:pt x="277" y="3"/>
                    <a:pt x="277" y="3"/>
                    <a:pt x="277" y="3"/>
                  </a:cubicBezTo>
                  <a:cubicBezTo>
                    <a:pt x="281" y="19"/>
                    <a:pt x="281" y="19"/>
                    <a:pt x="281" y="19"/>
                  </a:cubicBezTo>
                  <a:cubicBezTo>
                    <a:pt x="282" y="24"/>
                    <a:pt x="284" y="29"/>
                    <a:pt x="288" y="32"/>
                  </a:cubicBezTo>
                  <a:cubicBezTo>
                    <a:pt x="306" y="53"/>
                    <a:pt x="356" y="95"/>
                    <a:pt x="343" y="313"/>
                  </a:cubicBezTo>
                  <a:cubicBezTo>
                    <a:pt x="330" y="537"/>
                    <a:pt x="336" y="525"/>
                    <a:pt x="319" y="577"/>
                  </a:cubicBezTo>
                  <a:cubicBezTo>
                    <a:pt x="197" y="617"/>
                    <a:pt x="0" y="493"/>
                    <a:pt x="0" y="493"/>
                  </a:cubicBezTo>
                  <a:cubicBezTo>
                    <a:pt x="0" y="493"/>
                    <a:pt x="10" y="294"/>
                    <a:pt x="140" y="70"/>
                  </a:cubicBezTo>
                  <a:cubicBezTo>
                    <a:pt x="151" y="51"/>
                    <a:pt x="166" y="34"/>
                    <a:pt x="185" y="23"/>
                  </a:cubicBezTo>
                  <a:cubicBezTo>
                    <a:pt x="187" y="22"/>
                    <a:pt x="189" y="20"/>
                    <a:pt x="192" y="19"/>
                  </a:cubicBezTo>
                  <a:cubicBezTo>
                    <a:pt x="194" y="1"/>
                    <a:pt x="194" y="1"/>
                    <a:pt x="194" y="1"/>
                  </a:cubicBezTo>
                  <a:cubicBezTo>
                    <a:pt x="194" y="1"/>
                    <a:pt x="244" y="12"/>
                    <a:pt x="267" y="0"/>
                  </a:cubicBezTo>
                </a:path>
              </a:pathLst>
            </a:custGeom>
            <a:solidFill>
              <a:srgbClr val="E74B4C"/>
            </a:solidFill>
            <a:ln w="9525">
              <a:noFill/>
              <a:round/>
            </a:ln>
          </p:spPr>
          <p:txBody>
            <a:bodyPr/>
            <a:lstStyle/>
            <a:p>
              <a:endParaRPr lang="zh-CN" altLang="en-US"/>
            </a:p>
          </p:txBody>
        </p:sp>
        <p:sp>
          <p:nvSpPr>
            <p:cNvPr id="45092" name="Freeform 196"/>
            <p:cNvSpPr/>
            <p:nvPr/>
          </p:nvSpPr>
          <p:spPr bwMode="auto">
            <a:xfrm flipH="1">
              <a:off x="2214560" y="2408748"/>
              <a:ext cx="1544851" cy="1421712"/>
            </a:xfrm>
            <a:custGeom>
              <a:avLst/>
              <a:gdLst>
                <a:gd name="T0" fmla="*/ 2147483647 w 489"/>
                <a:gd name="T1" fmla="*/ 339372139 h 450"/>
                <a:gd name="T2" fmla="*/ 2147483647 w 489"/>
                <a:gd name="T3" fmla="*/ 938266873 h 450"/>
                <a:gd name="T4" fmla="*/ 2147483647 w 489"/>
                <a:gd name="T5" fmla="*/ 2147483647 h 450"/>
                <a:gd name="T6" fmla="*/ 0 w 489"/>
                <a:gd name="T7" fmla="*/ 1357491716 h 450"/>
                <a:gd name="T8" fmla="*/ 39922870 w 489"/>
                <a:gd name="T9" fmla="*/ 1287622489 h 450"/>
                <a:gd name="T10" fmla="*/ 349319571 w 489"/>
                <a:gd name="T11" fmla="*/ 1097972478 h 450"/>
                <a:gd name="T12" fmla="*/ 459105158 w 489"/>
                <a:gd name="T13" fmla="*/ 1137897299 h 450"/>
                <a:gd name="T14" fmla="*/ 1936232515 w 489"/>
                <a:gd name="T15" fmla="*/ 2106108579 h 450"/>
                <a:gd name="T16" fmla="*/ 2147483647 w 489"/>
                <a:gd name="T17" fmla="*/ 1277638914 h 450"/>
                <a:gd name="T18" fmla="*/ 2147483647 w 489"/>
                <a:gd name="T19" fmla="*/ 339372139 h 4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9"/>
                <a:gd name="T31" fmla="*/ 0 h 450"/>
                <a:gd name="T32" fmla="*/ 489 w 489"/>
                <a:gd name="T33" fmla="*/ 450 h 4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9" h="450">
                  <a:moveTo>
                    <a:pt x="448" y="34"/>
                  </a:moveTo>
                  <a:cubicBezTo>
                    <a:pt x="469" y="47"/>
                    <a:pt x="481" y="70"/>
                    <a:pt x="484" y="94"/>
                  </a:cubicBezTo>
                  <a:cubicBezTo>
                    <a:pt x="489" y="152"/>
                    <a:pt x="471" y="275"/>
                    <a:pt x="247" y="362"/>
                  </a:cubicBezTo>
                  <a:cubicBezTo>
                    <a:pt x="247" y="362"/>
                    <a:pt x="6" y="450"/>
                    <a:pt x="0" y="136"/>
                  </a:cubicBezTo>
                  <a:cubicBezTo>
                    <a:pt x="0" y="133"/>
                    <a:pt x="2" y="131"/>
                    <a:pt x="4" y="129"/>
                  </a:cubicBezTo>
                  <a:cubicBezTo>
                    <a:pt x="35" y="110"/>
                    <a:pt x="35" y="110"/>
                    <a:pt x="35" y="110"/>
                  </a:cubicBezTo>
                  <a:cubicBezTo>
                    <a:pt x="39" y="107"/>
                    <a:pt x="45" y="109"/>
                    <a:pt x="46" y="114"/>
                  </a:cubicBezTo>
                  <a:cubicBezTo>
                    <a:pt x="56" y="145"/>
                    <a:pt x="93" y="238"/>
                    <a:pt x="194" y="211"/>
                  </a:cubicBezTo>
                  <a:cubicBezTo>
                    <a:pt x="239" y="199"/>
                    <a:pt x="277" y="168"/>
                    <a:pt x="300" y="128"/>
                  </a:cubicBezTo>
                  <a:cubicBezTo>
                    <a:pt x="331" y="77"/>
                    <a:pt x="389" y="0"/>
                    <a:pt x="448" y="34"/>
                  </a:cubicBezTo>
                </a:path>
              </a:pathLst>
            </a:custGeom>
            <a:solidFill>
              <a:srgbClr val="FF9864"/>
            </a:solidFill>
            <a:ln w="9525">
              <a:noFill/>
              <a:round/>
            </a:ln>
          </p:spPr>
          <p:txBody>
            <a:bodyPr/>
            <a:lstStyle/>
            <a:p>
              <a:endParaRPr lang="zh-CN" altLang="en-US"/>
            </a:p>
          </p:txBody>
        </p:sp>
        <p:sp>
          <p:nvSpPr>
            <p:cNvPr id="45093" name="Oval 199"/>
            <p:cNvSpPr>
              <a:spLocks noChangeArrowheads="1"/>
            </p:cNvSpPr>
            <p:nvPr/>
          </p:nvSpPr>
          <p:spPr bwMode="auto">
            <a:xfrm flipH="1">
              <a:off x="4173609" y="1807971"/>
              <a:ext cx="440320" cy="444053"/>
            </a:xfrm>
            <a:prstGeom prst="ellipse">
              <a:avLst/>
            </a:prstGeom>
            <a:solidFill>
              <a:srgbClr val="FFFFFF"/>
            </a:solidFill>
            <a:ln w="9525">
              <a:noFill/>
              <a:round/>
            </a:ln>
          </p:spPr>
          <p:txBody>
            <a:bodyPr/>
            <a:lstStyle/>
            <a:p>
              <a:endParaRPr lang="zh-CN" altLang="en-US">
                <a:latin typeface="等线" panose="02010600030101010101" charset="-122"/>
                <a:ea typeface="等线" panose="02010600030101010101" charset="-122"/>
              </a:endParaRPr>
            </a:p>
          </p:txBody>
        </p:sp>
      </p:grpSp>
      <p:pic>
        <p:nvPicPr>
          <p:cNvPr id="4" name="图形 3"/>
          <p:cNvPicPr>
            <a:picLocks noChangeAspect="1"/>
          </p:cNvPicPr>
          <p:nvPr/>
        </p:nvPicPr>
        <p:blipFill>
          <a:blip r:embed="rId1"/>
          <a:srcRect/>
          <a:stretch>
            <a:fillRect/>
          </a:stretch>
        </p:blipFill>
        <p:spPr bwMode="auto">
          <a:xfrm>
            <a:off x="9809163" y="5734050"/>
            <a:ext cx="757237" cy="757238"/>
          </a:xfrm>
          <a:prstGeom prst="rect">
            <a:avLst/>
          </a:prstGeom>
          <a:noFill/>
          <a:ln w="9525">
            <a:noFill/>
            <a:miter lim="800000"/>
            <a:headEnd/>
            <a:tailEnd/>
          </a:ln>
        </p:spPr>
      </p:pic>
      <p:pic>
        <p:nvPicPr>
          <p:cNvPr id="6" name="图片 5" descr="图片包含 照片, 显示, 不同, 游戏机&#10;&#10;描述已自动生成"/>
          <p:cNvPicPr>
            <a:picLocks noChangeAspect="1"/>
          </p:cNvPicPr>
          <p:nvPr/>
        </p:nvPicPr>
        <p:blipFill>
          <a:blip r:embed="rId2"/>
          <a:srcRect r="-903"/>
          <a:stretch>
            <a:fillRect/>
          </a:stretch>
        </p:blipFill>
        <p:spPr bwMode="auto">
          <a:xfrm>
            <a:off x="8331200" y="1209675"/>
            <a:ext cx="3074988" cy="2690813"/>
          </a:xfrm>
          <a:prstGeom prst="rect">
            <a:avLst/>
          </a:prstGeom>
          <a:noFill/>
          <a:ln w="9525">
            <a:noFill/>
            <a:miter lim="800000"/>
            <a:headEnd/>
            <a:tailEnd/>
          </a:ln>
        </p:spPr>
      </p:pic>
      <p:sp>
        <p:nvSpPr>
          <p:cNvPr id="52276" name="矩形 6"/>
          <p:cNvSpPr>
            <a:spLocks noChangeArrowheads="1"/>
          </p:cNvSpPr>
          <p:nvPr/>
        </p:nvSpPr>
        <p:spPr bwMode="auto">
          <a:xfrm>
            <a:off x="5930900" y="1241425"/>
            <a:ext cx="2536825" cy="1220788"/>
          </a:xfrm>
          <a:prstGeom prst="rect">
            <a:avLst/>
          </a:prstGeom>
          <a:noFill/>
          <a:ln w="9525">
            <a:noFill/>
            <a:miter lim="800000"/>
          </a:ln>
        </p:spPr>
        <p:txBody>
          <a:bodyPr>
            <a:spAutoFit/>
          </a:bodyPr>
          <a:lstStyle/>
          <a:p>
            <a:r>
              <a:rPr lang="zh-CN" altLang="en-US" sz="2800">
                <a:solidFill>
                  <a:schemeClr val="bg1"/>
                </a:solidFill>
                <a:latin typeface="思源宋体 Heavy"/>
                <a:ea typeface="思源宋体 Heavy"/>
                <a:cs typeface="思源宋体 Heavy"/>
              </a:rPr>
              <a:t>是否按要求对场所进行消毒</a:t>
            </a:r>
            <a:endParaRPr lang="zh-CN" altLang="en-US" sz="2800">
              <a:solidFill>
                <a:schemeClr val="bg1"/>
              </a:solidFill>
              <a:latin typeface="思源宋体 Heavy"/>
              <a:ea typeface="思源宋体 Heavy"/>
              <a:cs typeface="思源宋体 Heavy"/>
            </a:endParaRPr>
          </a:p>
          <a:p>
            <a:r>
              <a:rPr lang="zh-CN" altLang="en-US"/>
              <a:t>★ ★ ★</a:t>
            </a:r>
            <a:endParaRPr lang="zh-CN" altLang="en-US"/>
          </a:p>
        </p:txBody>
      </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42" presetClass="entr" presetSubtype="0" fill="hold" nodeType="withEffect">
                                  <p:childTnLst>
                                    <p:set>
                                      <p:cBhvr>
                                        <p:cTn id="27" dur="1" fill="hold">
                                          <p:stCondLst>
                                            <p:cond delay="0"/>
                                          </p:stCondLst>
                                        </p:cTn>
                                        <p:tgtEl>
                                          <p:spTgt spid="26"/>
                                        </p:tgtEl>
                                        <p:attrNameLst>
                                          <p:attrName>style.visibility</p:attrName>
                                        </p:attrNameLst>
                                      </p:cBhvr>
                                      <p:to>
                                        <p:strVal val="visible"/>
                                      </p:to>
                                    </p:set>
                                    <p:animEffect transition="in" filter="fade">
                                      <p:cBhvr>
                                        <p:cTn id="28" dur="750"/>
                                        <p:tgtEl>
                                          <p:spTgt spid="26"/>
                                        </p:tgtEl>
                                      </p:cBhvr>
                                    </p:animEffect>
                                    <p:anim calcmode="lin" valueType="num">
                                      <p:cBhvr>
                                        <p:cTn id="29" dur="750" fill="hold"/>
                                        <p:tgtEl>
                                          <p:spTgt spid="26"/>
                                        </p:tgtEl>
                                        <p:attrNameLst>
                                          <p:attrName>ppt_x</p:attrName>
                                        </p:attrNameLst>
                                      </p:cBhvr>
                                      <p:tavLst>
                                        <p:tav tm="0">
                                          <p:val>
                                            <p:strVal val="#ppt_x"/>
                                          </p:val>
                                        </p:tav>
                                        <p:tav tm="100000">
                                          <p:val>
                                            <p:strVal val="#ppt_x"/>
                                          </p:val>
                                        </p:tav>
                                      </p:tavLst>
                                    </p:anim>
                                    <p:anim calcmode="lin" valueType="num">
                                      <p:cBhvr>
                                        <p:cTn id="30" dur="75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childTnLst>
                                    <p:set>
                                      <p:cBhvr>
                                        <p:cTn id="32" dur="1" fill="hold">
                                          <p:stCondLst>
                                            <p:cond delay="0"/>
                                          </p:stCondLst>
                                        </p:cTn>
                                        <p:tgtEl>
                                          <p:spTgt spid="25"/>
                                        </p:tgtEl>
                                        <p:attrNameLst>
                                          <p:attrName>style.visibility</p:attrName>
                                        </p:attrNameLst>
                                      </p:cBhvr>
                                      <p:to>
                                        <p:strVal val="visible"/>
                                      </p:to>
                                    </p:set>
                                    <p:animEffect transition="in" filter="fade">
                                      <p:cBhvr>
                                        <p:cTn id="33" dur="750"/>
                                        <p:tgtEl>
                                          <p:spTgt spid="25"/>
                                        </p:tgtEl>
                                      </p:cBhvr>
                                    </p:animEffect>
                                    <p:anim calcmode="lin" valueType="num">
                                      <p:cBhvr>
                                        <p:cTn id="34" dur="750" fill="hold"/>
                                        <p:tgtEl>
                                          <p:spTgt spid="25"/>
                                        </p:tgtEl>
                                        <p:attrNameLst>
                                          <p:attrName>ppt_x</p:attrName>
                                        </p:attrNameLst>
                                      </p:cBhvr>
                                      <p:tavLst>
                                        <p:tav tm="0">
                                          <p:val>
                                            <p:strVal val="#ppt_x"/>
                                          </p:val>
                                        </p:tav>
                                        <p:tav tm="100000">
                                          <p:val>
                                            <p:strVal val="#ppt_x"/>
                                          </p:val>
                                        </p:tav>
                                      </p:tavLst>
                                    </p:anim>
                                    <p:anim calcmode="lin" valueType="num">
                                      <p:cBhvr>
                                        <p:cTn id="35" dur="750" fill="hold"/>
                                        <p:tgtEl>
                                          <p:spTgt spid="25"/>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47" presetClass="entr" presetSubtype="0" fill="hold" nodeType="afterEffect">
                                  <p:childTnLst>
                                    <p:set>
                                      <p:cBhvr>
                                        <p:cTn id="38" dur="1" fill="hold">
                                          <p:stCondLst>
                                            <p:cond delay="0"/>
                                          </p:stCondLst>
                                        </p:cTn>
                                        <p:tgtEl>
                                          <p:spTgt spid="2"/>
                                        </p:tgtEl>
                                        <p:attrNameLst>
                                          <p:attrName>style.visibility</p:attrName>
                                        </p:attrNameLst>
                                      </p:cBhvr>
                                      <p:to>
                                        <p:strVal val="visible"/>
                                      </p:to>
                                    </p:set>
                                    <p:animEffect transition="in" filter="fade">
                                      <p:cBhvr>
                                        <p:cTn id="39" dur="750"/>
                                        <p:tgtEl>
                                          <p:spTgt spid="2"/>
                                        </p:tgtEl>
                                      </p:cBhvr>
                                    </p:animEffect>
                                    <p:anim calcmode="lin" valueType="num">
                                      <p:cBhvr>
                                        <p:cTn id="40" dur="750" fill="hold"/>
                                        <p:tgtEl>
                                          <p:spTgt spid="2"/>
                                        </p:tgtEl>
                                        <p:attrNameLst>
                                          <p:attrName>ppt_x</p:attrName>
                                        </p:attrNameLst>
                                      </p:cBhvr>
                                      <p:tavLst>
                                        <p:tav tm="0">
                                          <p:val>
                                            <p:strVal val="#ppt_x"/>
                                          </p:val>
                                        </p:tav>
                                        <p:tav tm="100000">
                                          <p:val>
                                            <p:strVal val="#ppt_x"/>
                                          </p:val>
                                        </p:tav>
                                      </p:tavLst>
                                    </p:anim>
                                    <p:anim calcmode="lin" valueType="num">
                                      <p:cBhvr>
                                        <p:cTn id="41" dur="750" fill="hold"/>
                                        <p:tgtEl>
                                          <p:spTgt spid="2"/>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47" presetClass="entr" presetSubtype="0" fill="hold" grpId="0" nodeType="afterEffect">
                                  <p:childTnLst>
                                    <p:set>
                                      <p:cBhvr>
                                        <p:cTn id="44" dur="1" fill="hold">
                                          <p:stCondLst>
                                            <p:cond delay="0"/>
                                          </p:stCondLst>
                                        </p:cTn>
                                        <p:tgtEl>
                                          <p:spTgt spid="52276"/>
                                        </p:tgtEl>
                                        <p:attrNameLst>
                                          <p:attrName>style.visibility</p:attrName>
                                        </p:attrNameLst>
                                      </p:cBhvr>
                                      <p:to>
                                        <p:strVal val="visible"/>
                                      </p:to>
                                    </p:set>
                                    <p:animEffect transition="in" filter="fade">
                                      <p:cBhvr>
                                        <p:cTn id="45" dur="750"/>
                                        <p:tgtEl>
                                          <p:spTgt spid="52276"/>
                                        </p:tgtEl>
                                      </p:cBhvr>
                                    </p:animEffect>
                                    <p:anim calcmode="lin" valueType="num">
                                      <p:cBhvr>
                                        <p:cTn id="46" dur="750" fill="hold"/>
                                        <p:tgtEl>
                                          <p:spTgt spid="52276"/>
                                        </p:tgtEl>
                                        <p:attrNameLst>
                                          <p:attrName>ppt_x</p:attrName>
                                        </p:attrNameLst>
                                      </p:cBhvr>
                                      <p:tavLst>
                                        <p:tav tm="0">
                                          <p:val>
                                            <p:strVal val="#ppt_x"/>
                                          </p:val>
                                        </p:tav>
                                        <p:tav tm="100000">
                                          <p:val>
                                            <p:strVal val="#ppt_x"/>
                                          </p:val>
                                        </p:tav>
                                      </p:tavLst>
                                    </p:anim>
                                    <p:anim calcmode="lin" valueType="num">
                                      <p:cBhvr>
                                        <p:cTn id="47" dur="750" fill="hold"/>
                                        <p:tgtEl>
                                          <p:spTgt spid="52276"/>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42" presetClass="entr" presetSubtype="0" fill="hold" nodeType="afterEffec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childTnLst>
                          </p:cTn>
                        </p:par>
                        <p:par>
                          <p:cTn id="54" fill="hold">
                            <p:stCondLst>
                              <p:cond delay="6500"/>
                            </p:stCondLst>
                            <p:childTnLst>
                              <p:par>
                                <p:cTn id="55" presetID="47" presetClass="entr" presetSubtype="0" fill="hold" grpId="0" nodeType="afterEffect">
                                  <p:childTnLst>
                                    <p:set>
                                      <p:cBhvr>
                                        <p:cTn id="56" dur="1" fill="hold">
                                          <p:stCondLst>
                                            <p:cond delay="0"/>
                                          </p:stCondLst>
                                        </p:cTn>
                                        <p:tgtEl>
                                          <p:spTgt spid="52246"/>
                                        </p:tgtEl>
                                        <p:attrNameLst>
                                          <p:attrName>style.visibility</p:attrName>
                                        </p:attrNameLst>
                                      </p:cBhvr>
                                      <p:to>
                                        <p:strVal val="visible"/>
                                      </p:to>
                                    </p:set>
                                    <p:animEffect transition="in" filter="fade">
                                      <p:cBhvr>
                                        <p:cTn id="57" dur="1000"/>
                                        <p:tgtEl>
                                          <p:spTgt spid="52246"/>
                                        </p:tgtEl>
                                      </p:cBhvr>
                                    </p:animEffect>
                                    <p:anim calcmode="lin" valueType="num">
                                      <p:cBhvr>
                                        <p:cTn id="58" dur="1000" fill="hold"/>
                                        <p:tgtEl>
                                          <p:spTgt spid="52246"/>
                                        </p:tgtEl>
                                        <p:attrNameLst>
                                          <p:attrName>ppt_x</p:attrName>
                                        </p:attrNameLst>
                                      </p:cBhvr>
                                      <p:tavLst>
                                        <p:tav tm="0">
                                          <p:val>
                                            <p:strVal val="#ppt_x"/>
                                          </p:val>
                                        </p:tav>
                                        <p:tav tm="100000">
                                          <p:val>
                                            <p:strVal val="#ppt_x"/>
                                          </p:val>
                                        </p:tav>
                                      </p:tavLst>
                                    </p:anim>
                                    <p:anim calcmode="lin" valueType="num">
                                      <p:cBhvr>
                                        <p:cTn id="59" dur="1000" fill="hold"/>
                                        <p:tgtEl>
                                          <p:spTgt spid="52246"/>
                                        </p:tgtEl>
                                        <p:attrNameLst>
                                          <p:attrName>ppt_y</p:attrName>
                                        </p:attrNameLst>
                                      </p:cBhvr>
                                      <p:tavLst>
                                        <p:tav tm="0">
                                          <p:val>
                                            <p:strVal val="#ppt_y-.1"/>
                                          </p:val>
                                        </p:tav>
                                        <p:tav tm="100000">
                                          <p:val>
                                            <p:strVal val="#ppt_y"/>
                                          </p:val>
                                        </p:tav>
                                      </p:tavLst>
                                    </p:anim>
                                  </p:childTnLst>
                                </p:cTn>
                              </p:par>
                            </p:childTnLst>
                          </p:cTn>
                        </p:par>
                        <p:par>
                          <p:cTn id="60" fill="hold">
                            <p:stCondLst>
                              <p:cond delay="7500"/>
                            </p:stCondLst>
                            <p:childTnLst>
                              <p:par>
                                <p:cTn id="61" presetID="42" presetClass="entr" presetSubtype="0" fill="hold" nodeType="afterEffec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anim calcmode="lin" valueType="num">
                                      <p:cBhvr>
                                        <p:cTn id="64" dur="1000" fill="hold"/>
                                        <p:tgtEl>
                                          <p:spTgt spid="4"/>
                                        </p:tgtEl>
                                        <p:attrNameLst>
                                          <p:attrName>ppt_x</p:attrName>
                                        </p:attrNameLst>
                                      </p:cBhvr>
                                      <p:tavLst>
                                        <p:tav tm="0">
                                          <p:val>
                                            <p:strVal val="#ppt_x"/>
                                          </p:val>
                                        </p:tav>
                                        <p:tav tm="100000">
                                          <p:val>
                                            <p:strVal val="#ppt_x"/>
                                          </p:val>
                                        </p:tav>
                                      </p:tavLst>
                                    </p:anim>
                                    <p:anim calcmode="lin" valueType="num">
                                      <p:cBhvr>
                                        <p:cTn id="6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6" grpId="0"/>
      <p:bldP spid="522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47106"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47149"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47143"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47144"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7145"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47146"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7147"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防控设施物资情况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47142"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53267" name="矩形 26"/>
          <p:cNvSpPr>
            <a:spLocks noChangeArrowheads="1"/>
          </p:cNvSpPr>
          <p:nvPr/>
        </p:nvSpPr>
        <p:spPr bwMode="auto">
          <a:xfrm>
            <a:off x="779463" y="1035050"/>
            <a:ext cx="10853737" cy="2740025"/>
          </a:xfrm>
          <a:prstGeom prst="rect">
            <a:avLst/>
          </a:prstGeom>
          <a:noFill/>
          <a:ln w="9525">
            <a:noFill/>
            <a:miter lim="800000"/>
          </a:ln>
        </p:spPr>
        <p:txBody>
          <a:bodyPr>
            <a:spAutoFit/>
          </a:bodyPr>
          <a:lstStyle/>
          <a:p>
            <a:pPr marL="285750" indent="-285750">
              <a:lnSpc>
                <a:spcPct val="15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是否储备</a:t>
            </a:r>
            <a:r>
              <a:rPr lang="en-US" altLang="zh-CN" sz="2400" b="1">
                <a:solidFill>
                  <a:srgbClr val="333333"/>
                </a:solidFill>
                <a:latin typeface="思源宋体 CN Medium"/>
                <a:ea typeface="思源宋体 CN Medium"/>
                <a:cs typeface="思源宋体 CN Medium"/>
              </a:rPr>
              <a:t>14</a:t>
            </a:r>
            <a:r>
              <a:rPr lang="zh-CN" altLang="en-US" sz="2400" b="1">
                <a:solidFill>
                  <a:srgbClr val="333333"/>
                </a:solidFill>
                <a:latin typeface="思源宋体 CN Medium"/>
                <a:ea typeface="思源宋体 CN Medium"/>
                <a:cs typeface="思源宋体 CN Medium"/>
              </a:rPr>
              <a:t>天使用量的口罩（</a:t>
            </a:r>
            <a:r>
              <a:rPr lang="zh-CN" altLang="zh-CN" b="1"/>
              <a:t>★</a:t>
            </a:r>
            <a:r>
              <a:rPr lang="zh-CN" altLang="zh-CN"/>
              <a:t> </a:t>
            </a:r>
            <a:r>
              <a:rPr lang="zh-CN" altLang="en-US" sz="2400" b="1">
                <a:solidFill>
                  <a:srgbClr val="333333"/>
                </a:solidFill>
                <a:latin typeface="思源宋体 CN Medium"/>
                <a:ea typeface="思源宋体 CN Medium"/>
                <a:cs typeface="思源宋体 CN Medium"/>
              </a:rPr>
              <a:t>）</a:t>
            </a:r>
            <a:endParaRPr lang="zh-CN" altLang="en-US" sz="2400" b="1">
              <a:solidFill>
                <a:srgbClr val="333333"/>
              </a:solidFill>
              <a:latin typeface="思源宋体 CN Medium"/>
              <a:ea typeface="思源宋体 CN Medium"/>
              <a:cs typeface="思源宋体 CN Medium"/>
            </a:endParaRPr>
          </a:p>
          <a:p>
            <a:pPr marL="285750" indent="-285750">
              <a:lnSpc>
                <a:spcPct val="150000"/>
              </a:lnSpc>
              <a:buClr>
                <a:srgbClr val="013E6B"/>
              </a:buClr>
              <a:buFont typeface="Wingdings" panose="05000000000000000000" pitchFamily="2" charset="2"/>
              <a:buNone/>
            </a:pPr>
            <a:r>
              <a:rPr lang="zh-CN" altLang="en-US" sz="2400" b="1">
                <a:solidFill>
                  <a:srgbClr val="333333"/>
                </a:solidFill>
                <a:latin typeface="思源宋体 CN Medium"/>
                <a:ea typeface="思源宋体 CN Medium"/>
                <a:cs typeface="思源宋体 CN Medium"/>
              </a:rPr>
              <a:t>  </a:t>
            </a:r>
            <a:r>
              <a:rPr lang="zh-CN" altLang="en-US" sz="2000" b="1">
                <a:solidFill>
                  <a:srgbClr val="333333"/>
                </a:solidFill>
                <a:latin typeface="思源宋体 CN Medium"/>
                <a:ea typeface="思源宋体 CN Medium"/>
                <a:cs typeface="思源宋体 CN Medium"/>
              </a:rPr>
              <a:t>要求：普通防护口罩每人每天更换</a:t>
            </a:r>
            <a:r>
              <a:rPr lang="en-US" altLang="zh-CN" sz="2000" b="1">
                <a:solidFill>
                  <a:srgbClr val="333333"/>
                </a:solidFill>
                <a:latin typeface="思源宋体 CN Medium"/>
                <a:ea typeface="思源宋体 CN Medium"/>
                <a:cs typeface="思源宋体 CN Medium"/>
              </a:rPr>
              <a:t>1-2</a:t>
            </a:r>
            <a:r>
              <a:rPr lang="zh-CN" altLang="en-US" sz="2000" b="1">
                <a:solidFill>
                  <a:srgbClr val="333333"/>
                </a:solidFill>
                <a:latin typeface="思源宋体 CN Medium"/>
                <a:ea typeface="思源宋体 CN Medium"/>
                <a:cs typeface="思源宋体 CN Medium"/>
              </a:rPr>
              <a:t>次；</a:t>
            </a:r>
            <a:r>
              <a:rPr lang="zh-CN" altLang="en-US" sz="2000">
                <a:solidFill>
                  <a:srgbClr val="333333"/>
                </a:solidFill>
              </a:rPr>
              <a:t>Ｎ</a:t>
            </a:r>
            <a:r>
              <a:rPr lang="en-US" altLang="zh-CN" sz="2000">
                <a:solidFill>
                  <a:srgbClr val="333333"/>
                </a:solidFill>
              </a:rPr>
              <a:t>95</a:t>
            </a:r>
            <a:r>
              <a:rPr lang="zh-CN" altLang="en-US" sz="2000">
                <a:solidFill>
                  <a:srgbClr val="333333"/>
                </a:solidFill>
              </a:rPr>
              <a:t>口罩更换间隔时间最长不超过</a:t>
            </a:r>
            <a:r>
              <a:rPr lang="en-US" altLang="zh-CN" sz="2000">
                <a:solidFill>
                  <a:srgbClr val="333333"/>
                </a:solidFill>
              </a:rPr>
              <a:t>48</a:t>
            </a:r>
            <a:r>
              <a:rPr lang="zh-CN" altLang="en-US" sz="2000">
                <a:solidFill>
                  <a:srgbClr val="333333"/>
                </a:solidFill>
              </a:rPr>
              <a:t>小时。</a:t>
            </a:r>
            <a:endParaRPr lang="zh-CN" altLang="en-US" sz="2000" b="1">
              <a:solidFill>
                <a:srgbClr val="333333"/>
              </a:solidFill>
              <a:latin typeface="思源宋体 CN Medium"/>
              <a:ea typeface="思源宋体 CN Medium"/>
              <a:cs typeface="思源宋体 CN Medium"/>
            </a:endParaRPr>
          </a:p>
          <a:p>
            <a:pPr marL="285750" indent="-285750">
              <a:lnSpc>
                <a:spcPct val="150000"/>
              </a:lnSpc>
              <a:buClr>
                <a:srgbClr val="013E6B"/>
              </a:buClr>
              <a:buFont typeface="Wingdings" panose="05000000000000000000" pitchFamily="2" charset="2"/>
              <a:buChar char="n"/>
            </a:pPr>
            <a:r>
              <a:rPr lang="zh-CN" altLang="en-US" sz="2400" b="1">
                <a:solidFill>
                  <a:srgbClr val="333333"/>
                </a:solidFill>
              </a:rPr>
              <a:t>是否储备</a:t>
            </a:r>
            <a:r>
              <a:rPr lang="en-US" altLang="zh-CN" sz="2400" b="1">
                <a:solidFill>
                  <a:srgbClr val="333333"/>
                </a:solidFill>
              </a:rPr>
              <a:t>14</a:t>
            </a:r>
            <a:r>
              <a:rPr lang="zh-CN" altLang="en-US" sz="2400" b="1">
                <a:solidFill>
                  <a:srgbClr val="333333"/>
                </a:solidFill>
              </a:rPr>
              <a:t>天使用量的消杀药品</a:t>
            </a:r>
            <a:r>
              <a:rPr lang="zh-CN" altLang="en-US" b="1">
                <a:solidFill>
                  <a:srgbClr val="333333"/>
                </a:solidFill>
              </a:rPr>
              <a:t>（</a:t>
            </a:r>
            <a:r>
              <a:rPr lang="zh-CN" altLang="zh-CN" b="1"/>
              <a:t>★ ★</a:t>
            </a:r>
            <a:r>
              <a:rPr lang="zh-CN" altLang="zh-CN"/>
              <a:t> </a:t>
            </a:r>
            <a:r>
              <a:rPr lang="zh-CN" altLang="en-US" b="1">
                <a:solidFill>
                  <a:srgbClr val="333333"/>
                </a:solidFill>
              </a:rPr>
              <a:t>）</a:t>
            </a:r>
            <a:endParaRPr lang="zh-CN" altLang="en-US"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b="1">
                <a:solidFill>
                  <a:srgbClr val="333333"/>
                </a:solidFill>
                <a:latin typeface="思源宋体 CN Medium"/>
                <a:ea typeface="思源宋体 CN Medium"/>
                <a:cs typeface="思源宋体 CN Medium"/>
              </a:rPr>
              <a:t>  要求：消杀人员及器械数量、消杀药品种类、存放位置有无安全隐患。</a:t>
            </a:r>
            <a:r>
              <a:rPr lang="zh-CN" altLang="en-US" sz="2200">
                <a:solidFill>
                  <a:srgbClr val="333333"/>
                </a:solidFill>
                <a:latin typeface="思源宋体 CN Medium"/>
                <a:ea typeface="思源宋体 CN Medium"/>
                <a:cs typeface="思源宋体 CN Medium"/>
              </a:rPr>
              <a:t> </a:t>
            </a:r>
            <a:endParaRPr lang="zh-CN" altLang="en-US" sz="2200">
              <a:solidFill>
                <a:srgbClr val="333333"/>
              </a:solidFill>
            </a:endParaRPr>
          </a:p>
          <a:p>
            <a:pPr marL="285750" indent="-285750">
              <a:buClr>
                <a:srgbClr val="013E6B"/>
              </a:buClr>
              <a:buFont typeface="Wingdings" panose="05000000000000000000" pitchFamily="2" charset="2"/>
              <a:buNone/>
            </a:pPr>
            <a:r>
              <a:rPr lang="zh-CN" altLang="en-US" sz="2200" b="1">
                <a:solidFill>
                  <a:srgbClr val="333333"/>
                </a:solidFill>
              </a:rPr>
              <a:t>目前存在的问题：</a:t>
            </a:r>
            <a:r>
              <a:rPr lang="en-US" altLang="zh-CN" sz="2200">
                <a:solidFill>
                  <a:srgbClr val="EA2424"/>
                </a:solidFill>
                <a:latin typeface="思源宋体 CN Medium"/>
                <a:ea typeface="思源宋体 CN Medium"/>
                <a:cs typeface="思源宋体 CN Medium"/>
              </a:rPr>
              <a:t>75%</a:t>
            </a:r>
            <a:r>
              <a:rPr lang="zh-CN" altLang="en-US" sz="2200">
                <a:solidFill>
                  <a:srgbClr val="EA2424"/>
                </a:solidFill>
                <a:latin typeface="思源宋体 CN Medium"/>
                <a:ea typeface="思源宋体 CN Medium"/>
                <a:cs typeface="思源宋体 CN Medium"/>
              </a:rPr>
              <a:t>的酒精和次氯酸钠混放；消毒人员及器械数量不足；消毒药品储量不足</a:t>
            </a:r>
            <a:endParaRPr lang="zh-CN" altLang="en-US" sz="2200">
              <a:solidFill>
                <a:srgbClr val="EA2424"/>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47139" name="图形 29"/>
            <p:cNvPicPr>
              <a:picLocks noChangeAspect="1"/>
            </p:cNvPicPr>
            <p:nvPr/>
          </p:nvPicPr>
          <p:blipFill>
            <a:blip r:embed="rId1"/>
            <a:srcRect/>
            <a:stretch>
              <a:fillRect/>
            </a:stretch>
          </p:blipFill>
          <p:spPr bwMode="auto">
            <a:xfrm>
              <a:off x="9098366" y="464106"/>
              <a:ext cx="577033" cy="577033"/>
            </a:xfrm>
            <a:prstGeom prst="rect">
              <a:avLst/>
            </a:prstGeom>
            <a:noFill/>
            <a:ln w="9525">
              <a:noFill/>
              <a:miter lim="800000"/>
              <a:headEnd/>
              <a:tailEnd/>
            </a:ln>
          </p:spPr>
        </p:pic>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grpId="0" nodeType="afterEffect">
                                  <p:childTnLst>
                                    <p:set>
                                      <p:cBhvr>
                                        <p:cTn id="28" dur="1" fill="hold">
                                          <p:stCondLst>
                                            <p:cond delay="0"/>
                                          </p:stCondLst>
                                        </p:cTn>
                                        <p:tgtEl>
                                          <p:spTgt spid="53267"/>
                                        </p:tgtEl>
                                        <p:attrNameLst>
                                          <p:attrName>style.visibility</p:attrName>
                                        </p:attrNameLst>
                                      </p:cBhvr>
                                      <p:to>
                                        <p:strVal val="visible"/>
                                      </p:to>
                                    </p:set>
                                    <p:animEffect transition="in" filter="fade">
                                      <p:cBhvr>
                                        <p:cTn id="29" dur="1250"/>
                                        <p:tgtEl>
                                          <p:spTgt spid="53267"/>
                                        </p:tgtEl>
                                      </p:cBhvr>
                                    </p:animEffect>
                                    <p:anim calcmode="lin" valueType="num">
                                      <p:cBhvr>
                                        <p:cTn id="30" dur="1250" fill="hold"/>
                                        <p:tgtEl>
                                          <p:spTgt spid="53267"/>
                                        </p:tgtEl>
                                        <p:attrNameLst>
                                          <p:attrName>ppt_x</p:attrName>
                                        </p:attrNameLst>
                                      </p:cBhvr>
                                      <p:tavLst>
                                        <p:tav tm="0">
                                          <p:val>
                                            <p:strVal val="#ppt_x"/>
                                          </p:val>
                                        </p:tav>
                                        <p:tav tm="100000">
                                          <p:val>
                                            <p:strVal val="#ppt_x"/>
                                          </p:val>
                                        </p:tav>
                                      </p:tavLst>
                                    </p:anim>
                                    <p:anim calcmode="lin" valueType="num">
                                      <p:cBhvr>
                                        <p:cTn id="31" dur="1250" fill="hold"/>
                                        <p:tgtEl>
                                          <p:spTgt spid="53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49154"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49206"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49200"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49201"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9202"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49203"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49204"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4384675" cy="541338"/>
            <a:chOff x="840753" y="464106"/>
            <a:chExt cx="4385396" cy="540149"/>
          </a:xfrm>
        </p:grpSpPr>
        <p:sp>
          <p:nvSpPr>
            <p:cNvPr id="21" name="平行四边形 20"/>
            <p:cNvSpPr/>
            <p:nvPr/>
          </p:nvSpPr>
          <p:spPr>
            <a:xfrm>
              <a:off x="840753" y="481531"/>
              <a:ext cx="4385396"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52" y="481531"/>
              <a:ext cx="2327658"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内部管理情况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49199"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49" name="矩形 48"/>
          <p:cNvSpPr>
            <a:spLocks noChangeArrowheads="1"/>
          </p:cNvSpPr>
          <p:nvPr/>
        </p:nvSpPr>
        <p:spPr bwMode="auto">
          <a:xfrm>
            <a:off x="1889125" y="5727700"/>
            <a:ext cx="1993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latin typeface="思源宋体 CN Medium"/>
                <a:ea typeface="思源宋体 CN Medium"/>
                <a:cs typeface="思源宋体 CN Medium"/>
              </a:rPr>
              <a:t>做好消毒记录</a:t>
            </a:r>
            <a:endParaRPr lang="zh-CN" altLang="en-US" sz="2000">
              <a:solidFill>
                <a:srgbClr val="333333"/>
              </a:solidFill>
              <a:latin typeface="思源宋体 CN Medium"/>
              <a:ea typeface="思源宋体 CN Medium"/>
              <a:cs typeface="思源宋体 CN Medium"/>
            </a:endParaRPr>
          </a:p>
        </p:txBody>
      </p:sp>
      <p:grpSp>
        <p:nvGrpSpPr>
          <p:cNvPr id="29" name="组合 28"/>
          <p:cNvGrpSpPr/>
          <p:nvPr/>
        </p:nvGrpSpPr>
        <p:grpSpPr bwMode="auto">
          <a:xfrm>
            <a:off x="5219700" y="481013"/>
            <a:ext cx="1079500" cy="523875"/>
            <a:chOff x="5219293" y="481035"/>
            <a:chExt cx="1080000" cy="523220"/>
          </a:xfrm>
        </p:grpSpPr>
        <p:sp>
          <p:nvSpPr>
            <p:cNvPr id="24" name="平行四边形 23"/>
            <p:cNvSpPr/>
            <p:nvPr/>
          </p:nvSpPr>
          <p:spPr>
            <a:xfrm>
              <a:off x="5219293"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49196" name="图形 2"/>
            <p:cNvPicPr>
              <a:picLocks noChangeAspect="1"/>
            </p:cNvPicPr>
            <p:nvPr/>
          </p:nvPicPr>
          <p:blipFill>
            <a:blip r:embed="rId1"/>
            <a:srcRect/>
            <a:stretch>
              <a:fillRect/>
            </a:stretch>
          </p:blipFill>
          <p:spPr bwMode="auto">
            <a:xfrm>
              <a:off x="5550973" y="549756"/>
              <a:ext cx="416641" cy="385779"/>
            </a:xfrm>
            <a:prstGeom prst="rect">
              <a:avLst/>
            </a:prstGeom>
            <a:noFill/>
            <a:ln w="9525">
              <a:noFill/>
              <a:miter lim="800000"/>
              <a:headEnd/>
              <a:tailEnd/>
            </a:ln>
          </p:spPr>
        </p:pic>
      </p:grpSp>
      <p:sp>
        <p:nvSpPr>
          <p:cNvPr id="4" name="矩形 3"/>
          <p:cNvSpPr>
            <a:spLocks noChangeArrowheads="1"/>
          </p:cNvSpPr>
          <p:nvPr/>
        </p:nvSpPr>
        <p:spPr bwMode="auto">
          <a:xfrm>
            <a:off x="2579688" y="1395413"/>
            <a:ext cx="4167187" cy="457200"/>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None/>
            </a:pPr>
            <a:r>
              <a:rPr lang="zh-CN" altLang="en-US" sz="2400" b="1">
                <a:solidFill>
                  <a:srgbClr val="333333"/>
                </a:solidFill>
                <a:latin typeface="思源宋体 CN Medium"/>
                <a:ea typeface="思源宋体 CN Medium"/>
                <a:cs typeface="思源宋体 CN Medium"/>
              </a:rPr>
              <a:t>是否设置废弃口罩专用垃圾桶</a:t>
            </a:r>
            <a:endParaRPr lang="zh-CN" altLang="en-US" sz="2400" b="1">
              <a:latin typeface="等线" panose="02010600030101010101" charset="-122"/>
              <a:ea typeface="等线" panose="02010600030101010101" charset="-122"/>
            </a:endParaRPr>
          </a:p>
        </p:txBody>
      </p:sp>
      <p:sp>
        <p:nvSpPr>
          <p:cNvPr id="6" name="矩形 5"/>
          <p:cNvSpPr>
            <a:spLocks noChangeArrowheads="1"/>
          </p:cNvSpPr>
          <p:nvPr/>
        </p:nvSpPr>
        <p:spPr bwMode="auto">
          <a:xfrm>
            <a:off x="3802063" y="2478088"/>
            <a:ext cx="2247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rPr>
              <a:t>桶内要有垃圾袋</a:t>
            </a:r>
            <a:endParaRPr lang="zh-CN" altLang="en-US" sz="2000">
              <a:solidFill>
                <a:srgbClr val="333333"/>
              </a:solidFill>
            </a:endParaRPr>
          </a:p>
        </p:txBody>
      </p:sp>
      <p:sp>
        <p:nvSpPr>
          <p:cNvPr id="7" name="矩形 6"/>
          <p:cNvSpPr>
            <a:spLocks noChangeArrowheads="1"/>
          </p:cNvSpPr>
          <p:nvPr/>
        </p:nvSpPr>
        <p:spPr bwMode="auto">
          <a:xfrm>
            <a:off x="4062413" y="3021013"/>
            <a:ext cx="4448175"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rPr>
              <a:t>桶外要有醒目标识“废弃口罩收集桶”</a:t>
            </a:r>
            <a:endParaRPr lang="zh-CN" altLang="en-US" sz="2000">
              <a:solidFill>
                <a:srgbClr val="333333"/>
              </a:solidFill>
            </a:endParaRPr>
          </a:p>
        </p:txBody>
      </p:sp>
      <p:sp>
        <p:nvSpPr>
          <p:cNvPr id="25" name="矩形 24"/>
          <p:cNvSpPr>
            <a:spLocks noChangeArrowheads="1"/>
          </p:cNvSpPr>
          <p:nvPr/>
        </p:nvSpPr>
        <p:spPr bwMode="auto">
          <a:xfrm>
            <a:off x="4148138" y="3562350"/>
            <a:ext cx="4279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rPr>
              <a:t>摆放位置要合理（通风方便之处）</a:t>
            </a:r>
            <a:endParaRPr lang="zh-CN" altLang="en-US" sz="2000">
              <a:solidFill>
                <a:srgbClr val="333333"/>
              </a:solidFill>
            </a:endParaRPr>
          </a:p>
        </p:txBody>
      </p:sp>
      <p:sp>
        <p:nvSpPr>
          <p:cNvPr id="26" name="矩形 25"/>
          <p:cNvSpPr>
            <a:spLocks noChangeArrowheads="1"/>
          </p:cNvSpPr>
          <p:nvPr/>
        </p:nvSpPr>
        <p:spPr bwMode="auto">
          <a:xfrm>
            <a:off x="4103688" y="4103688"/>
            <a:ext cx="1739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latin typeface="思源宋体 CN Medium"/>
                <a:ea typeface="思源宋体 CN Medium"/>
                <a:cs typeface="思源宋体 CN Medium"/>
              </a:rPr>
              <a:t>数量要合理</a:t>
            </a:r>
            <a:endParaRPr lang="zh-CN" altLang="en-US" sz="2000">
              <a:solidFill>
                <a:srgbClr val="333333"/>
              </a:solidFill>
              <a:latin typeface="思源宋体 CN Medium"/>
              <a:ea typeface="思源宋体 CN Medium"/>
              <a:cs typeface="思源宋体 CN Medium"/>
            </a:endParaRPr>
          </a:p>
        </p:txBody>
      </p:sp>
      <p:sp>
        <p:nvSpPr>
          <p:cNvPr id="27" name="矩形 26"/>
          <p:cNvSpPr>
            <a:spLocks noChangeArrowheads="1"/>
          </p:cNvSpPr>
          <p:nvPr/>
        </p:nvSpPr>
        <p:spPr bwMode="auto">
          <a:xfrm>
            <a:off x="3997325" y="4645025"/>
            <a:ext cx="5803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latin typeface="思源宋体 CN Medium"/>
                <a:ea typeface="思源宋体 CN Medium"/>
                <a:cs typeface="思源宋体 CN Medium"/>
              </a:rPr>
              <a:t>收集前用</a:t>
            </a:r>
            <a:r>
              <a:rPr lang="en-US" altLang="zh-CN" sz="2000">
                <a:solidFill>
                  <a:srgbClr val="333333"/>
                </a:solidFill>
                <a:latin typeface="思源宋体 CN Medium"/>
                <a:ea typeface="思源宋体 CN Medium"/>
                <a:cs typeface="思源宋体 CN Medium"/>
              </a:rPr>
              <a:t>1000</a:t>
            </a:r>
            <a:r>
              <a:rPr lang="zh-CN" altLang="en-US" sz="2000">
                <a:solidFill>
                  <a:srgbClr val="333333"/>
                </a:solidFill>
                <a:latin typeface="思源宋体 CN Medium"/>
                <a:ea typeface="思源宋体 CN Medium"/>
                <a:cs typeface="思源宋体 CN Medium"/>
              </a:rPr>
              <a:t>毫克每升的含氯消毒液喷洒至湿润</a:t>
            </a:r>
            <a:endParaRPr lang="zh-CN" altLang="en-US" sz="2000">
              <a:solidFill>
                <a:srgbClr val="333333"/>
              </a:solidFill>
              <a:latin typeface="思源宋体 CN Medium"/>
              <a:ea typeface="思源宋体 CN Medium"/>
              <a:cs typeface="思源宋体 CN Medium"/>
            </a:endParaRPr>
          </a:p>
        </p:txBody>
      </p:sp>
      <p:sp>
        <p:nvSpPr>
          <p:cNvPr id="28" name="矩形 27"/>
          <p:cNvSpPr>
            <a:spLocks noChangeArrowheads="1"/>
          </p:cNvSpPr>
          <p:nvPr/>
        </p:nvSpPr>
        <p:spPr bwMode="auto">
          <a:xfrm>
            <a:off x="3556000" y="5186363"/>
            <a:ext cx="3263900" cy="396875"/>
          </a:xfrm>
          <a:prstGeom prst="rect">
            <a:avLst/>
          </a:prstGeom>
          <a:noFill/>
          <a:ln w="9525">
            <a:noFill/>
            <a:miter lim="800000"/>
          </a:ln>
        </p:spPr>
        <p:txBody>
          <a:bodyPr wrap="none">
            <a:spAutoFit/>
          </a:bodyPr>
          <a:lstStyle/>
          <a:p>
            <a:pPr marL="285750" indent="-285750">
              <a:buClr>
                <a:srgbClr val="30C6C5"/>
              </a:buClr>
              <a:buFont typeface="Wingdings" panose="05000000000000000000" pitchFamily="2" charset="2"/>
              <a:buChar char="l"/>
            </a:pPr>
            <a:r>
              <a:rPr lang="zh-CN" altLang="en-US" sz="2000">
                <a:solidFill>
                  <a:srgbClr val="333333"/>
                </a:solidFill>
                <a:latin typeface="思源宋体 CN Medium"/>
                <a:ea typeface="思源宋体 CN Medium"/>
                <a:cs typeface="思源宋体 CN Medium"/>
              </a:rPr>
              <a:t>扎紧口袋当生活垃圾处置</a:t>
            </a:r>
            <a:endParaRPr lang="zh-CN" altLang="en-US" sz="2000">
              <a:solidFill>
                <a:srgbClr val="333333"/>
              </a:solidFill>
              <a:latin typeface="思源宋体 CN Medium"/>
              <a:ea typeface="思源宋体 CN Medium"/>
              <a:cs typeface="思源宋体 CN Medium"/>
            </a:endParaRPr>
          </a:p>
        </p:txBody>
      </p:sp>
      <p:grpSp>
        <p:nvGrpSpPr>
          <p:cNvPr id="33" name="组合 32"/>
          <p:cNvGrpSpPr/>
          <p:nvPr/>
        </p:nvGrpSpPr>
        <p:grpSpPr bwMode="auto">
          <a:xfrm>
            <a:off x="427038" y="2066925"/>
            <a:ext cx="3656012" cy="3290888"/>
            <a:chOff x="3336926" y="3881438"/>
            <a:chExt cx="1352550" cy="1217612"/>
          </a:xfrm>
        </p:grpSpPr>
        <p:sp>
          <p:nvSpPr>
            <p:cNvPr id="49170" name="Freeform 150"/>
            <p:cNvSpPr/>
            <p:nvPr/>
          </p:nvSpPr>
          <p:spPr bwMode="auto">
            <a:xfrm>
              <a:off x="3336926" y="4454525"/>
              <a:ext cx="1352550" cy="644525"/>
            </a:xfrm>
            <a:custGeom>
              <a:avLst/>
              <a:gdLst>
                <a:gd name="T0" fmla="*/ 255160121 w 1009"/>
                <a:gd name="T1" fmla="*/ 427312078 h 480"/>
                <a:gd name="T2" fmla="*/ 840949770 w 1009"/>
                <a:gd name="T3" fmla="*/ 227178976 h 480"/>
                <a:gd name="T4" fmla="*/ 1626197013 w 1009"/>
                <a:gd name="T5" fmla="*/ 331753130 h 480"/>
                <a:gd name="T6" fmla="*/ 1279394363 w 1009"/>
                <a:gd name="T7" fmla="*/ 865442773 h 480"/>
                <a:gd name="T8" fmla="*/ 255160121 w 1009"/>
                <a:gd name="T9" fmla="*/ 427312078 h 480"/>
                <a:gd name="T10" fmla="*/ 0 60000 65536"/>
                <a:gd name="T11" fmla="*/ 0 60000 65536"/>
                <a:gd name="T12" fmla="*/ 0 60000 65536"/>
                <a:gd name="T13" fmla="*/ 0 60000 65536"/>
                <a:gd name="T14" fmla="*/ 0 60000 65536"/>
                <a:gd name="T15" fmla="*/ 0 w 1009"/>
                <a:gd name="T16" fmla="*/ 0 h 480"/>
                <a:gd name="T17" fmla="*/ 1009 w 1009"/>
                <a:gd name="T18" fmla="*/ 480 h 480"/>
              </a:gdLst>
              <a:ahLst/>
              <a:cxnLst>
                <a:cxn ang="T10">
                  <a:pos x="T0" y="T1"/>
                </a:cxn>
                <a:cxn ang="T11">
                  <a:pos x="T2" y="T3"/>
                </a:cxn>
                <a:cxn ang="T12">
                  <a:pos x="T4" y="T5"/>
                </a:cxn>
                <a:cxn ang="T13">
                  <a:pos x="T6" y="T7"/>
                </a:cxn>
                <a:cxn ang="T14">
                  <a:pos x="T8" y="T9"/>
                </a:cxn>
              </a:cxnLst>
              <a:rect l="T15" t="T16" r="T17" b="T18"/>
              <a:pathLst>
                <a:path w="1009" h="480">
                  <a:moveTo>
                    <a:pt x="142" y="237"/>
                  </a:moveTo>
                  <a:cubicBezTo>
                    <a:pt x="185" y="162"/>
                    <a:pt x="302" y="0"/>
                    <a:pt x="468" y="126"/>
                  </a:cubicBezTo>
                  <a:cubicBezTo>
                    <a:pt x="635" y="251"/>
                    <a:pt x="801" y="39"/>
                    <a:pt x="905" y="184"/>
                  </a:cubicBezTo>
                  <a:cubicBezTo>
                    <a:pt x="1009" y="328"/>
                    <a:pt x="952" y="480"/>
                    <a:pt x="712" y="480"/>
                  </a:cubicBezTo>
                  <a:cubicBezTo>
                    <a:pt x="473" y="480"/>
                    <a:pt x="0" y="480"/>
                    <a:pt x="142" y="237"/>
                  </a:cubicBezTo>
                </a:path>
              </a:pathLst>
            </a:custGeom>
            <a:solidFill>
              <a:srgbClr val="EBEBF7"/>
            </a:solidFill>
            <a:ln w="9525">
              <a:noFill/>
              <a:round/>
            </a:ln>
          </p:spPr>
          <p:txBody>
            <a:bodyPr/>
            <a:lstStyle/>
            <a:p>
              <a:endParaRPr lang="zh-CN" altLang="en-US"/>
            </a:p>
          </p:txBody>
        </p:sp>
        <p:sp>
          <p:nvSpPr>
            <p:cNvPr id="49171" name="Freeform 151"/>
            <p:cNvSpPr/>
            <p:nvPr/>
          </p:nvSpPr>
          <p:spPr bwMode="auto">
            <a:xfrm>
              <a:off x="3581401" y="4168775"/>
              <a:ext cx="38100" cy="184150"/>
            </a:xfrm>
            <a:custGeom>
              <a:avLst/>
              <a:gdLst>
                <a:gd name="T0" fmla="*/ 15120939 w 24"/>
                <a:gd name="T1" fmla="*/ 294880217 h 115"/>
                <a:gd name="T2" fmla="*/ 60483756 w 24"/>
                <a:gd name="T3" fmla="*/ 292338948 h 115"/>
                <a:gd name="T4" fmla="*/ 45362810 w 24"/>
                <a:gd name="T5" fmla="*/ 0 h 115"/>
                <a:gd name="T6" fmla="*/ 0 w 24"/>
                <a:gd name="T7" fmla="*/ 2542871 h 115"/>
                <a:gd name="T8" fmla="*/ 15120939 w 24"/>
                <a:gd name="T9" fmla="*/ 294880217 h 115"/>
                <a:gd name="T10" fmla="*/ 0 60000 65536"/>
                <a:gd name="T11" fmla="*/ 0 60000 65536"/>
                <a:gd name="T12" fmla="*/ 0 60000 65536"/>
                <a:gd name="T13" fmla="*/ 0 60000 65536"/>
                <a:gd name="T14" fmla="*/ 0 60000 65536"/>
                <a:gd name="T15" fmla="*/ 0 w 24"/>
                <a:gd name="T16" fmla="*/ 0 h 115"/>
                <a:gd name="T17" fmla="*/ 24 w 24"/>
                <a:gd name="T18" fmla="*/ 115 h 115"/>
              </a:gdLst>
              <a:ahLst/>
              <a:cxnLst>
                <a:cxn ang="T10">
                  <a:pos x="T0" y="T1"/>
                </a:cxn>
                <a:cxn ang="T11">
                  <a:pos x="T2" y="T3"/>
                </a:cxn>
                <a:cxn ang="T12">
                  <a:pos x="T4" y="T5"/>
                </a:cxn>
                <a:cxn ang="T13">
                  <a:pos x="T6" y="T7"/>
                </a:cxn>
                <a:cxn ang="T14">
                  <a:pos x="T8" y="T9"/>
                </a:cxn>
              </a:cxnLst>
              <a:rect l="T15" t="T16" r="T17" b="T18"/>
              <a:pathLst>
                <a:path w="24" h="115">
                  <a:moveTo>
                    <a:pt x="6" y="116"/>
                  </a:moveTo>
                  <a:lnTo>
                    <a:pt x="24" y="115"/>
                  </a:lnTo>
                  <a:lnTo>
                    <a:pt x="18" y="0"/>
                  </a:lnTo>
                  <a:lnTo>
                    <a:pt x="0" y="1"/>
                  </a:lnTo>
                  <a:lnTo>
                    <a:pt x="6" y="116"/>
                  </a:lnTo>
                  <a:close/>
                </a:path>
              </a:pathLst>
            </a:custGeom>
            <a:solidFill>
              <a:srgbClr val="F7CFB5"/>
            </a:solidFill>
            <a:ln w="9525">
              <a:noFill/>
              <a:round/>
            </a:ln>
          </p:spPr>
          <p:txBody>
            <a:bodyPr/>
            <a:lstStyle/>
            <a:p>
              <a:endParaRPr lang="zh-CN" altLang="en-US"/>
            </a:p>
          </p:txBody>
        </p:sp>
        <p:sp>
          <p:nvSpPr>
            <p:cNvPr id="49172" name="Freeform 152"/>
            <p:cNvSpPr/>
            <p:nvPr/>
          </p:nvSpPr>
          <p:spPr bwMode="auto">
            <a:xfrm>
              <a:off x="3579813" y="4322763"/>
              <a:ext cx="61913" cy="85725"/>
            </a:xfrm>
            <a:custGeom>
              <a:avLst/>
              <a:gdLst>
                <a:gd name="T0" fmla="*/ 3471080 w 47"/>
                <a:gd name="T1" fmla="*/ 78941993 h 64"/>
                <a:gd name="T2" fmla="*/ 48587220 w 47"/>
                <a:gd name="T3" fmla="*/ 111236213 h 64"/>
                <a:gd name="T4" fmla="*/ 78086779 w 47"/>
                <a:gd name="T5" fmla="*/ 64588420 h 64"/>
                <a:gd name="T6" fmla="*/ 29499569 w 47"/>
                <a:gd name="T7" fmla="*/ 3588395 h 64"/>
                <a:gd name="T8" fmla="*/ 3471080 w 47"/>
                <a:gd name="T9" fmla="*/ 78941993 h 64"/>
                <a:gd name="T10" fmla="*/ 0 60000 65536"/>
                <a:gd name="T11" fmla="*/ 0 60000 65536"/>
                <a:gd name="T12" fmla="*/ 0 60000 65536"/>
                <a:gd name="T13" fmla="*/ 0 60000 65536"/>
                <a:gd name="T14" fmla="*/ 0 60000 65536"/>
                <a:gd name="T15" fmla="*/ 0 w 47"/>
                <a:gd name="T16" fmla="*/ 0 h 64"/>
                <a:gd name="T17" fmla="*/ 47 w 47"/>
                <a:gd name="T18" fmla="*/ 64 h 64"/>
              </a:gdLst>
              <a:ahLst/>
              <a:cxnLst>
                <a:cxn ang="T10">
                  <a:pos x="T0" y="T1"/>
                </a:cxn>
                <a:cxn ang="T11">
                  <a:pos x="T2" y="T3"/>
                </a:cxn>
                <a:cxn ang="T12">
                  <a:pos x="T4" y="T5"/>
                </a:cxn>
                <a:cxn ang="T13">
                  <a:pos x="T6" y="T7"/>
                </a:cxn>
                <a:cxn ang="T14">
                  <a:pos x="T8" y="T9"/>
                </a:cxn>
              </a:cxnLst>
              <a:rect l="T15" t="T16" r="T17" b="T18"/>
              <a:pathLst>
                <a:path w="47" h="64">
                  <a:moveTo>
                    <a:pt x="2" y="44"/>
                  </a:moveTo>
                  <a:cubicBezTo>
                    <a:pt x="4" y="56"/>
                    <a:pt x="16" y="64"/>
                    <a:pt x="28" y="62"/>
                  </a:cubicBezTo>
                  <a:cubicBezTo>
                    <a:pt x="40" y="60"/>
                    <a:pt x="47" y="48"/>
                    <a:pt x="45" y="36"/>
                  </a:cubicBezTo>
                  <a:cubicBezTo>
                    <a:pt x="43" y="25"/>
                    <a:pt x="28" y="0"/>
                    <a:pt x="17" y="2"/>
                  </a:cubicBezTo>
                  <a:cubicBezTo>
                    <a:pt x="5" y="4"/>
                    <a:pt x="0" y="33"/>
                    <a:pt x="2" y="44"/>
                  </a:cubicBezTo>
                </a:path>
              </a:pathLst>
            </a:custGeom>
            <a:solidFill>
              <a:srgbClr val="F7CFB5"/>
            </a:solidFill>
            <a:ln w="9525">
              <a:noFill/>
              <a:round/>
            </a:ln>
          </p:spPr>
          <p:txBody>
            <a:bodyPr/>
            <a:lstStyle/>
            <a:p>
              <a:endParaRPr lang="zh-CN" altLang="en-US"/>
            </a:p>
          </p:txBody>
        </p:sp>
        <p:pic>
          <p:nvPicPr>
            <p:cNvPr id="49173" name="Picture 153"/>
            <p:cNvPicPr>
              <a:picLocks noChangeAspect="1" noChangeArrowheads="1"/>
            </p:cNvPicPr>
            <p:nvPr/>
          </p:nvPicPr>
          <p:blipFill>
            <a:blip r:embed="rId2"/>
            <a:srcRect/>
            <a:stretch>
              <a:fillRect/>
            </a:stretch>
          </p:blipFill>
          <p:spPr bwMode="auto">
            <a:xfrm>
              <a:off x="3694113" y="4784725"/>
              <a:ext cx="112713" cy="79375"/>
            </a:xfrm>
            <a:prstGeom prst="rect">
              <a:avLst/>
            </a:prstGeom>
            <a:noFill/>
            <a:ln w="9525">
              <a:noFill/>
              <a:miter lim="800000"/>
              <a:headEnd/>
              <a:tailEnd/>
            </a:ln>
          </p:spPr>
        </p:pic>
        <p:pic>
          <p:nvPicPr>
            <p:cNvPr id="49174" name="Picture 154"/>
            <p:cNvPicPr>
              <a:picLocks noChangeAspect="1" noChangeArrowheads="1"/>
            </p:cNvPicPr>
            <p:nvPr/>
          </p:nvPicPr>
          <p:blipFill>
            <a:blip r:embed="rId3"/>
            <a:srcRect/>
            <a:stretch>
              <a:fillRect/>
            </a:stretch>
          </p:blipFill>
          <p:spPr bwMode="auto">
            <a:xfrm>
              <a:off x="3590926" y="4751388"/>
              <a:ext cx="123825" cy="96838"/>
            </a:xfrm>
            <a:prstGeom prst="rect">
              <a:avLst/>
            </a:prstGeom>
            <a:noFill/>
            <a:ln w="9525">
              <a:noFill/>
              <a:miter lim="800000"/>
              <a:headEnd/>
              <a:tailEnd/>
            </a:ln>
          </p:spPr>
        </p:pic>
        <p:sp>
          <p:nvSpPr>
            <p:cNvPr id="49175" name="Freeform 155"/>
            <p:cNvSpPr/>
            <p:nvPr/>
          </p:nvSpPr>
          <p:spPr bwMode="auto">
            <a:xfrm>
              <a:off x="3611563" y="4373563"/>
              <a:ext cx="92075" cy="454025"/>
            </a:xfrm>
            <a:custGeom>
              <a:avLst/>
              <a:gdLst>
                <a:gd name="T0" fmla="*/ 112182037 w 69"/>
                <a:gd name="T1" fmla="*/ 144350388 h 338"/>
                <a:gd name="T2" fmla="*/ 103278789 w 69"/>
                <a:gd name="T3" fmla="*/ 144350388 h 338"/>
                <a:gd name="T4" fmla="*/ 64104209 w 69"/>
                <a:gd name="T5" fmla="*/ 187654728 h 338"/>
                <a:gd name="T6" fmla="*/ 62324093 w 69"/>
                <a:gd name="T7" fmla="*/ 575594855 h 338"/>
                <a:gd name="T8" fmla="*/ 24929639 w 69"/>
                <a:gd name="T9" fmla="*/ 606268397 h 338"/>
                <a:gd name="T10" fmla="*/ 0 w 69"/>
                <a:gd name="T11" fmla="*/ 575594855 h 338"/>
                <a:gd name="T12" fmla="*/ 1780117 w 69"/>
                <a:gd name="T13" fmla="*/ 0 h 338"/>
                <a:gd name="T14" fmla="*/ 122866736 w 69"/>
                <a:gd name="T15" fmla="*/ 59544438 h 338"/>
                <a:gd name="T16" fmla="*/ 112182037 w 69"/>
                <a:gd name="T17" fmla="*/ 144350388 h 3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338"/>
                <a:gd name="T29" fmla="*/ 69 w 69"/>
                <a:gd name="T30" fmla="*/ 338 h 3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338">
                  <a:moveTo>
                    <a:pt x="63" y="80"/>
                  </a:moveTo>
                  <a:cubicBezTo>
                    <a:pt x="63" y="80"/>
                    <a:pt x="61" y="80"/>
                    <a:pt x="58" y="80"/>
                  </a:cubicBezTo>
                  <a:cubicBezTo>
                    <a:pt x="45" y="81"/>
                    <a:pt x="36" y="92"/>
                    <a:pt x="36" y="104"/>
                  </a:cubicBezTo>
                  <a:cubicBezTo>
                    <a:pt x="35" y="319"/>
                    <a:pt x="35" y="319"/>
                    <a:pt x="35" y="319"/>
                  </a:cubicBezTo>
                  <a:cubicBezTo>
                    <a:pt x="35" y="330"/>
                    <a:pt x="25" y="338"/>
                    <a:pt x="14" y="336"/>
                  </a:cubicBezTo>
                  <a:cubicBezTo>
                    <a:pt x="6" y="334"/>
                    <a:pt x="0" y="327"/>
                    <a:pt x="0" y="319"/>
                  </a:cubicBezTo>
                  <a:cubicBezTo>
                    <a:pt x="1" y="0"/>
                    <a:pt x="1" y="0"/>
                    <a:pt x="1" y="0"/>
                  </a:cubicBezTo>
                  <a:cubicBezTo>
                    <a:pt x="69" y="33"/>
                    <a:pt x="69" y="33"/>
                    <a:pt x="69" y="33"/>
                  </a:cubicBezTo>
                  <a:lnTo>
                    <a:pt x="63" y="80"/>
                  </a:lnTo>
                  <a:close/>
                </a:path>
              </a:pathLst>
            </a:custGeom>
            <a:solidFill>
              <a:srgbClr val="044F60"/>
            </a:solidFill>
            <a:ln w="9525">
              <a:noFill/>
              <a:round/>
            </a:ln>
          </p:spPr>
          <p:txBody>
            <a:bodyPr/>
            <a:lstStyle/>
            <a:p>
              <a:endParaRPr lang="zh-CN" altLang="en-US"/>
            </a:p>
          </p:txBody>
        </p:sp>
        <p:sp>
          <p:nvSpPr>
            <p:cNvPr id="49176" name="Freeform 156"/>
            <p:cNvSpPr/>
            <p:nvPr/>
          </p:nvSpPr>
          <p:spPr bwMode="auto">
            <a:xfrm>
              <a:off x="3695701" y="4416425"/>
              <a:ext cx="53975" cy="428625"/>
            </a:xfrm>
            <a:custGeom>
              <a:avLst/>
              <a:gdLst>
                <a:gd name="T0" fmla="*/ 36416929 w 40"/>
                <a:gd name="T1" fmla="*/ 575922802 h 319"/>
                <a:gd name="T2" fmla="*/ 36416929 w 40"/>
                <a:gd name="T3" fmla="*/ 575922802 h 319"/>
                <a:gd name="T4" fmla="*/ 72832509 w 40"/>
                <a:gd name="T5" fmla="*/ 538008987 h 319"/>
                <a:gd name="T6" fmla="*/ 72832509 w 40"/>
                <a:gd name="T7" fmla="*/ 21665042 h 319"/>
                <a:gd name="T8" fmla="*/ 50982088 w 40"/>
                <a:gd name="T9" fmla="*/ 0 h 319"/>
                <a:gd name="T10" fmla="*/ 21849077 w 40"/>
                <a:gd name="T11" fmla="*/ 0 h 319"/>
                <a:gd name="T12" fmla="*/ 0 w 40"/>
                <a:gd name="T13" fmla="*/ 21665042 h 319"/>
                <a:gd name="T14" fmla="*/ 0 w 40"/>
                <a:gd name="T15" fmla="*/ 538008987 h 319"/>
                <a:gd name="T16" fmla="*/ 36416929 w 40"/>
                <a:gd name="T17" fmla="*/ 575922802 h 3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19"/>
                <a:gd name="T29" fmla="*/ 40 w 40"/>
                <a:gd name="T30" fmla="*/ 319 h 3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19">
                  <a:moveTo>
                    <a:pt x="20" y="319"/>
                  </a:moveTo>
                  <a:cubicBezTo>
                    <a:pt x="20" y="319"/>
                    <a:pt x="20" y="319"/>
                    <a:pt x="20" y="319"/>
                  </a:cubicBezTo>
                  <a:cubicBezTo>
                    <a:pt x="31" y="319"/>
                    <a:pt x="40" y="309"/>
                    <a:pt x="40" y="298"/>
                  </a:cubicBezTo>
                  <a:cubicBezTo>
                    <a:pt x="40" y="12"/>
                    <a:pt x="40" y="12"/>
                    <a:pt x="40" y="12"/>
                  </a:cubicBezTo>
                  <a:cubicBezTo>
                    <a:pt x="40" y="6"/>
                    <a:pt x="35" y="0"/>
                    <a:pt x="28" y="0"/>
                  </a:cubicBezTo>
                  <a:cubicBezTo>
                    <a:pt x="12" y="0"/>
                    <a:pt x="12" y="0"/>
                    <a:pt x="12" y="0"/>
                  </a:cubicBezTo>
                  <a:cubicBezTo>
                    <a:pt x="5" y="0"/>
                    <a:pt x="0" y="6"/>
                    <a:pt x="0" y="12"/>
                  </a:cubicBezTo>
                  <a:cubicBezTo>
                    <a:pt x="0" y="298"/>
                    <a:pt x="0" y="298"/>
                    <a:pt x="0" y="298"/>
                  </a:cubicBezTo>
                  <a:cubicBezTo>
                    <a:pt x="0" y="309"/>
                    <a:pt x="9" y="319"/>
                    <a:pt x="20" y="319"/>
                  </a:cubicBezTo>
                </a:path>
              </a:pathLst>
            </a:custGeom>
            <a:solidFill>
              <a:srgbClr val="044F60"/>
            </a:solidFill>
            <a:ln w="9525">
              <a:noFill/>
              <a:round/>
            </a:ln>
          </p:spPr>
          <p:txBody>
            <a:bodyPr/>
            <a:lstStyle/>
            <a:p>
              <a:endParaRPr lang="zh-CN" altLang="en-US"/>
            </a:p>
          </p:txBody>
        </p:sp>
        <p:sp>
          <p:nvSpPr>
            <p:cNvPr id="49177" name="Freeform 157"/>
            <p:cNvSpPr/>
            <p:nvPr/>
          </p:nvSpPr>
          <p:spPr bwMode="auto">
            <a:xfrm>
              <a:off x="3756026" y="4217988"/>
              <a:ext cx="141288" cy="149225"/>
            </a:xfrm>
            <a:custGeom>
              <a:avLst/>
              <a:gdLst>
                <a:gd name="T0" fmla="*/ 190117162 w 105"/>
                <a:gd name="T1" fmla="*/ 20061266 h 110"/>
                <a:gd name="T2" fmla="*/ 152093166 w 105"/>
                <a:gd name="T3" fmla="*/ 0 h 110"/>
                <a:gd name="T4" fmla="*/ 59751372 w 105"/>
                <a:gd name="T5" fmla="*/ 125840093 h 110"/>
                <a:gd name="T6" fmla="*/ 38023964 w 105"/>
                <a:gd name="T7" fmla="*/ 40122532 h 110"/>
                <a:gd name="T8" fmla="*/ 0 w 105"/>
                <a:gd name="T9" fmla="*/ 41945790 h 110"/>
                <a:gd name="T10" fmla="*/ 45265992 w 105"/>
                <a:gd name="T11" fmla="*/ 184199304 h 110"/>
                <a:gd name="T12" fmla="*/ 190117162 w 105"/>
                <a:gd name="T13" fmla="*/ 20061266 h 110"/>
                <a:gd name="T14" fmla="*/ 0 60000 65536"/>
                <a:gd name="T15" fmla="*/ 0 60000 65536"/>
                <a:gd name="T16" fmla="*/ 0 60000 65536"/>
                <a:gd name="T17" fmla="*/ 0 60000 65536"/>
                <a:gd name="T18" fmla="*/ 0 60000 65536"/>
                <a:gd name="T19" fmla="*/ 0 60000 65536"/>
                <a:gd name="T20" fmla="*/ 0 60000 65536"/>
                <a:gd name="T21" fmla="*/ 0 w 105"/>
                <a:gd name="T22" fmla="*/ 0 h 110"/>
                <a:gd name="T23" fmla="*/ 105 w 105"/>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10">
                  <a:moveTo>
                    <a:pt x="105" y="11"/>
                  </a:moveTo>
                  <a:cubicBezTo>
                    <a:pt x="84" y="0"/>
                    <a:pt x="84" y="0"/>
                    <a:pt x="84" y="0"/>
                  </a:cubicBezTo>
                  <a:cubicBezTo>
                    <a:pt x="84" y="0"/>
                    <a:pt x="43" y="83"/>
                    <a:pt x="33" y="69"/>
                  </a:cubicBezTo>
                  <a:cubicBezTo>
                    <a:pt x="28" y="61"/>
                    <a:pt x="21" y="22"/>
                    <a:pt x="21" y="22"/>
                  </a:cubicBezTo>
                  <a:cubicBezTo>
                    <a:pt x="0" y="23"/>
                    <a:pt x="0" y="23"/>
                    <a:pt x="0" y="23"/>
                  </a:cubicBezTo>
                  <a:cubicBezTo>
                    <a:pt x="0" y="23"/>
                    <a:pt x="7" y="91"/>
                    <a:pt x="25" y="101"/>
                  </a:cubicBezTo>
                  <a:cubicBezTo>
                    <a:pt x="44" y="111"/>
                    <a:pt x="105" y="11"/>
                    <a:pt x="105" y="11"/>
                  </a:cubicBezTo>
                </a:path>
              </a:pathLst>
            </a:custGeom>
            <a:solidFill>
              <a:srgbClr val="F7CFB5"/>
            </a:solidFill>
            <a:ln w="9525">
              <a:noFill/>
              <a:round/>
            </a:ln>
          </p:spPr>
          <p:txBody>
            <a:bodyPr/>
            <a:lstStyle/>
            <a:p>
              <a:endParaRPr lang="zh-CN" altLang="en-US"/>
            </a:p>
          </p:txBody>
        </p:sp>
        <p:pic>
          <p:nvPicPr>
            <p:cNvPr id="49178" name="Picture 158"/>
            <p:cNvPicPr>
              <a:picLocks noChangeAspect="1" noChangeArrowheads="1"/>
            </p:cNvPicPr>
            <p:nvPr/>
          </p:nvPicPr>
          <p:blipFill>
            <a:blip r:embed="rId4"/>
            <a:srcRect/>
            <a:stretch>
              <a:fillRect/>
            </a:stretch>
          </p:blipFill>
          <p:spPr bwMode="auto">
            <a:xfrm>
              <a:off x="3573463" y="4092575"/>
              <a:ext cx="230188" cy="360363"/>
            </a:xfrm>
            <a:prstGeom prst="rect">
              <a:avLst/>
            </a:prstGeom>
            <a:noFill/>
            <a:ln w="9525">
              <a:noFill/>
              <a:miter lim="800000"/>
              <a:headEnd/>
              <a:tailEnd/>
            </a:ln>
          </p:spPr>
        </p:pic>
        <p:sp>
          <p:nvSpPr>
            <p:cNvPr id="49179" name="Freeform 159"/>
            <p:cNvSpPr/>
            <p:nvPr/>
          </p:nvSpPr>
          <p:spPr bwMode="auto">
            <a:xfrm>
              <a:off x="3676651" y="3968750"/>
              <a:ext cx="128588" cy="144463"/>
            </a:xfrm>
            <a:custGeom>
              <a:avLst/>
              <a:gdLst>
                <a:gd name="T0" fmla="*/ 143532333 w 96"/>
                <a:gd name="T1" fmla="*/ 0 h 107"/>
                <a:gd name="T2" fmla="*/ 143532333 w 96"/>
                <a:gd name="T3" fmla="*/ 138534619 h 107"/>
                <a:gd name="T4" fmla="*/ 50236390 w 96"/>
                <a:gd name="T5" fmla="*/ 178637309 h 107"/>
                <a:gd name="T6" fmla="*/ 48441516 w 96"/>
                <a:gd name="T7" fmla="*/ 176814603 h 107"/>
                <a:gd name="T8" fmla="*/ 143532333 w 96"/>
                <a:gd name="T9" fmla="*/ 0 h 107"/>
                <a:gd name="T10" fmla="*/ 0 60000 65536"/>
                <a:gd name="T11" fmla="*/ 0 60000 65536"/>
                <a:gd name="T12" fmla="*/ 0 60000 65536"/>
                <a:gd name="T13" fmla="*/ 0 60000 65536"/>
                <a:gd name="T14" fmla="*/ 0 60000 65536"/>
                <a:gd name="T15" fmla="*/ 0 w 96"/>
                <a:gd name="T16" fmla="*/ 0 h 107"/>
                <a:gd name="T17" fmla="*/ 96 w 96"/>
                <a:gd name="T18" fmla="*/ 107 h 107"/>
              </a:gdLst>
              <a:ahLst/>
              <a:cxnLst>
                <a:cxn ang="T10">
                  <a:pos x="T0" y="T1"/>
                </a:cxn>
                <a:cxn ang="T11">
                  <a:pos x="T2" y="T3"/>
                </a:cxn>
                <a:cxn ang="T12">
                  <a:pos x="T4" y="T5"/>
                </a:cxn>
                <a:cxn ang="T13">
                  <a:pos x="T6" y="T7"/>
                </a:cxn>
                <a:cxn ang="T14">
                  <a:pos x="T8" y="T9"/>
                </a:cxn>
              </a:cxnLst>
              <a:rect l="T15" t="T16" r="T17" b="T18"/>
              <a:pathLst>
                <a:path w="96" h="107">
                  <a:moveTo>
                    <a:pt x="80" y="0"/>
                  </a:moveTo>
                  <a:cubicBezTo>
                    <a:pt x="80" y="0"/>
                    <a:pt x="96" y="35"/>
                    <a:pt x="80" y="76"/>
                  </a:cubicBezTo>
                  <a:cubicBezTo>
                    <a:pt x="72" y="96"/>
                    <a:pt x="48" y="107"/>
                    <a:pt x="28" y="98"/>
                  </a:cubicBezTo>
                  <a:cubicBezTo>
                    <a:pt x="27" y="97"/>
                    <a:pt x="27" y="97"/>
                    <a:pt x="27" y="97"/>
                  </a:cubicBezTo>
                  <a:cubicBezTo>
                    <a:pt x="0" y="85"/>
                    <a:pt x="80" y="0"/>
                    <a:pt x="80" y="0"/>
                  </a:cubicBezTo>
                </a:path>
              </a:pathLst>
            </a:custGeom>
            <a:solidFill>
              <a:srgbClr val="F7CFB5"/>
            </a:solidFill>
            <a:ln w="9525">
              <a:noFill/>
              <a:round/>
            </a:ln>
          </p:spPr>
          <p:txBody>
            <a:bodyPr/>
            <a:lstStyle/>
            <a:p>
              <a:endParaRPr lang="zh-CN" altLang="en-US"/>
            </a:p>
          </p:txBody>
        </p:sp>
        <p:sp>
          <p:nvSpPr>
            <p:cNvPr id="49180" name="Freeform 160"/>
            <p:cNvSpPr/>
            <p:nvPr/>
          </p:nvSpPr>
          <p:spPr bwMode="auto">
            <a:xfrm>
              <a:off x="3554413" y="3903663"/>
              <a:ext cx="255588" cy="314325"/>
            </a:xfrm>
            <a:custGeom>
              <a:avLst/>
              <a:gdLst>
                <a:gd name="T0" fmla="*/ 298577890 w 190"/>
                <a:gd name="T1" fmla="*/ 63152464 h 234"/>
                <a:gd name="T2" fmla="*/ 195433368 w 190"/>
                <a:gd name="T3" fmla="*/ 270655331 h 234"/>
                <a:gd name="T4" fmla="*/ 139335813 w 190"/>
                <a:gd name="T5" fmla="*/ 405984381 h 234"/>
                <a:gd name="T6" fmla="*/ 52477601 w 190"/>
                <a:gd name="T7" fmla="*/ 404179028 h 234"/>
                <a:gd name="T8" fmla="*/ 38000553 w 190"/>
                <a:gd name="T9" fmla="*/ 299526209 h 234"/>
                <a:gd name="T10" fmla="*/ 119430895 w 190"/>
                <a:gd name="T11" fmla="*/ 239981786 h 234"/>
                <a:gd name="T12" fmla="*/ 242481723 w 190"/>
                <a:gd name="T13" fmla="*/ 23457515 h 234"/>
                <a:gd name="T14" fmla="*/ 298577890 w 190"/>
                <a:gd name="T15" fmla="*/ 63152464 h 234"/>
                <a:gd name="T16" fmla="*/ 0 60000 65536"/>
                <a:gd name="T17" fmla="*/ 0 60000 65536"/>
                <a:gd name="T18" fmla="*/ 0 60000 65536"/>
                <a:gd name="T19" fmla="*/ 0 60000 65536"/>
                <a:gd name="T20" fmla="*/ 0 60000 65536"/>
                <a:gd name="T21" fmla="*/ 0 60000 65536"/>
                <a:gd name="T22" fmla="*/ 0 60000 65536"/>
                <a:gd name="T23" fmla="*/ 0 60000 65536"/>
                <a:gd name="T24" fmla="*/ 0 w 190"/>
                <a:gd name="T25" fmla="*/ 0 h 234"/>
                <a:gd name="T26" fmla="*/ 190 w 190"/>
                <a:gd name="T27" fmla="*/ 234 h 2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 h="234">
                  <a:moveTo>
                    <a:pt x="165" y="35"/>
                  </a:moveTo>
                  <a:cubicBezTo>
                    <a:pt x="179" y="62"/>
                    <a:pt x="190" y="115"/>
                    <a:pt x="108" y="150"/>
                  </a:cubicBezTo>
                  <a:cubicBezTo>
                    <a:pt x="108" y="150"/>
                    <a:pt x="113" y="205"/>
                    <a:pt x="77" y="225"/>
                  </a:cubicBezTo>
                  <a:cubicBezTo>
                    <a:pt x="62" y="234"/>
                    <a:pt x="43" y="233"/>
                    <a:pt x="29" y="224"/>
                  </a:cubicBezTo>
                  <a:cubicBezTo>
                    <a:pt x="13" y="215"/>
                    <a:pt x="0" y="198"/>
                    <a:pt x="21" y="166"/>
                  </a:cubicBezTo>
                  <a:cubicBezTo>
                    <a:pt x="21" y="166"/>
                    <a:pt x="50" y="135"/>
                    <a:pt x="66" y="133"/>
                  </a:cubicBezTo>
                  <a:cubicBezTo>
                    <a:pt x="66" y="133"/>
                    <a:pt x="19" y="0"/>
                    <a:pt x="134" y="13"/>
                  </a:cubicBezTo>
                  <a:cubicBezTo>
                    <a:pt x="147" y="14"/>
                    <a:pt x="159" y="23"/>
                    <a:pt x="165" y="35"/>
                  </a:cubicBezTo>
                </a:path>
              </a:pathLst>
            </a:custGeom>
            <a:solidFill>
              <a:srgbClr val="393B38"/>
            </a:solidFill>
            <a:ln w="9525">
              <a:noFill/>
              <a:round/>
            </a:ln>
          </p:spPr>
          <p:txBody>
            <a:bodyPr/>
            <a:lstStyle/>
            <a:p>
              <a:endParaRPr lang="zh-CN" altLang="en-US"/>
            </a:p>
          </p:txBody>
        </p:sp>
        <p:pic>
          <p:nvPicPr>
            <p:cNvPr id="49181" name="Picture 161"/>
            <p:cNvPicPr>
              <a:picLocks noChangeAspect="1" noChangeArrowheads="1"/>
            </p:cNvPicPr>
            <p:nvPr/>
          </p:nvPicPr>
          <p:blipFill>
            <a:blip r:embed="rId5"/>
            <a:srcRect/>
            <a:stretch>
              <a:fillRect/>
            </a:stretch>
          </p:blipFill>
          <p:spPr bwMode="auto">
            <a:xfrm>
              <a:off x="3622676" y="4064000"/>
              <a:ext cx="96838" cy="60325"/>
            </a:xfrm>
            <a:prstGeom prst="rect">
              <a:avLst/>
            </a:prstGeom>
            <a:noFill/>
            <a:ln w="9525">
              <a:noFill/>
              <a:miter lim="800000"/>
              <a:headEnd/>
              <a:tailEnd/>
            </a:ln>
          </p:spPr>
        </p:pic>
        <p:sp>
          <p:nvSpPr>
            <p:cNvPr id="49182" name="Freeform 162"/>
            <p:cNvSpPr/>
            <p:nvPr/>
          </p:nvSpPr>
          <p:spPr bwMode="auto">
            <a:xfrm>
              <a:off x="3846513" y="4202113"/>
              <a:ext cx="61913" cy="66675"/>
            </a:xfrm>
            <a:custGeom>
              <a:avLst/>
              <a:gdLst>
                <a:gd name="T0" fmla="*/ 72461088 w 46"/>
                <a:gd name="T1" fmla="*/ 55545722 h 49"/>
                <a:gd name="T2" fmla="*/ 67027551 w 46"/>
                <a:gd name="T3" fmla="*/ 11108871 h 49"/>
                <a:gd name="T4" fmla="*/ 23549824 w 46"/>
                <a:gd name="T5" fmla="*/ 14812736 h 49"/>
                <a:gd name="T6" fmla="*/ 12681399 w 46"/>
                <a:gd name="T7" fmla="*/ 79616750 h 49"/>
                <a:gd name="T8" fmla="*/ 72461088 w 46"/>
                <a:gd name="T9" fmla="*/ 55545722 h 49"/>
                <a:gd name="T10" fmla="*/ 0 60000 65536"/>
                <a:gd name="T11" fmla="*/ 0 60000 65536"/>
                <a:gd name="T12" fmla="*/ 0 60000 65536"/>
                <a:gd name="T13" fmla="*/ 0 60000 65536"/>
                <a:gd name="T14" fmla="*/ 0 60000 65536"/>
                <a:gd name="T15" fmla="*/ 0 w 46"/>
                <a:gd name="T16" fmla="*/ 0 h 49"/>
                <a:gd name="T17" fmla="*/ 46 w 46"/>
                <a:gd name="T18" fmla="*/ 49 h 49"/>
              </a:gdLst>
              <a:ahLst/>
              <a:cxnLst>
                <a:cxn ang="T10">
                  <a:pos x="T0" y="T1"/>
                </a:cxn>
                <a:cxn ang="T11">
                  <a:pos x="T2" y="T3"/>
                </a:cxn>
                <a:cxn ang="T12">
                  <a:pos x="T4" y="T5"/>
                </a:cxn>
                <a:cxn ang="T13">
                  <a:pos x="T6" y="T7"/>
                </a:cxn>
                <a:cxn ang="T14">
                  <a:pos x="T8" y="T9"/>
                </a:cxn>
              </a:cxnLst>
              <a:rect l="T15" t="T16" r="T17" b="T18"/>
              <a:pathLst>
                <a:path w="46" h="49">
                  <a:moveTo>
                    <a:pt x="40" y="30"/>
                  </a:moveTo>
                  <a:cubicBezTo>
                    <a:pt x="46" y="23"/>
                    <a:pt x="45" y="12"/>
                    <a:pt x="37" y="6"/>
                  </a:cubicBezTo>
                  <a:cubicBezTo>
                    <a:pt x="30" y="0"/>
                    <a:pt x="19" y="1"/>
                    <a:pt x="13" y="8"/>
                  </a:cubicBezTo>
                  <a:cubicBezTo>
                    <a:pt x="7" y="15"/>
                    <a:pt x="0" y="37"/>
                    <a:pt x="7" y="43"/>
                  </a:cubicBezTo>
                  <a:cubicBezTo>
                    <a:pt x="15" y="49"/>
                    <a:pt x="34" y="37"/>
                    <a:pt x="40" y="30"/>
                  </a:cubicBezTo>
                </a:path>
              </a:pathLst>
            </a:custGeom>
            <a:solidFill>
              <a:srgbClr val="F7CFB5"/>
            </a:solidFill>
            <a:ln w="9525">
              <a:noFill/>
              <a:round/>
            </a:ln>
          </p:spPr>
          <p:txBody>
            <a:bodyPr/>
            <a:lstStyle/>
            <a:p>
              <a:endParaRPr lang="zh-CN" altLang="en-US"/>
            </a:p>
          </p:txBody>
        </p:sp>
        <p:sp>
          <p:nvSpPr>
            <p:cNvPr id="49183" name="Freeform 163"/>
            <p:cNvSpPr/>
            <p:nvPr/>
          </p:nvSpPr>
          <p:spPr bwMode="auto">
            <a:xfrm>
              <a:off x="4095751" y="4805363"/>
              <a:ext cx="125413" cy="92075"/>
            </a:xfrm>
            <a:custGeom>
              <a:avLst/>
              <a:gdLst>
                <a:gd name="T0" fmla="*/ 99681997 w 94"/>
                <a:gd name="T1" fmla="*/ 14667005 h 68"/>
                <a:gd name="T2" fmla="*/ 158423293 w 94"/>
                <a:gd name="T3" fmla="*/ 89838121 h 68"/>
                <a:gd name="T4" fmla="*/ 67641634 w 94"/>
                <a:gd name="T5" fmla="*/ 110006599 h 68"/>
                <a:gd name="T6" fmla="*/ 8900320 w 94"/>
                <a:gd name="T7" fmla="*/ 34835488 h 68"/>
                <a:gd name="T8" fmla="*/ 99681997 w 94"/>
                <a:gd name="T9" fmla="*/ 14667005 h 68"/>
                <a:gd name="T10" fmla="*/ 0 60000 65536"/>
                <a:gd name="T11" fmla="*/ 0 60000 65536"/>
                <a:gd name="T12" fmla="*/ 0 60000 65536"/>
                <a:gd name="T13" fmla="*/ 0 60000 65536"/>
                <a:gd name="T14" fmla="*/ 0 60000 65536"/>
                <a:gd name="T15" fmla="*/ 0 w 94"/>
                <a:gd name="T16" fmla="*/ 0 h 68"/>
                <a:gd name="T17" fmla="*/ 94 w 94"/>
                <a:gd name="T18" fmla="*/ 68 h 68"/>
              </a:gdLst>
              <a:ahLst/>
              <a:cxnLst>
                <a:cxn ang="T10">
                  <a:pos x="T0" y="T1"/>
                </a:cxn>
                <a:cxn ang="T11">
                  <a:pos x="T2" y="T3"/>
                </a:cxn>
                <a:cxn ang="T12">
                  <a:pos x="T4" y="T5"/>
                </a:cxn>
                <a:cxn ang="T13">
                  <a:pos x="T6" y="T7"/>
                </a:cxn>
                <a:cxn ang="T14">
                  <a:pos x="T8" y="T9"/>
                </a:cxn>
              </a:cxnLst>
              <a:rect l="T15" t="T16" r="T17" b="T18"/>
              <a:pathLst>
                <a:path w="94" h="68">
                  <a:moveTo>
                    <a:pt x="56" y="8"/>
                  </a:moveTo>
                  <a:cubicBezTo>
                    <a:pt x="79" y="17"/>
                    <a:pt x="94" y="35"/>
                    <a:pt x="89" y="49"/>
                  </a:cubicBezTo>
                  <a:cubicBezTo>
                    <a:pt x="84" y="63"/>
                    <a:pt x="61" y="68"/>
                    <a:pt x="38" y="60"/>
                  </a:cubicBezTo>
                  <a:cubicBezTo>
                    <a:pt x="14" y="51"/>
                    <a:pt x="0" y="33"/>
                    <a:pt x="5" y="19"/>
                  </a:cubicBezTo>
                  <a:cubicBezTo>
                    <a:pt x="10" y="5"/>
                    <a:pt x="33" y="0"/>
                    <a:pt x="56" y="8"/>
                  </a:cubicBezTo>
                </a:path>
              </a:pathLst>
            </a:custGeom>
            <a:solidFill>
              <a:srgbClr val="290C3F"/>
            </a:solidFill>
            <a:ln w="9525">
              <a:noFill/>
              <a:round/>
            </a:ln>
          </p:spPr>
          <p:txBody>
            <a:bodyPr/>
            <a:lstStyle/>
            <a:p>
              <a:endParaRPr lang="zh-CN" altLang="en-US"/>
            </a:p>
          </p:txBody>
        </p:sp>
        <p:sp>
          <p:nvSpPr>
            <p:cNvPr id="49184" name="Freeform 164"/>
            <p:cNvSpPr/>
            <p:nvPr/>
          </p:nvSpPr>
          <p:spPr bwMode="auto">
            <a:xfrm>
              <a:off x="4181476" y="4765675"/>
              <a:ext cx="125413" cy="92075"/>
            </a:xfrm>
            <a:custGeom>
              <a:avLst/>
              <a:gdLst>
                <a:gd name="T0" fmla="*/ 99681997 w 94"/>
                <a:gd name="T1" fmla="*/ 16500380 h 68"/>
                <a:gd name="T2" fmla="*/ 158423293 w 94"/>
                <a:gd name="T3" fmla="*/ 89838121 h 68"/>
                <a:gd name="T4" fmla="*/ 67641634 w 94"/>
                <a:gd name="T5" fmla="*/ 110006599 h 68"/>
                <a:gd name="T6" fmla="*/ 8900320 w 94"/>
                <a:gd name="T7" fmla="*/ 34835488 h 68"/>
                <a:gd name="T8" fmla="*/ 99681997 w 94"/>
                <a:gd name="T9" fmla="*/ 16500380 h 68"/>
                <a:gd name="T10" fmla="*/ 0 60000 65536"/>
                <a:gd name="T11" fmla="*/ 0 60000 65536"/>
                <a:gd name="T12" fmla="*/ 0 60000 65536"/>
                <a:gd name="T13" fmla="*/ 0 60000 65536"/>
                <a:gd name="T14" fmla="*/ 0 60000 65536"/>
                <a:gd name="T15" fmla="*/ 0 w 94"/>
                <a:gd name="T16" fmla="*/ 0 h 68"/>
                <a:gd name="T17" fmla="*/ 94 w 94"/>
                <a:gd name="T18" fmla="*/ 68 h 68"/>
              </a:gdLst>
              <a:ahLst/>
              <a:cxnLst>
                <a:cxn ang="T10">
                  <a:pos x="T0" y="T1"/>
                </a:cxn>
                <a:cxn ang="T11">
                  <a:pos x="T2" y="T3"/>
                </a:cxn>
                <a:cxn ang="T12">
                  <a:pos x="T4" y="T5"/>
                </a:cxn>
                <a:cxn ang="T13">
                  <a:pos x="T6" y="T7"/>
                </a:cxn>
                <a:cxn ang="T14">
                  <a:pos x="T8" y="T9"/>
                </a:cxn>
              </a:cxnLst>
              <a:rect l="T15" t="T16" r="T17" b="T18"/>
              <a:pathLst>
                <a:path w="94" h="68">
                  <a:moveTo>
                    <a:pt x="56" y="9"/>
                  </a:moveTo>
                  <a:cubicBezTo>
                    <a:pt x="79" y="17"/>
                    <a:pt x="94" y="35"/>
                    <a:pt x="89" y="49"/>
                  </a:cubicBezTo>
                  <a:cubicBezTo>
                    <a:pt x="84" y="63"/>
                    <a:pt x="61" y="68"/>
                    <a:pt x="38" y="60"/>
                  </a:cubicBezTo>
                  <a:cubicBezTo>
                    <a:pt x="15" y="52"/>
                    <a:pt x="0" y="34"/>
                    <a:pt x="5" y="19"/>
                  </a:cubicBezTo>
                  <a:cubicBezTo>
                    <a:pt x="10" y="5"/>
                    <a:pt x="33" y="0"/>
                    <a:pt x="56" y="9"/>
                  </a:cubicBezTo>
                </a:path>
              </a:pathLst>
            </a:custGeom>
            <a:solidFill>
              <a:srgbClr val="290C3F"/>
            </a:solidFill>
            <a:ln w="9525">
              <a:noFill/>
              <a:round/>
            </a:ln>
          </p:spPr>
          <p:txBody>
            <a:bodyPr/>
            <a:lstStyle/>
            <a:p>
              <a:endParaRPr lang="zh-CN" altLang="en-US"/>
            </a:p>
          </p:txBody>
        </p:sp>
        <p:sp>
          <p:nvSpPr>
            <p:cNvPr id="49185" name="Freeform 165"/>
            <p:cNvSpPr/>
            <p:nvPr/>
          </p:nvSpPr>
          <p:spPr bwMode="auto">
            <a:xfrm>
              <a:off x="4165601" y="4564063"/>
              <a:ext cx="46038" cy="314325"/>
            </a:xfrm>
            <a:custGeom>
              <a:avLst/>
              <a:gdLst>
                <a:gd name="T0" fmla="*/ 29413018 w 35"/>
                <a:gd name="T1" fmla="*/ 422223159 h 234"/>
                <a:gd name="T2" fmla="*/ 29413018 w 35"/>
                <a:gd name="T3" fmla="*/ 422223159 h 234"/>
                <a:gd name="T4" fmla="*/ 0 w 35"/>
                <a:gd name="T5" fmla="*/ 389744260 h 234"/>
                <a:gd name="T6" fmla="*/ 0 w 35"/>
                <a:gd name="T7" fmla="*/ 0 h 234"/>
                <a:gd name="T8" fmla="*/ 60557064 w 35"/>
                <a:gd name="T9" fmla="*/ 0 h 234"/>
                <a:gd name="T10" fmla="*/ 60557064 w 35"/>
                <a:gd name="T11" fmla="*/ 389744260 h 234"/>
                <a:gd name="T12" fmla="*/ 29413018 w 35"/>
                <a:gd name="T13" fmla="*/ 422223159 h 234"/>
                <a:gd name="T14" fmla="*/ 0 60000 65536"/>
                <a:gd name="T15" fmla="*/ 0 60000 65536"/>
                <a:gd name="T16" fmla="*/ 0 60000 65536"/>
                <a:gd name="T17" fmla="*/ 0 60000 65536"/>
                <a:gd name="T18" fmla="*/ 0 60000 65536"/>
                <a:gd name="T19" fmla="*/ 0 60000 65536"/>
                <a:gd name="T20" fmla="*/ 0 60000 65536"/>
                <a:gd name="T21" fmla="*/ 0 w 35"/>
                <a:gd name="T22" fmla="*/ 0 h 234"/>
                <a:gd name="T23" fmla="*/ 35 w 35"/>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34">
                  <a:moveTo>
                    <a:pt x="17" y="234"/>
                  </a:moveTo>
                  <a:cubicBezTo>
                    <a:pt x="17" y="234"/>
                    <a:pt x="17" y="234"/>
                    <a:pt x="17" y="234"/>
                  </a:cubicBezTo>
                  <a:cubicBezTo>
                    <a:pt x="8" y="234"/>
                    <a:pt x="0" y="226"/>
                    <a:pt x="0" y="216"/>
                  </a:cubicBezTo>
                  <a:cubicBezTo>
                    <a:pt x="0" y="0"/>
                    <a:pt x="0" y="0"/>
                    <a:pt x="0" y="0"/>
                  </a:cubicBezTo>
                  <a:cubicBezTo>
                    <a:pt x="35" y="0"/>
                    <a:pt x="35" y="0"/>
                    <a:pt x="35" y="0"/>
                  </a:cubicBezTo>
                  <a:cubicBezTo>
                    <a:pt x="35" y="216"/>
                    <a:pt x="35" y="216"/>
                    <a:pt x="35" y="216"/>
                  </a:cubicBezTo>
                  <a:cubicBezTo>
                    <a:pt x="35" y="226"/>
                    <a:pt x="27" y="234"/>
                    <a:pt x="17" y="234"/>
                  </a:cubicBezTo>
                </a:path>
              </a:pathLst>
            </a:custGeom>
            <a:solidFill>
              <a:srgbClr val="FFD9B3"/>
            </a:solidFill>
            <a:ln w="9525">
              <a:noFill/>
              <a:round/>
            </a:ln>
          </p:spPr>
          <p:txBody>
            <a:bodyPr/>
            <a:lstStyle/>
            <a:p>
              <a:endParaRPr lang="zh-CN" altLang="en-US"/>
            </a:p>
          </p:txBody>
        </p:sp>
        <p:sp>
          <p:nvSpPr>
            <p:cNvPr id="49186" name="Freeform 166"/>
            <p:cNvSpPr/>
            <p:nvPr/>
          </p:nvSpPr>
          <p:spPr bwMode="auto">
            <a:xfrm>
              <a:off x="4244976" y="4524375"/>
              <a:ext cx="46038" cy="312738"/>
            </a:xfrm>
            <a:custGeom>
              <a:avLst/>
              <a:gdLst>
                <a:gd name="T0" fmla="*/ 29413018 w 35"/>
                <a:gd name="T1" fmla="*/ 419764249 h 233"/>
                <a:gd name="T2" fmla="*/ 29413018 w 35"/>
                <a:gd name="T3" fmla="*/ 419764249 h 233"/>
                <a:gd name="T4" fmla="*/ 0 w 35"/>
                <a:gd name="T5" fmla="*/ 389137409 h 233"/>
                <a:gd name="T6" fmla="*/ 0 w 35"/>
                <a:gd name="T7" fmla="*/ 0 h 233"/>
                <a:gd name="T8" fmla="*/ 60557064 w 35"/>
                <a:gd name="T9" fmla="*/ 0 h 233"/>
                <a:gd name="T10" fmla="*/ 60557064 w 35"/>
                <a:gd name="T11" fmla="*/ 389137409 h 233"/>
                <a:gd name="T12" fmla="*/ 29413018 w 35"/>
                <a:gd name="T13" fmla="*/ 419764249 h 233"/>
                <a:gd name="T14" fmla="*/ 0 60000 65536"/>
                <a:gd name="T15" fmla="*/ 0 60000 65536"/>
                <a:gd name="T16" fmla="*/ 0 60000 65536"/>
                <a:gd name="T17" fmla="*/ 0 60000 65536"/>
                <a:gd name="T18" fmla="*/ 0 60000 65536"/>
                <a:gd name="T19" fmla="*/ 0 60000 65536"/>
                <a:gd name="T20" fmla="*/ 0 60000 65536"/>
                <a:gd name="T21" fmla="*/ 0 w 35"/>
                <a:gd name="T22" fmla="*/ 0 h 233"/>
                <a:gd name="T23" fmla="*/ 35 w 35"/>
                <a:gd name="T24" fmla="*/ 233 h 2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33">
                  <a:moveTo>
                    <a:pt x="17" y="233"/>
                  </a:moveTo>
                  <a:cubicBezTo>
                    <a:pt x="17" y="233"/>
                    <a:pt x="17" y="233"/>
                    <a:pt x="17" y="233"/>
                  </a:cubicBezTo>
                  <a:cubicBezTo>
                    <a:pt x="8" y="233"/>
                    <a:pt x="0" y="225"/>
                    <a:pt x="0" y="216"/>
                  </a:cubicBezTo>
                  <a:cubicBezTo>
                    <a:pt x="0" y="0"/>
                    <a:pt x="0" y="0"/>
                    <a:pt x="0" y="0"/>
                  </a:cubicBezTo>
                  <a:cubicBezTo>
                    <a:pt x="35" y="0"/>
                    <a:pt x="35" y="0"/>
                    <a:pt x="35" y="0"/>
                  </a:cubicBezTo>
                  <a:cubicBezTo>
                    <a:pt x="35" y="216"/>
                    <a:pt x="35" y="216"/>
                    <a:pt x="35" y="216"/>
                  </a:cubicBezTo>
                  <a:cubicBezTo>
                    <a:pt x="35" y="225"/>
                    <a:pt x="27" y="233"/>
                    <a:pt x="17" y="233"/>
                  </a:cubicBezTo>
                </a:path>
              </a:pathLst>
            </a:custGeom>
            <a:solidFill>
              <a:srgbClr val="FFD9B3"/>
            </a:solidFill>
            <a:ln w="9525">
              <a:noFill/>
              <a:round/>
            </a:ln>
          </p:spPr>
          <p:txBody>
            <a:bodyPr/>
            <a:lstStyle/>
            <a:p>
              <a:endParaRPr lang="zh-CN" altLang="en-US"/>
            </a:p>
          </p:txBody>
        </p:sp>
        <p:sp>
          <p:nvSpPr>
            <p:cNvPr id="49187" name="Freeform 167"/>
            <p:cNvSpPr/>
            <p:nvPr/>
          </p:nvSpPr>
          <p:spPr bwMode="auto">
            <a:xfrm>
              <a:off x="4254501" y="4235450"/>
              <a:ext cx="38100" cy="125413"/>
            </a:xfrm>
            <a:custGeom>
              <a:avLst/>
              <a:gdLst>
                <a:gd name="T0" fmla="*/ 60483756 w 24"/>
                <a:gd name="T1" fmla="*/ 52924290 h 79"/>
                <a:gd name="T2" fmla="*/ 50403121 w 24"/>
                <a:gd name="T3" fmla="*/ 199093904 h 79"/>
                <a:gd name="T4" fmla="*/ 0 w 24"/>
                <a:gd name="T5" fmla="*/ 199093904 h 79"/>
                <a:gd name="T6" fmla="*/ 0 w 24"/>
                <a:gd name="T7" fmla="*/ 0 h 79"/>
                <a:gd name="T8" fmla="*/ 60483756 w 24"/>
                <a:gd name="T9" fmla="*/ 52924290 h 79"/>
                <a:gd name="T10" fmla="*/ 0 60000 65536"/>
                <a:gd name="T11" fmla="*/ 0 60000 65536"/>
                <a:gd name="T12" fmla="*/ 0 60000 65536"/>
                <a:gd name="T13" fmla="*/ 0 60000 65536"/>
                <a:gd name="T14" fmla="*/ 0 60000 65536"/>
                <a:gd name="T15" fmla="*/ 0 w 24"/>
                <a:gd name="T16" fmla="*/ 0 h 79"/>
                <a:gd name="T17" fmla="*/ 24 w 24"/>
                <a:gd name="T18" fmla="*/ 79 h 79"/>
              </a:gdLst>
              <a:ahLst/>
              <a:cxnLst>
                <a:cxn ang="T10">
                  <a:pos x="T0" y="T1"/>
                </a:cxn>
                <a:cxn ang="T11">
                  <a:pos x="T2" y="T3"/>
                </a:cxn>
                <a:cxn ang="T12">
                  <a:pos x="T4" y="T5"/>
                </a:cxn>
                <a:cxn ang="T13">
                  <a:pos x="T6" y="T7"/>
                </a:cxn>
                <a:cxn ang="T14">
                  <a:pos x="T8" y="T9"/>
                </a:cxn>
              </a:cxnLst>
              <a:rect l="T15" t="T16" r="T17" b="T18"/>
              <a:pathLst>
                <a:path w="24" h="79">
                  <a:moveTo>
                    <a:pt x="24" y="21"/>
                  </a:moveTo>
                  <a:lnTo>
                    <a:pt x="20" y="79"/>
                  </a:lnTo>
                  <a:lnTo>
                    <a:pt x="0" y="79"/>
                  </a:lnTo>
                  <a:lnTo>
                    <a:pt x="0" y="0"/>
                  </a:lnTo>
                  <a:lnTo>
                    <a:pt x="24" y="21"/>
                  </a:lnTo>
                  <a:close/>
                </a:path>
              </a:pathLst>
            </a:custGeom>
            <a:solidFill>
              <a:srgbClr val="FFD9B3"/>
            </a:solidFill>
            <a:ln w="9525">
              <a:noFill/>
              <a:round/>
            </a:ln>
          </p:spPr>
          <p:txBody>
            <a:bodyPr/>
            <a:lstStyle/>
            <a:p>
              <a:endParaRPr lang="zh-CN" altLang="en-US"/>
            </a:p>
          </p:txBody>
        </p:sp>
        <p:sp>
          <p:nvSpPr>
            <p:cNvPr id="49188" name="Freeform 168"/>
            <p:cNvSpPr/>
            <p:nvPr/>
          </p:nvSpPr>
          <p:spPr bwMode="auto">
            <a:xfrm>
              <a:off x="3963988" y="4160838"/>
              <a:ext cx="188913" cy="133350"/>
            </a:xfrm>
            <a:custGeom>
              <a:avLst/>
              <a:gdLst>
                <a:gd name="T0" fmla="*/ 206435010 w 141"/>
                <a:gd name="T1" fmla="*/ 76202114 h 99"/>
                <a:gd name="T2" fmla="*/ 188484263 w 141"/>
                <a:gd name="T3" fmla="*/ 92530097 h 99"/>
                <a:gd name="T4" fmla="*/ 127450611 w 141"/>
                <a:gd name="T5" fmla="*/ 92530097 h 99"/>
                <a:gd name="T6" fmla="*/ 34106161 w 141"/>
                <a:gd name="T7" fmla="*/ 0 h 99"/>
                <a:gd name="T8" fmla="*/ 0 w 141"/>
                <a:gd name="T9" fmla="*/ 29029892 h 99"/>
                <a:gd name="T10" fmla="*/ 127450611 w 141"/>
                <a:gd name="T11" fmla="*/ 161474720 h 99"/>
                <a:gd name="T12" fmla="*/ 188484263 w 141"/>
                <a:gd name="T13" fmla="*/ 163289087 h 99"/>
                <a:gd name="T14" fmla="*/ 253107219 w 141"/>
                <a:gd name="T15" fmla="*/ 107045038 h 99"/>
                <a:gd name="T16" fmla="*/ 206435010 w 141"/>
                <a:gd name="T17" fmla="*/ 76202114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99"/>
                <a:gd name="T29" fmla="*/ 141 w 141"/>
                <a:gd name="T30" fmla="*/ 99 h 9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99">
                  <a:moveTo>
                    <a:pt x="115" y="42"/>
                  </a:moveTo>
                  <a:cubicBezTo>
                    <a:pt x="105" y="51"/>
                    <a:pt x="105" y="51"/>
                    <a:pt x="105" y="51"/>
                  </a:cubicBezTo>
                  <a:cubicBezTo>
                    <a:pt x="95" y="60"/>
                    <a:pt x="80" y="60"/>
                    <a:pt x="71" y="51"/>
                  </a:cubicBezTo>
                  <a:cubicBezTo>
                    <a:pt x="19" y="0"/>
                    <a:pt x="19" y="0"/>
                    <a:pt x="19" y="0"/>
                  </a:cubicBezTo>
                  <a:cubicBezTo>
                    <a:pt x="0" y="16"/>
                    <a:pt x="0" y="16"/>
                    <a:pt x="0" y="16"/>
                  </a:cubicBezTo>
                  <a:cubicBezTo>
                    <a:pt x="71" y="89"/>
                    <a:pt x="71" y="89"/>
                    <a:pt x="71" y="89"/>
                  </a:cubicBezTo>
                  <a:cubicBezTo>
                    <a:pt x="80" y="98"/>
                    <a:pt x="95" y="99"/>
                    <a:pt x="105" y="90"/>
                  </a:cubicBezTo>
                  <a:cubicBezTo>
                    <a:pt x="141" y="59"/>
                    <a:pt x="141" y="59"/>
                    <a:pt x="141" y="59"/>
                  </a:cubicBezTo>
                  <a:lnTo>
                    <a:pt x="115" y="42"/>
                  </a:lnTo>
                  <a:close/>
                </a:path>
              </a:pathLst>
            </a:custGeom>
            <a:solidFill>
              <a:srgbClr val="FFD9B3"/>
            </a:solidFill>
            <a:ln w="9525">
              <a:noFill/>
              <a:round/>
            </a:ln>
          </p:spPr>
          <p:txBody>
            <a:bodyPr/>
            <a:lstStyle/>
            <a:p>
              <a:endParaRPr lang="zh-CN" altLang="en-US"/>
            </a:p>
          </p:txBody>
        </p:sp>
        <p:pic>
          <p:nvPicPr>
            <p:cNvPr id="49189" name="Picture 169"/>
            <p:cNvPicPr>
              <a:picLocks noChangeAspect="1" noChangeArrowheads="1"/>
            </p:cNvPicPr>
            <p:nvPr/>
          </p:nvPicPr>
          <p:blipFill>
            <a:blip r:embed="rId6"/>
            <a:srcRect/>
            <a:stretch>
              <a:fillRect/>
            </a:stretch>
          </p:blipFill>
          <p:spPr bwMode="auto">
            <a:xfrm>
              <a:off x="3906838" y="4062413"/>
              <a:ext cx="530225" cy="601663"/>
            </a:xfrm>
            <a:prstGeom prst="rect">
              <a:avLst/>
            </a:prstGeom>
            <a:noFill/>
            <a:ln w="9525">
              <a:noFill/>
              <a:miter lim="800000"/>
              <a:headEnd/>
              <a:tailEnd/>
            </a:ln>
          </p:spPr>
        </p:pic>
        <p:sp>
          <p:nvSpPr>
            <p:cNvPr id="49190" name="Freeform 170"/>
            <p:cNvSpPr/>
            <p:nvPr/>
          </p:nvSpPr>
          <p:spPr bwMode="auto">
            <a:xfrm>
              <a:off x="4114801" y="3881438"/>
              <a:ext cx="146050" cy="222250"/>
            </a:xfrm>
            <a:custGeom>
              <a:avLst/>
              <a:gdLst>
                <a:gd name="T0" fmla="*/ 26930819 w 109"/>
                <a:gd name="T1" fmla="*/ 123684799 h 166"/>
                <a:gd name="T2" fmla="*/ 96949077 w 109"/>
                <a:gd name="T3" fmla="*/ 263502800 h 166"/>
                <a:gd name="T4" fmla="*/ 109516073 w 109"/>
                <a:gd name="T5" fmla="*/ 297560592 h 166"/>
                <a:gd name="T6" fmla="*/ 172353733 w 109"/>
                <a:gd name="T7" fmla="*/ 297560592 h 166"/>
                <a:gd name="T8" fmla="*/ 26930819 w 109"/>
                <a:gd name="T9" fmla="*/ 123684799 h 166"/>
                <a:gd name="T10" fmla="*/ 0 60000 65536"/>
                <a:gd name="T11" fmla="*/ 0 60000 65536"/>
                <a:gd name="T12" fmla="*/ 0 60000 65536"/>
                <a:gd name="T13" fmla="*/ 0 60000 65536"/>
                <a:gd name="T14" fmla="*/ 0 60000 65536"/>
                <a:gd name="T15" fmla="*/ 0 w 109"/>
                <a:gd name="T16" fmla="*/ 0 h 166"/>
                <a:gd name="T17" fmla="*/ 109 w 109"/>
                <a:gd name="T18" fmla="*/ 166 h 166"/>
              </a:gdLst>
              <a:ahLst/>
              <a:cxnLst>
                <a:cxn ang="T10">
                  <a:pos x="T0" y="T1"/>
                </a:cxn>
                <a:cxn ang="T11">
                  <a:pos x="T2" y="T3"/>
                </a:cxn>
                <a:cxn ang="T12">
                  <a:pos x="T4" y="T5"/>
                </a:cxn>
                <a:cxn ang="T13">
                  <a:pos x="T6" y="T7"/>
                </a:cxn>
                <a:cxn ang="T14">
                  <a:pos x="T8" y="T9"/>
                </a:cxn>
              </a:cxnLst>
              <a:rect l="T15" t="T16" r="T17" b="T18"/>
              <a:pathLst>
                <a:path w="109" h="166">
                  <a:moveTo>
                    <a:pt x="15" y="69"/>
                  </a:moveTo>
                  <a:cubicBezTo>
                    <a:pt x="15" y="69"/>
                    <a:pt x="0" y="144"/>
                    <a:pt x="54" y="147"/>
                  </a:cubicBezTo>
                  <a:cubicBezTo>
                    <a:pt x="54" y="147"/>
                    <a:pt x="61" y="157"/>
                    <a:pt x="61" y="166"/>
                  </a:cubicBezTo>
                  <a:cubicBezTo>
                    <a:pt x="96" y="166"/>
                    <a:pt x="96" y="166"/>
                    <a:pt x="96" y="166"/>
                  </a:cubicBezTo>
                  <a:cubicBezTo>
                    <a:pt x="96" y="166"/>
                    <a:pt x="109" y="0"/>
                    <a:pt x="15" y="69"/>
                  </a:cubicBezTo>
                </a:path>
              </a:pathLst>
            </a:custGeom>
            <a:solidFill>
              <a:srgbClr val="FFD9B3"/>
            </a:solidFill>
            <a:ln w="9525">
              <a:noFill/>
              <a:round/>
            </a:ln>
          </p:spPr>
          <p:txBody>
            <a:bodyPr/>
            <a:lstStyle/>
            <a:p>
              <a:endParaRPr lang="zh-CN" altLang="en-US"/>
            </a:p>
          </p:txBody>
        </p:sp>
        <p:sp>
          <p:nvSpPr>
            <p:cNvPr id="49191" name="Freeform 171"/>
            <p:cNvSpPr/>
            <p:nvPr/>
          </p:nvSpPr>
          <p:spPr bwMode="auto">
            <a:xfrm>
              <a:off x="4102101" y="3886200"/>
              <a:ext cx="328613" cy="406400"/>
            </a:xfrm>
            <a:custGeom>
              <a:avLst/>
              <a:gdLst>
                <a:gd name="T0" fmla="*/ 43177065 w 245"/>
                <a:gd name="T1" fmla="*/ 117707968 h 302"/>
                <a:gd name="T2" fmla="*/ 35981113 w 245"/>
                <a:gd name="T3" fmla="*/ 43461916 h 302"/>
                <a:gd name="T4" fmla="*/ 80955490 w 245"/>
                <a:gd name="T5" fmla="*/ 16297715 h 302"/>
                <a:gd name="T6" fmla="*/ 223078628 w 245"/>
                <a:gd name="T7" fmla="*/ 81489917 h 302"/>
                <a:gd name="T8" fmla="*/ 232074574 w 245"/>
                <a:gd name="T9" fmla="*/ 141249553 h 302"/>
                <a:gd name="T10" fmla="*/ 271652982 w 245"/>
                <a:gd name="T11" fmla="*/ 237227241 h 302"/>
                <a:gd name="T12" fmla="*/ 320225996 w 245"/>
                <a:gd name="T13" fmla="*/ 501618678 h 302"/>
                <a:gd name="T14" fmla="*/ 163710974 w 245"/>
                <a:gd name="T15" fmla="*/ 459968078 h 302"/>
                <a:gd name="T16" fmla="*/ 151117722 w 245"/>
                <a:gd name="T17" fmla="*/ 405641032 h 302"/>
                <a:gd name="T18" fmla="*/ 154716369 w 245"/>
                <a:gd name="T19" fmla="*/ 262580132 h 302"/>
                <a:gd name="T20" fmla="*/ 43177065 w 245"/>
                <a:gd name="T21" fmla="*/ 117707968 h 3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5"/>
                <a:gd name="T34" fmla="*/ 0 h 302"/>
                <a:gd name="T35" fmla="*/ 245 w 245"/>
                <a:gd name="T36" fmla="*/ 302 h 3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5" h="302">
                  <a:moveTo>
                    <a:pt x="24" y="65"/>
                  </a:moveTo>
                  <a:cubicBezTo>
                    <a:pt x="24" y="65"/>
                    <a:pt x="0" y="48"/>
                    <a:pt x="20" y="24"/>
                  </a:cubicBezTo>
                  <a:cubicBezTo>
                    <a:pt x="26" y="17"/>
                    <a:pt x="35" y="11"/>
                    <a:pt x="45" y="9"/>
                  </a:cubicBezTo>
                  <a:cubicBezTo>
                    <a:pt x="66" y="3"/>
                    <a:pt x="105" y="0"/>
                    <a:pt x="124" y="45"/>
                  </a:cubicBezTo>
                  <a:cubicBezTo>
                    <a:pt x="128" y="56"/>
                    <a:pt x="129" y="67"/>
                    <a:pt x="129" y="78"/>
                  </a:cubicBezTo>
                  <a:cubicBezTo>
                    <a:pt x="129" y="94"/>
                    <a:pt x="131" y="121"/>
                    <a:pt x="151" y="131"/>
                  </a:cubicBezTo>
                  <a:cubicBezTo>
                    <a:pt x="181" y="145"/>
                    <a:pt x="245" y="251"/>
                    <a:pt x="178" y="277"/>
                  </a:cubicBezTo>
                  <a:cubicBezTo>
                    <a:pt x="178" y="277"/>
                    <a:pt x="117" y="302"/>
                    <a:pt x="91" y="254"/>
                  </a:cubicBezTo>
                  <a:cubicBezTo>
                    <a:pt x="87" y="245"/>
                    <a:pt x="85" y="234"/>
                    <a:pt x="84" y="224"/>
                  </a:cubicBezTo>
                  <a:cubicBezTo>
                    <a:pt x="84" y="205"/>
                    <a:pt x="83" y="165"/>
                    <a:pt x="86" y="145"/>
                  </a:cubicBezTo>
                  <a:cubicBezTo>
                    <a:pt x="86" y="145"/>
                    <a:pt x="97" y="50"/>
                    <a:pt x="24" y="65"/>
                  </a:cubicBezTo>
                </a:path>
              </a:pathLst>
            </a:custGeom>
            <a:solidFill>
              <a:srgbClr val="393B38"/>
            </a:solidFill>
            <a:ln w="9525">
              <a:noFill/>
              <a:round/>
            </a:ln>
          </p:spPr>
          <p:txBody>
            <a:bodyPr/>
            <a:lstStyle/>
            <a:p>
              <a:endParaRPr lang="zh-CN" altLang="en-US"/>
            </a:p>
          </p:txBody>
        </p:sp>
        <p:pic>
          <p:nvPicPr>
            <p:cNvPr id="49192" name="Picture 172"/>
            <p:cNvPicPr>
              <a:picLocks noChangeAspect="1" noChangeArrowheads="1"/>
            </p:cNvPicPr>
            <p:nvPr/>
          </p:nvPicPr>
          <p:blipFill>
            <a:blip r:embed="rId7"/>
            <a:srcRect/>
            <a:stretch>
              <a:fillRect/>
            </a:stretch>
          </p:blipFill>
          <p:spPr bwMode="auto">
            <a:xfrm>
              <a:off x="4206876" y="4002088"/>
              <a:ext cx="84138" cy="73025"/>
            </a:xfrm>
            <a:prstGeom prst="rect">
              <a:avLst/>
            </a:prstGeom>
            <a:noFill/>
            <a:ln w="9525">
              <a:noFill/>
              <a:miter lim="800000"/>
              <a:headEnd/>
              <a:tailEnd/>
            </a:ln>
          </p:spPr>
        </p:pic>
        <p:pic>
          <p:nvPicPr>
            <p:cNvPr id="49193" name="Picture 173"/>
            <p:cNvPicPr>
              <a:picLocks noChangeAspect="1" noChangeArrowheads="1"/>
            </p:cNvPicPr>
            <p:nvPr/>
          </p:nvPicPr>
          <p:blipFill>
            <a:blip r:embed="rId8"/>
            <a:srcRect/>
            <a:stretch>
              <a:fillRect/>
            </a:stretch>
          </p:blipFill>
          <p:spPr bwMode="auto">
            <a:xfrm>
              <a:off x="4087813" y="4100513"/>
              <a:ext cx="144463" cy="169863"/>
            </a:xfrm>
            <a:prstGeom prst="rect">
              <a:avLst/>
            </a:prstGeom>
            <a:noFill/>
            <a:ln w="9525">
              <a:noFill/>
              <a:miter lim="800000"/>
              <a:headEnd/>
              <a:tailEnd/>
            </a:ln>
          </p:spPr>
        </p:pic>
        <p:sp>
          <p:nvSpPr>
            <p:cNvPr id="49194" name="Freeform 174"/>
            <p:cNvSpPr/>
            <p:nvPr/>
          </p:nvSpPr>
          <p:spPr bwMode="auto">
            <a:xfrm>
              <a:off x="3925888" y="4106863"/>
              <a:ext cx="77788" cy="88900"/>
            </a:xfrm>
            <a:custGeom>
              <a:avLst/>
              <a:gdLst>
                <a:gd name="T0" fmla="*/ 85176540 w 59"/>
                <a:gd name="T1" fmla="*/ 34471643 h 66"/>
                <a:gd name="T2" fmla="*/ 81699813 w 59"/>
                <a:gd name="T3" fmla="*/ 105230654 h 66"/>
                <a:gd name="T4" fmla="*/ 17382323 w 59"/>
                <a:gd name="T5" fmla="*/ 83459572 h 66"/>
                <a:gd name="T6" fmla="*/ 20859050 w 59"/>
                <a:gd name="T7" fmla="*/ 12700577 h 66"/>
                <a:gd name="T8" fmla="*/ 85176540 w 59"/>
                <a:gd name="T9" fmla="*/ 34471643 h 66"/>
                <a:gd name="T10" fmla="*/ 0 60000 65536"/>
                <a:gd name="T11" fmla="*/ 0 60000 65536"/>
                <a:gd name="T12" fmla="*/ 0 60000 65536"/>
                <a:gd name="T13" fmla="*/ 0 60000 65536"/>
                <a:gd name="T14" fmla="*/ 0 60000 65536"/>
                <a:gd name="T15" fmla="*/ 0 w 59"/>
                <a:gd name="T16" fmla="*/ 0 h 66"/>
                <a:gd name="T17" fmla="*/ 59 w 59"/>
                <a:gd name="T18" fmla="*/ 66 h 66"/>
              </a:gdLst>
              <a:ahLst/>
              <a:cxnLst>
                <a:cxn ang="T10">
                  <a:pos x="T0" y="T1"/>
                </a:cxn>
                <a:cxn ang="T11">
                  <a:pos x="T2" y="T3"/>
                </a:cxn>
                <a:cxn ang="T12">
                  <a:pos x="T4" y="T5"/>
                </a:cxn>
                <a:cxn ang="T13">
                  <a:pos x="T6" y="T7"/>
                </a:cxn>
                <a:cxn ang="T14">
                  <a:pos x="T8" y="T9"/>
                </a:cxn>
              </a:cxnLst>
              <a:rect l="T15" t="T16" r="T17" b="T18"/>
              <a:pathLst>
                <a:path w="59" h="66">
                  <a:moveTo>
                    <a:pt x="49" y="19"/>
                  </a:moveTo>
                  <a:cubicBezTo>
                    <a:pt x="59" y="33"/>
                    <a:pt x="58" y="51"/>
                    <a:pt x="47" y="58"/>
                  </a:cubicBezTo>
                  <a:cubicBezTo>
                    <a:pt x="36" y="66"/>
                    <a:pt x="19" y="60"/>
                    <a:pt x="10" y="46"/>
                  </a:cubicBezTo>
                  <a:cubicBezTo>
                    <a:pt x="0" y="32"/>
                    <a:pt x="1" y="14"/>
                    <a:pt x="12" y="7"/>
                  </a:cubicBezTo>
                  <a:cubicBezTo>
                    <a:pt x="23" y="0"/>
                    <a:pt x="40" y="5"/>
                    <a:pt x="49" y="19"/>
                  </a:cubicBezTo>
                </a:path>
              </a:pathLst>
            </a:custGeom>
            <a:solidFill>
              <a:srgbClr val="FFD9B3"/>
            </a:solidFill>
            <a:ln w="9525">
              <a:noFill/>
              <a:round/>
            </a:ln>
          </p:spPr>
          <p:txBody>
            <a:bodyPr/>
            <a:lstStyle/>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12" presetClass="entr" presetSubtype="8" fill="hold" grpId="0" nodeType="afterEffec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750"/>
                                        <p:tgtEl>
                                          <p:spTgt spid="4"/>
                                        </p:tgtEl>
                                        <p:attrNameLst>
                                          <p:attrName>ppt_x</p:attrName>
                                        </p:attrNameLst>
                                      </p:cBhvr>
                                      <p:tavLst>
                                        <p:tav tm="0">
                                          <p:val>
                                            <p:strVal val="#ppt_x-#ppt_w*1.125000"/>
                                          </p:val>
                                        </p:tav>
                                        <p:tav tm="100000">
                                          <p:val>
                                            <p:strVal val="#ppt_x"/>
                                          </p:val>
                                        </p:tav>
                                      </p:tavLst>
                                    </p:anim>
                                    <p:animEffect transition="in" filter="wipe(right)">
                                      <p:cBhvr>
                                        <p:cTn id="36" dur="750"/>
                                        <p:tgtEl>
                                          <p:spTgt spid="4"/>
                                        </p:tgtEl>
                                      </p:cBhvr>
                                    </p:animEffect>
                                  </p:childTnLst>
                                </p:cTn>
                              </p:par>
                            </p:childTnLst>
                          </p:cTn>
                        </p:par>
                        <p:par>
                          <p:cTn id="37" fill="hold">
                            <p:stCondLst>
                              <p:cond delay="5500"/>
                            </p:stCondLst>
                            <p:childTnLst>
                              <p:par>
                                <p:cTn id="38" presetID="12" presetClass="entr" presetSubtype="8" fill="hold" grpId="0" nodeType="afterEffec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750"/>
                                        <p:tgtEl>
                                          <p:spTgt spid="6"/>
                                        </p:tgtEl>
                                        <p:attrNameLst>
                                          <p:attrName>ppt_x</p:attrName>
                                        </p:attrNameLst>
                                      </p:cBhvr>
                                      <p:tavLst>
                                        <p:tav tm="0">
                                          <p:val>
                                            <p:strVal val="#ppt_x-#ppt_w*1.125000"/>
                                          </p:val>
                                        </p:tav>
                                        <p:tav tm="100000">
                                          <p:val>
                                            <p:strVal val="#ppt_x"/>
                                          </p:val>
                                        </p:tav>
                                      </p:tavLst>
                                    </p:anim>
                                    <p:animEffect transition="in" filter="wipe(right)">
                                      <p:cBhvr>
                                        <p:cTn id="41" dur="750"/>
                                        <p:tgtEl>
                                          <p:spTgt spid="6"/>
                                        </p:tgtEl>
                                      </p:cBhvr>
                                    </p:animEffect>
                                  </p:childTnLst>
                                </p:cTn>
                              </p:par>
                            </p:childTnLst>
                          </p:cTn>
                        </p:par>
                        <p:par>
                          <p:cTn id="42" fill="hold">
                            <p:stCondLst>
                              <p:cond delay="6500"/>
                            </p:stCondLst>
                            <p:childTnLst>
                              <p:par>
                                <p:cTn id="43" presetID="12" presetClass="entr" presetSubtype="8" fill="hold" grpId="0" nodeType="afterEffec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750"/>
                                        <p:tgtEl>
                                          <p:spTgt spid="7"/>
                                        </p:tgtEl>
                                        <p:attrNameLst>
                                          <p:attrName>ppt_x</p:attrName>
                                        </p:attrNameLst>
                                      </p:cBhvr>
                                      <p:tavLst>
                                        <p:tav tm="0">
                                          <p:val>
                                            <p:strVal val="#ppt_x-#ppt_w*1.125000"/>
                                          </p:val>
                                        </p:tav>
                                        <p:tav tm="100000">
                                          <p:val>
                                            <p:strVal val="#ppt_x"/>
                                          </p:val>
                                        </p:tav>
                                      </p:tavLst>
                                    </p:anim>
                                    <p:animEffect transition="in" filter="wipe(right)">
                                      <p:cBhvr>
                                        <p:cTn id="46" dur="750"/>
                                        <p:tgtEl>
                                          <p:spTgt spid="7"/>
                                        </p:tgtEl>
                                      </p:cBhvr>
                                    </p:animEffect>
                                  </p:childTnLst>
                                </p:cTn>
                              </p:par>
                            </p:childTnLst>
                          </p:cTn>
                        </p:par>
                        <p:par>
                          <p:cTn id="47" fill="hold">
                            <p:stCondLst>
                              <p:cond delay="7500"/>
                            </p:stCondLst>
                            <p:childTnLst>
                              <p:par>
                                <p:cTn id="48" presetID="12" presetClass="entr" presetSubtype="8" fill="hold" grpId="0" nodeType="afterEffec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p:tgtEl>
                                          <p:spTgt spid="25"/>
                                        </p:tgtEl>
                                        <p:attrNameLst>
                                          <p:attrName>ppt_x</p:attrName>
                                        </p:attrNameLst>
                                      </p:cBhvr>
                                      <p:tavLst>
                                        <p:tav tm="0">
                                          <p:val>
                                            <p:strVal val="#ppt_x-#ppt_w*1.125000"/>
                                          </p:val>
                                        </p:tav>
                                        <p:tav tm="100000">
                                          <p:val>
                                            <p:strVal val="#ppt_x"/>
                                          </p:val>
                                        </p:tav>
                                      </p:tavLst>
                                    </p:anim>
                                    <p:animEffect transition="in" filter="wipe(right)">
                                      <p:cBhvr>
                                        <p:cTn id="51" dur="750"/>
                                        <p:tgtEl>
                                          <p:spTgt spid="25"/>
                                        </p:tgtEl>
                                      </p:cBhvr>
                                    </p:animEffect>
                                  </p:childTnLst>
                                </p:cTn>
                              </p:par>
                            </p:childTnLst>
                          </p:cTn>
                        </p:par>
                        <p:par>
                          <p:cTn id="52" fill="hold">
                            <p:stCondLst>
                              <p:cond delay="8500"/>
                            </p:stCondLst>
                            <p:childTnLst>
                              <p:par>
                                <p:cTn id="53" presetID="12" presetClass="entr" presetSubtype="8" fill="hold" grpId="0" nodeType="afterEffec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750"/>
                                        <p:tgtEl>
                                          <p:spTgt spid="26"/>
                                        </p:tgtEl>
                                        <p:attrNameLst>
                                          <p:attrName>ppt_x</p:attrName>
                                        </p:attrNameLst>
                                      </p:cBhvr>
                                      <p:tavLst>
                                        <p:tav tm="0">
                                          <p:val>
                                            <p:strVal val="#ppt_x-#ppt_w*1.125000"/>
                                          </p:val>
                                        </p:tav>
                                        <p:tav tm="100000">
                                          <p:val>
                                            <p:strVal val="#ppt_x"/>
                                          </p:val>
                                        </p:tav>
                                      </p:tavLst>
                                    </p:anim>
                                    <p:animEffect transition="in" filter="wipe(right)">
                                      <p:cBhvr>
                                        <p:cTn id="56" dur="750"/>
                                        <p:tgtEl>
                                          <p:spTgt spid="26"/>
                                        </p:tgtEl>
                                      </p:cBhvr>
                                    </p:animEffect>
                                  </p:childTnLst>
                                </p:cTn>
                              </p:par>
                            </p:childTnLst>
                          </p:cTn>
                        </p:par>
                        <p:par>
                          <p:cTn id="57" fill="hold">
                            <p:stCondLst>
                              <p:cond delay="9500"/>
                            </p:stCondLst>
                            <p:childTnLst>
                              <p:par>
                                <p:cTn id="58" presetID="12" presetClass="entr" presetSubtype="8" fill="hold" grpId="0" nodeType="afterEffec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750"/>
                                        <p:tgtEl>
                                          <p:spTgt spid="27"/>
                                        </p:tgtEl>
                                        <p:attrNameLst>
                                          <p:attrName>ppt_x</p:attrName>
                                        </p:attrNameLst>
                                      </p:cBhvr>
                                      <p:tavLst>
                                        <p:tav tm="0">
                                          <p:val>
                                            <p:strVal val="#ppt_x-#ppt_w*1.125000"/>
                                          </p:val>
                                        </p:tav>
                                        <p:tav tm="100000">
                                          <p:val>
                                            <p:strVal val="#ppt_x"/>
                                          </p:val>
                                        </p:tav>
                                      </p:tavLst>
                                    </p:anim>
                                    <p:animEffect transition="in" filter="wipe(right)">
                                      <p:cBhvr>
                                        <p:cTn id="61" dur="750"/>
                                        <p:tgtEl>
                                          <p:spTgt spid="27"/>
                                        </p:tgtEl>
                                      </p:cBhvr>
                                    </p:animEffect>
                                  </p:childTnLst>
                                </p:cTn>
                              </p:par>
                            </p:childTnLst>
                          </p:cTn>
                        </p:par>
                        <p:par>
                          <p:cTn id="62" fill="hold">
                            <p:stCondLst>
                              <p:cond delay="10500"/>
                            </p:stCondLst>
                            <p:childTnLst>
                              <p:par>
                                <p:cTn id="63" presetID="12" presetClass="entr" presetSubtype="8" fill="hold" grpId="0" nodeType="afterEffec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750"/>
                                        <p:tgtEl>
                                          <p:spTgt spid="28"/>
                                        </p:tgtEl>
                                        <p:attrNameLst>
                                          <p:attrName>ppt_x</p:attrName>
                                        </p:attrNameLst>
                                      </p:cBhvr>
                                      <p:tavLst>
                                        <p:tav tm="0">
                                          <p:val>
                                            <p:strVal val="#ppt_x-#ppt_w*1.125000"/>
                                          </p:val>
                                        </p:tav>
                                        <p:tav tm="100000">
                                          <p:val>
                                            <p:strVal val="#ppt_x"/>
                                          </p:val>
                                        </p:tav>
                                      </p:tavLst>
                                    </p:anim>
                                    <p:animEffect transition="in" filter="wipe(right)">
                                      <p:cBhvr>
                                        <p:cTn id="66" dur="750"/>
                                        <p:tgtEl>
                                          <p:spTgt spid="28"/>
                                        </p:tgtEl>
                                      </p:cBhvr>
                                    </p:animEffect>
                                  </p:childTnLst>
                                </p:cTn>
                              </p:par>
                            </p:childTnLst>
                          </p:cTn>
                        </p:par>
                        <p:par>
                          <p:cTn id="67" fill="hold">
                            <p:stCondLst>
                              <p:cond delay="11500"/>
                            </p:stCondLst>
                            <p:childTnLst>
                              <p:par>
                                <p:cTn id="68" presetID="12" presetClass="entr" presetSubtype="8" fill="hold" grpId="0" nodeType="afterEffec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p:tgtEl>
                                          <p:spTgt spid="49"/>
                                        </p:tgtEl>
                                        <p:attrNameLst>
                                          <p:attrName>ppt_x</p:attrName>
                                        </p:attrNameLst>
                                      </p:cBhvr>
                                      <p:tavLst>
                                        <p:tav tm="0">
                                          <p:val>
                                            <p:strVal val="#ppt_x-#ppt_w*1.125000"/>
                                          </p:val>
                                        </p:tav>
                                        <p:tav tm="100000">
                                          <p:val>
                                            <p:strVal val="#ppt_x"/>
                                          </p:val>
                                        </p:tav>
                                      </p:tavLst>
                                    </p:anim>
                                    <p:animEffect transition="in" filter="wipe(right)">
                                      <p:cBhvr>
                                        <p:cTn id="7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p:bldP spid="6" grpId="0"/>
      <p:bldP spid="7"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51202"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1229"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51223"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51224"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1225"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51226"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1227"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4746625" cy="541338"/>
            <a:chOff x="840752" y="464106"/>
            <a:chExt cx="4747248" cy="540149"/>
          </a:xfrm>
        </p:grpSpPr>
        <p:sp>
          <p:nvSpPr>
            <p:cNvPr id="21" name="平行四边形 20"/>
            <p:cNvSpPr/>
            <p:nvPr/>
          </p:nvSpPr>
          <p:spPr>
            <a:xfrm>
              <a:off x="840752" y="481531"/>
              <a:ext cx="4747248"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26" y="481531"/>
              <a:ext cx="2327580"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内部管理情况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51222"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49" name="矩形 48"/>
          <p:cNvSpPr>
            <a:spLocks noChangeArrowheads="1"/>
          </p:cNvSpPr>
          <p:nvPr/>
        </p:nvSpPr>
        <p:spPr bwMode="auto">
          <a:xfrm>
            <a:off x="850900" y="2138363"/>
            <a:ext cx="7829550" cy="504825"/>
          </a:xfrm>
          <a:prstGeom prst="rect">
            <a:avLst/>
          </a:prstGeom>
          <a:noFill/>
          <a:ln w="9525">
            <a:noFill/>
            <a:miter lim="800000"/>
          </a:ln>
        </p:spPr>
        <p:txBody>
          <a:bodyPr>
            <a:spAutoFit/>
          </a:bodyPr>
          <a:lstStyle/>
          <a:p>
            <a:pPr>
              <a:lnSpc>
                <a:spcPct val="150000"/>
              </a:lnSpc>
            </a:pPr>
            <a:r>
              <a:rPr lang="zh-CN" altLang="en-US">
                <a:solidFill>
                  <a:srgbClr val="333333"/>
                </a:solidFill>
                <a:latin typeface="思源宋体 CN Medium"/>
                <a:ea typeface="思源宋体 CN Medium"/>
                <a:cs typeface="思源宋体 CN Medium"/>
              </a:rPr>
              <a:t> </a:t>
            </a:r>
            <a:endParaRPr lang="zh-CN" altLang="en-US">
              <a:latin typeface="等线" panose="02010600030101010101" charset="-122"/>
              <a:ea typeface="等线" panose="02010600030101010101" charset="-122"/>
            </a:endParaRPr>
          </a:p>
        </p:txBody>
      </p:sp>
      <p:grpSp>
        <p:nvGrpSpPr>
          <p:cNvPr id="3" name="组合 2"/>
          <p:cNvGrpSpPr/>
          <p:nvPr/>
        </p:nvGrpSpPr>
        <p:grpSpPr bwMode="auto">
          <a:xfrm>
            <a:off x="5567363" y="481013"/>
            <a:ext cx="1079500" cy="523875"/>
            <a:chOff x="5567194" y="481035"/>
            <a:chExt cx="1080000" cy="523220"/>
          </a:xfrm>
        </p:grpSpPr>
        <p:sp>
          <p:nvSpPr>
            <p:cNvPr id="24" name="平行四边形 23"/>
            <p:cNvSpPr/>
            <p:nvPr/>
          </p:nvSpPr>
          <p:spPr>
            <a:xfrm>
              <a:off x="5567194"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51219" name="alcohol_154039"/>
            <p:cNvSpPr>
              <a:spLocks noChangeAspect="1"/>
            </p:cNvSpPr>
            <p:nvPr/>
          </p:nvSpPr>
          <p:spPr bwMode="auto">
            <a:xfrm>
              <a:off x="5991898" y="542272"/>
              <a:ext cx="231228" cy="400745"/>
            </a:xfrm>
            <a:custGeom>
              <a:avLst/>
              <a:gdLst>
                <a:gd name="T0" fmla="*/ 66036 w 347958"/>
                <a:gd name="T1" fmla="*/ 157360 h 603052"/>
                <a:gd name="T2" fmla="*/ 66036 w 347958"/>
                <a:gd name="T3" fmla="*/ 178907 h 603052"/>
                <a:gd name="T4" fmla="*/ 44509 w 347958"/>
                <a:gd name="T5" fmla="*/ 178907 h 603052"/>
                <a:gd name="T6" fmla="*/ 44509 w 347958"/>
                <a:gd name="T7" fmla="*/ 200393 h 603052"/>
                <a:gd name="T8" fmla="*/ 66036 w 347958"/>
                <a:gd name="T9" fmla="*/ 200393 h 603052"/>
                <a:gd name="T10" fmla="*/ 66036 w 347958"/>
                <a:gd name="T11" fmla="*/ 221940 h 603052"/>
                <a:gd name="T12" fmla="*/ 87622 w 347958"/>
                <a:gd name="T13" fmla="*/ 221940 h 603052"/>
                <a:gd name="T14" fmla="*/ 87622 w 347958"/>
                <a:gd name="T15" fmla="*/ 200393 h 603052"/>
                <a:gd name="T16" fmla="*/ 109149 w 347958"/>
                <a:gd name="T17" fmla="*/ 200393 h 603052"/>
                <a:gd name="T18" fmla="*/ 109149 w 347958"/>
                <a:gd name="T19" fmla="*/ 178907 h 603052"/>
                <a:gd name="T20" fmla="*/ 87622 w 347958"/>
                <a:gd name="T21" fmla="*/ 178907 h 603052"/>
                <a:gd name="T22" fmla="*/ 87622 w 347958"/>
                <a:gd name="T23" fmla="*/ 157360 h 603052"/>
                <a:gd name="T24" fmla="*/ 0 w 347958"/>
                <a:gd name="T25" fmla="*/ 137204 h 603052"/>
                <a:gd name="T26" fmla="*/ 153658 w 347958"/>
                <a:gd name="T27" fmla="*/ 137204 h 603052"/>
                <a:gd name="T28" fmla="*/ 153658 w 347958"/>
                <a:gd name="T29" fmla="*/ 254201 h 603052"/>
                <a:gd name="T30" fmla="*/ 141530 w 347958"/>
                <a:gd name="T31" fmla="*/ 266306 h 603052"/>
                <a:gd name="T32" fmla="*/ 12128 w 347958"/>
                <a:gd name="T33" fmla="*/ 266306 h 603052"/>
                <a:gd name="T34" fmla="*/ 0 w 347958"/>
                <a:gd name="T35" fmla="*/ 254201 h 603052"/>
                <a:gd name="T36" fmla="*/ 44507 w 347958"/>
                <a:gd name="T37" fmla="*/ 0 h 603052"/>
                <a:gd name="T38" fmla="*/ 109151 w 347958"/>
                <a:gd name="T39" fmla="*/ 0 h 603052"/>
                <a:gd name="T40" fmla="*/ 121280 w 347958"/>
                <a:gd name="T41" fmla="*/ 12104 h 603052"/>
                <a:gd name="T42" fmla="*/ 121280 w 347958"/>
                <a:gd name="T43" fmla="*/ 62579 h 603052"/>
                <a:gd name="T44" fmla="*/ 152692 w 347958"/>
                <a:gd name="T45" fmla="*/ 112992 h 603052"/>
                <a:gd name="T46" fmla="*/ 966 w 347958"/>
                <a:gd name="T47" fmla="*/ 112992 h 603052"/>
                <a:gd name="T48" fmla="*/ 32379 w 347958"/>
                <a:gd name="T49" fmla="*/ 62579 h 603052"/>
                <a:gd name="T50" fmla="*/ 32379 w 347958"/>
                <a:gd name="T51" fmla="*/ 12104 h 603052"/>
                <a:gd name="T52" fmla="*/ 44507 w 347958"/>
                <a:gd name="T53" fmla="*/ 0 h 6030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7958"/>
                <a:gd name="T82" fmla="*/ 0 h 603052"/>
                <a:gd name="T83" fmla="*/ 347958 w 347958"/>
                <a:gd name="T84" fmla="*/ 603052 h 6030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7958" h="603052">
                  <a:moveTo>
                    <a:pt x="149537" y="356342"/>
                  </a:moveTo>
                  <a:lnTo>
                    <a:pt x="149537" y="405135"/>
                  </a:lnTo>
                  <a:lnTo>
                    <a:pt x="100790" y="405135"/>
                  </a:lnTo>
                  <a:lnTo>
                    <a:pt x="100790" y="453792"/>
                  </a:lnTo>
                  <a:lnTo>
                    <a:pt x="149537" y="453792"/>
                  </a:lnTo>
                  <a:lnTo>
                    <a:pt x="149537" y="502586"/>
                  </a:lnTo>
                  <a:lnTo>
                    <a:pt x="198421" y="502586"/>
                  </a:lnTo>
                  <a:lnTo>
                    <a:pt x="198421" y="453792"/>
                  </a:lnTo>
                  <a:lnTo>
                    <a:pt x="247169" y="453792"/>
                  </a:lnTo>
                  <a:lnTo>
                    <a:pt x="247169" y="405135"/>
                  </a:lnTo>
                  <a:lnTo>
                    <a:pt x="198421" y="405135"/>
                  </a:lnTo>
                  <a:lnTo>
                    <a:pt x="198421" y="356342"/>
                  </a:lnTo>
                  <a:close/>
                  <a:moveTo>
                    <a:pt x="0" y="310700"/>
                  </a:moveTo>
                  <a:lnTo>
                    <a:pt x="347958" y="310700"/>
                  </a:lnTo>
                  <a:lnTo>
                    <a:pt x="347958" y="575640"/>
                  </a:lnTo>
                  <a:cubicBezTo>
                    <a:pt x="347958" y="590717"/>
                    <a:pt x="335600" y="603052"/>
                    <a:pt x="320495" y="603052"/>
                  </a:cubicBezTo>
                  <a:lnTo>
                    <a:pt x="27463" y="603052"/>
                  </a:lnTo>
                  <a:cubicBezTo>
                    <a:pt x="12359" y="603052"/>
                    <a:pt x="0" y="590717"/>
                    <a:pt x="0" y="575640"/>
                  </a:cubicBezTo>
                  <a:close/>
                  <a:moveTo>
                    <a:pt x="100786" y="0"/>
                  </a:moveTo>
                  <a:lnTo>
                    <a:pt x="247173" y="0"/>
                  </a:lnTo>
                  <a:cubicBezTo>
                    <a:pt x="262416" y="0"/>
                    <a:pt x="274638" y="12335"/>
                    <a:pt x="274638" y="27410"/>
                  </a:cubicBezTo>
                  <a:lnTo>
                    <a:pt x="274638" y="141709"/>
                  </a:lnTo>
                  <a:cubicBezTo>
                    <a:pt x="311852" y="168159"/>
                    <a:pt x="338218" y="208862"/>
                    <a:pt x="345771" y="255870"/>
                  </a:cubicBezTo>
                  <a:lnTo>
                    <a:pt x="2188" y="255870"/>
                  </a:lnTo>
                  <a:cubicBezTo>
                    <a:pt x="9741" y="208862"/>
                    <a:pt x="36107" y="168159"/>
                    <a:pt x="73322" y="141709"/>
                  </a:cubicBezTo>
                  <a:lnTo>
                    <a:pt x="73322" y="27410"/>
                  </a:lnTo>
                  <a:cubicBezTo>
                    <a:pt x="73322" y="12335"/>
                    <a:pt x="85544" y="0"/>
                    <a:pt x="100786" y="0"/>
                  </a:cubicBezTo>
                  <a:close/>
                </a:path>
              </a:pathLst>
            </a:custGeom>
            <a:solidFill>
              <a:schemeClr val="bg1"/>
            </a:solidFill>
            <a:ln w="9525">
              <a:noFill/>
              <a:round/>
            </a:ln>
          </p:spPr>
          <p:txBody>
            <a:bodyPr/>
            <a:lstStyle/>
            <a:p>
              <a:endParaRPr lang="zh-CN" altLang="en-US"/>
            </a:p>
          </p:txBody>
        </p:sp>
      </p:grpSp>
      <p:pic>
        <p:nvPicPr>
          <p:cNvPr id="31" name="图片 30"/>
          <p:cNvPicPr>
            <a:picLocks noChangeAspect="1"/>
          </p:cNvPicPr>
          <p:nvPr/>
        </p:nvPicPr>
        <p:blipFill>
          <a:blip r:embed="rId1"/>
          <a:srcRect/>
          <a:stretch>
            <a:fillRect/>
          </a:stretch>
        </p:blipFill>
        <p:spPr bwMode="auto">
          <a:xfrm>
            <a:off x="4691063" y="2065338"/>
            <a:ext cx="6583362" cy="4333875"/>
          </a:xfrm>
          <a:prstGeom prst="rect">
            <a:avLst/>
          </a:prstGeom>
          <a:noFill/>
          <a:ln w="9525">
            <a:noFill/>
            <a:miter lim="800000"/>
            <a:headEnd/>
            <a:tailEnd/>
          </a:ln>
        </p:spPr>
      </p:pic>
      <p:grpSp>
        <p:nvGrpSpPr>
          <p:cNvPr id="33" name="组合 32"/>
          <p:cNvGrpSpPr/>
          <p:nvPr/>
        </p:nvGrpSpPr>
        <p:grpSpPr bwMode="auto">
          <a:xfrm>
            <a:off x="850900" y="1446213"/>
            <a:ext cx="3883025" cy="527050"/>
            <a:chOff x="768719" y="1446942"/>
            <a:chExt cx="3883648" cy="525591"/>
          </a:xfrm>
        </p:grpSpPr>
        <p:sp>
          <p:nvSpPr>
            <p:cNvPr id="29" name="平行四边形 28"/>
            <p:cNvSpPr/>
            <p:nvPr/>
          </p:nvSpPr>
          <p:spPr>
            <a:xfrm>
              <a:off x="768719" y="1446942"/>
              <a:ext cx="3883648" cy="509760"/>
            </a:xfrm>
            <a:prstGeom prst="parallelogram">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51217" name="矩形 29"/>
            <p:cNvSpPr>
              <a:spLocks noChangeArrowheads="1"/>
            </p:cNvSpPr>
            <p:nvPr/>
          </p:nvSpPr>
          <p:spPr bwMode="auto">
            <a:xfrm>
              <a:off x="1297441" y="1516599"/>
              <a:ext cx="2826204" cy="455934"/>
            </a:xfrm>
            <a:prstGeom prst="rect">
              <a:avLst/>
            </a:prstGeom>
            <a:noFill/>
            <a:ln w="9525">
              <a:noFill/>
              <a:miter lim="800000"/>
            </a:ln>
          </p:spPr>
          <p:txBody>
            <a:bodyPr>
              <a:spAutoFit/>
            </a:bodyPr>
            <a:lstStyle/>
            <a:p>
              <a:pPr algn="ctr"/>
              <a:r>
                <a:rPr lang="zh-CN" altLang="en-US" sz="2400">
                  <a:solidFill>
                    <a:schemeClr val="bg1"/>
                  </a:solidFill>
                  <a:latin typeface="思源宋体 Heavy"/>
                  <a:ea typeface="思源宋体 Heavy"/>
                  <a:cs typeface="思源宋体 Heavy"/>
                </a:rPr>
                <a:t>是否单人单间</a:t>
              </a:r>
              <a:endParaRPr lang="zh-CN" altLang="en-US" sz="2400">
                <a:solidFill>
                  <a:schemeClr val="bg1"/>
                </a:solidFill>
                <a:latin typeface="思源宋体 Heavy"/>
                <a:ea typeface="思源宋体 Heavy"/>
                <a:cs typeface="思源宋体 Heavy"/>
              </a:endParaRPr>
            </a:p>
          </p:txBody>
        </p:sp>
      </p:grpSp>
      <p:sp>
        <p:nvSpPr>
          <p:cNvPr id="56347" name="矩形 33"/>
          <p:cNvSpPr>
            <a:spLocks noChangeArrowheads="1"/>
          </p:cNvSpPr>
          <p:nvPr/>
        </p:nvSpPr>
        <p:spPr bwMode="auto">
          <a:xfrm>
            <a:off x="1325563" y="3479800"/>
            <a:ext cx="4162425" cy="1735138"/>
          </a:xfrm>
          <a:prstGeom prst="rect">
            <a:avLst/>
          </a:prstGeom>
          <a:noFill/>
          <a:ln w="9525">
            <a:noFill/>
            <a:miter lim="800000"/>
          </a:ln>
        </p:spPr>
        <p:txBody>
          <a:bodyPr>
            <a:spAutoFit/>
          </a:bodyPr>
          <a:lstStyle/>
          <a:p>
            <a:pPr>
              <a:lnSpc>
                <a:spcPct val="150000"/>
              </a:lnSpc>
            </a:pPr>
            <a:r>
              <a:rPr lang="zh-CN" altLang="en-US" sz="2400">
                <a:solidFill>
                  <a:srgbClr val="333333"/>
                </a:solidFill>
                <a:latin typeface="思源宋体 CN Medium"/>
                <a:ea typeface="思源宋体 CN Medium"/>
                <a:cs typeface="思源宋体 CN Medium"/>
              </a:rPr>
              <a:t>人均居住面积大于</a:t>
            </a:r>
            <a:r>
              <a:rPr lang="en-US" altLang="zh-CN" sz="2400">
                <a:solidFill>
                  <a:srgbClr val="333333"/>
                </a:solidFill>
                <a:latin typeface="思源宋体 CN Medium"/>
                <a:ea typeface="思源宋体 CN Medium"/>
                <a:cs typeface="思源宋体 CN Medium"/>
              </a:rPr>
              <a:t>4</a:t>
            </a:r>
            <a:r>
              <a:rPr lang="zh-CN" altLang="en-US" sz="2400">
                <a:solidFill>
                  <a:srgbClr val="333333"/>
                </a:solidFill>
                <a:latin typeface="思源宋体 CN Medium"/>
                <a:ea typeface="思源宋体 CN Medium"/>
                <a:cs typeface="思源宋体 CN Medium"/>
              </a:rPr>
              <a:t>平方米</a:t>
            </a:r>
            <a:endParaRPr lang="zh-CN" altLang="en-US" sz="2400">
              <a:solidFill>
                <a:srgbClr val="333333"/>
              </a:solidFill>
              <a:latin typeface="思源宋体 CN Medium"/>
              <a:ea typeface="思源宋体 CN Medium"/>
              <a:cs typeface="思源宋体 CN Medium"/>
            </a:endParaRPr>
          </a:p>
          <a:p>
            <a:pPr>
              <a:lnSpc>
                <a:spcPct val="150000"/>
              </a:lnSpc>
            </a:pPr>
            <a:r>
              <a:rPr lang="zh-CN" altLang="en-US" sz="2400">
                <a:solidFill>
                  <a:srgbClr val="333333"/>
                </a:solidFill>
                <a:latin typeface="思源宋体 CN Medium"/>
                <a:ea typeface="思源宋体 CN Medium"/>
                <a:cs typeface="思源宋体 CN Medium"/>
              </a:rPr>
              <a:t>床位尽量分散布置在不同方位</a:t>
            </a:r>
            <a:endParaRPr lang="zh-CN" altLang="en-US" sz="2400">
              <a:solidFill>
                <a:srgbClr val="333333"/>
              </a:solidFill>
              <a:latin typeface="思源宋体 CN Medium"/>
              <a:ea typeface="思源宋体 CN Medium"/>
              <a:cs typeface="思源宋体 CN Medium"/>
            </a:endParaRPr>
          </a:p>
          <a:p>
            <a:pPr>
              <a:lnSpc>
                <a:spcPct val="150000"/>
              </a:lnSpc>
            </a:pPr>
            <a:r>
              <a:rPr lang="zh-CN" altLang="en-US" sz="2400">
                <a:solidFill>
                  <a:srgbClr val="333333"/>
                </a:solidFill>
                <a:latin typeface="思源宋体 CN Medium"/>
                <a:ea typeface="思源宋体 CN Medium"/>
                <a:cs typeface="思源宋体 CN Medium"/>
              </a:rPr>
              <a:t>人与人之间间隔</a:t>
            </a:r>
            <a:r>
              <a:rPr lang="en-US" altLang="zh-CN" sz="2400">
                <a:solidFill>
                  <a:srgbClr val="333333"/>
                </a:solidFill>
                <a:latin typeface="思源宋体 CN Medium"/>
                <a:ea typeface="思源宋体 CN Medium"/>
                <a:cs typeface="思源宋体 CN Medium"/>
              </a:rPr>
              <a:t>2</a:t>
            </a:r>
            <a:r>
              <a:rPr lang="zh-CN" altLang="en-US" sz="2400">
                <a:solidFill>
                  <a:srgbClr val="333333"/>
                </a:solidFill>
                <a:latin typeface="思源宋体 CN Medium"/>
                <a:ea typeface="思源宋体 CN Medium"/>
                <a:cs typeface="思源宋体 CN Medium"/>
              </a:rPr>
              <a:t>米以上</a:t>
            </a:r>
            <a:endParaRPr lang="zh-CN" altLang="en-US" sz="2400">
              <a:latin typeface="等线" panose="02010600030101010101" charset="-122"/>
              <a:ea typeface="等线" panose="02010600030101010101" charset="-122"/>
            </a:endParaRPr>
          </a:p>
        </p:txBody>
      </p:sp>
      <p:grpSp>
        <p:nvGrpSpPr>
          <p:cNvPr id="37" name="组合 36"/>
          <p:cNvGrpSpPr/>
          <p:nvPr/>
        </p:nvGrpSpPr>
        <p:grpSpPr bwMode="auto">
          <a:xfrm>
            <a:off x="828675" y="2681288"/>
            <a:ext cx="6210300" cy="566737"/>
            <a:chOff x="768719" y="1446942"/>
            <a:chExt cx="3883648" cy="509760"/>
          </a:xfrm>
        </p:grpSpPr>
        <p:sp>
          <p:nvSpPr>
            <p:cNvPr id="38" name="平行四边形 37"/>
            <p:cNvSpPr/>
            <p:nvPr/>
          </p:nvSpPr>
          <p:spPr>
            <a:xfrm>
              <a:off x="768719" y="1446942"/>
              <a:ext cx="3883648" cy="509760"/>
            </a:xfrm>
            <a:prstGeom prst="parallelogram">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51215" name="矩形 38"/>
            <p:cNvSpPr>
              <a:spLocks noChangeArrowheads="1"/>
            </p:cNvSpPr>
            <p:nvPr/>
          </p:nvSpPr>
          <p:spPr bwMode="auto">
            <a:xfrm>
              <a:off x="1297856" y="1516909"/>
              <a:ext cx="2825374" cy="411235"/>
            </a:xfrm>
            <a:prstGeom prst="rect">
              <a:avLst/>
            </a:prstGeom>
            <a:noFill/>
            <a:ln w="9525">
              <a:noFill/>
              <a:miter lim="800000"/>
            </a:ln>
          </p:spPr>
          <p:txBody>
            <a:bodyPr>
              <a:spAutoFit/>
            </a:bodyPr>
            <a:lstStyle/>
            <a:p>
              <a:pPr algn="ctr"/>
              <a:r>
                <a:rPr lang="zh-CN" altLang="en-US" sz="2400">
                  <a:solidFill>
                    <a:schemeClr val="bg1"/>
                  </a:solidFill>
                  <a:latin typeface="思源宋体 Heavy"/>
                  <a:ea typeface="思源宋体 Heavy"/>
                  <a:cs typeface="思源宋体 Heavy"/>
                </a:rPr>
                <a:t>同一宿舍是否混住不同班组的人</a:t>
              </a:r>
              <a:endParaRPr lang="zh-CN" altLang="en-US" sz="2400">
                <a:solidFill>
                  <a:schemeClr val="bg1"/>
                </a:solidFill>
                <a:latin typeface="思源宋体 Heavy"/>
                <a:ea typeface="思源宋体 Heavy"/>
                <a:cs typeface="思源宋体 Heavy"/>
              </a:endParaRPr>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nodeType="afterEffec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childTnLst>
                                    <p:set>
                                      <p:cBhvr>
                                        <p:cTn id="46" dur="1" fill="hold">
                                          <p:stCondLst>
                                            <p:cond delay="0"/>
                                          </p:stCondLst>
                                        </p:cTn>
                                        <p:tgtEl>
                                          <p:spTgt spid="56347"/>
                                        </p:tgtEl>
                                        <p:attrNameLst>
                                          <p:attrName>style.visibility</p:attrName>
                                        </p:attrNameLst>
                                      </p:cBhvr>
                                      <p:to>
                                        <p:strVal val="visible"/>
                                      </p:to>
                                    </p:set>
                                    <p:animEffect transition="in" filter="fade">
                                      <p:cBhvr>
                                        <p:cTn id="47" dur="1000"/>
                                        <p:tgtEl>
                                          <p:spTgt spid="56347"/>
                                        </p:tgtEl>
                                      </p:cBhvr>
                                    </p:animEffect>
                                    <p:anim calcmode="lin" valueType="num">
                                      <p:cBhvr>
                                        <p:cTn id="48" dur="1000" fill="hold"/>
                                        <p:tgtEl>
                                          <p:spTgt spid="56347"/>
                                        </p:tgtEl>
                                        <p:attrNameLst>
                                          <p:attrName>ppt_x</p:attrName>
                                        </p:attrNameLst>
                                      </p:cBhvr>
                                      <p:tavLst>
                                        <p:tav tm="0">
                                          <p:val>
                                            <p:strVal val="#ppt_x"/>
                                          </p:val>
                                        </p:tav>
                                        <p:tav tm="100000">
                                          <p:val>
                                            <p:strVal val="#ppt_x"/>
                                          </p:val>
                                        </p:tav>
                                      </p:tavLst>
                                    </p:anim>
                                    <p:anim calcmode="lin" valueType="num">
                                      <p:cBhvr>
                                        <p:cTn id="49" dur="1000" fill="hold"/>
                                        <p:tgtEl>
                                          <p:spTgt spid="56347"/>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nodeType="afterEffec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63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ells_161082"/>
          <p:cNvSpPr>
            <a:spLocks noChangeAspect="1"/>
          </p:cNvSpPr>
          <p:nvPr/>
        </p:nvSpPr>
        <p:spPr bwMode="auto">
          <a:xfrm>
            <a:off x="-9525" y="-9525"/>
            <a:ext cx="3751263" cy="375285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lumMod val="95000"/>
            </a:schemeClr>
          </a:solidFill>
          <a:ln>
            <a:noFill/>
          </a:ln>
        </p:spPr>
        <p:txBody>
          <a:bodyPr/>
          <a:lstStyle/>
          <a:p>
            <a:pPr fontAlgn="auto">
              <a:spcBef>
                <a:spcPts val="0"/>
              </a:spcBef>
              <a:spcAft>
                <a:spcPts val="0"/>
              </a:spcAft>
              <a:defRPr/>
            </a:pPr>
            <a:endParaRPr>
              <a:latin typeface="+mn-lt"/>
              <a:ea typeface="+mn-ea"/>
            </a:endParaRPr>
          </a:p>
        </p:txBody>
      </p:sp>
      <p:pic>
        <p:nvPicPr>
          <p:cNvPr id="2" name="图片 1"/>
          <p:cNvPicPr>
            <a:picLocks noChangeAspect="1"/>
          </p:cNvPicPr>
          <p:nvPr/>
        </p:nvPicPr>
        <p:blipFill>
          <a:blip r:embed="rId1"/>
          <a:srcRect l="1372" t="2328" r="13959" b="2747"/>
          <a:stretch>
            <a:fillRect/>
          </a:stretch>
        </p:blipFill>
        <p:spPr bwMode="auto">
          <a:xfrm flipH="1" flipV="1">
            <a:off x="0" y="-26988"/>
            <a:ext cx="12192000" cy="6884988"/>
          </a:xfrm>
          <a:prstGeom prst="rect">
            <a:avLst/>
          </a:prstGeom>
          <a:noFill/>
          <a:ln w="9525">
            <a:noFill/>
            <a:miter lim="800000"/>
            <a:headEnd/>
            <a:tailEnd/>
          </a:ln>
        </p:spPr>
      </p:pic>
      <p:sp>
        <p:nvSpPr>
          <p:cNvPr id="4" name="矩形 3"/>
          <p:cNvSpPr/>
          <p:nvPr/>
        </p:nvSpPr>
        <p:spPr>
          <a:xfrm>
            <a:off x="228600" y="1319213"/>
            <a:ext cx="9220200" cy="769937"/>
          </a:xfrm>
          <a:prstGeom prst="rect">
            <a:avLst/>
          </a:prstGeom>
        </p:spPr>
        <p:txBody>
          <a:bodyPr>
            <a:spAutoFit/>
          </a:bodyPr>
          <a:lstStyle/>
          <a:p>
            <a:pPr fontAlgn="auto">
              <a:spcBef>
                <a:spcPts val="0"/>
              </a:spcBef>
              <a:spcAft>
                <a:spcPts val="0"/>
              </a:spcAft>
              <a:defRPr/>
            </a:pPr>
            <a:r>
              <a:rPr lang="zh-CN" altLang="en-US" sz="4400" b="1" kern="100">
                <a:solidFill>
                  <a:srgbClr val="013E6B"/>
                </a:solidFill>
                <a:latin typeface="思源宋体 Heavy" panose="02020900000000000000" pitchFamily="18" charset="-122"/>
                <a:ea typeface="思源宋体 Heavy" panose="02020900000000000000" pitchFamily="18" charset="-122"/>
                <a:cs typeface="Times New Roman" panose="02020603050405020304" pitchFamily="18" charset="0"/>
              </a:rPr>
              <a:t>坚决打赢疫情防控阻击战</a:t>
            </a:r>
            <a:endParaRPr lang="zh-CN" altLang="en-US" sz="4400" b="1" kern="100">
              <a:solidFill>
                <a:srgbClr val="013E6B"/>
              </a:solidFill>
              <a:latin typeface="思源宋体 Heavy" panose="02020900000000000000" pitchFamily="18" charset="-122"/>
              <a:ea typeface="思源宋体 Heavy" panose="02020900000000000000" pitchFamily="18" charset="-122"/>
              <a:cs typeface="Times New Roman" panose="02020603050405020304" pitchFamily="18" charset="0"/>
            </a:endParaRPr>
          </a:p>
        </p:txBody>
      </p:sp>
      <p:sp>
        <p:nvSpPr>
          <p:cNvPr id="5" name="pharmacy-sign_8148"/>
          <p:cNvSpPr>
            <a:spLocks noChangeAspect="1"/>
          </p:cNvSpPr>
          <p:nvPr/>
        </p:nvSpPr>
        <p:spPr bwMode="auto">
          <a:xfrm>
            <a:off x="6096000" y="938213"/>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nvGrpSpPr>
          <p:cNvPr id="8" name="组合 7"/>
          <p:cNvGrpSpPr/>
          <p:nvPr/>
        </p:nvGrpSpPr>
        <p:grpSpPr bwMode="auto">
          <a:xfrm>
            <a:off x="379413" y="2270125"/>
            <a:ext cx="4340225" cy="481013"/>
            <a:chOff x="379388" y="2270862"/>
            <a:chExt cx="4340323" cy="480793"/>
          </a:xfrm>
        </p:grpSpPr>
        <p:sp>
          <p:nvSpPr>
            <p:cNvPr id="6" name="平行四边形 5"/>
            <p:cNvSpPr/>
            <p:nvPr/>
          </p:nvSpPr>
          <p:spPr>
            <a:xfrm>
              <a:off x="379388" y="2270862"/>
              <a:ext cx="4340323" cy="480793"/>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16403" name="矩形 6"/>
            <p:cNvSpPr>
              <a:spLocks noChangeArrowheads="1"/>
            </p:cNvSpPr>
            <p:nvPr/>
          </p:nvSpPr>
          <p:spPr bwMode="auto">
            <a:xfrm>
              <a:off x="661969" y="2310532"/>
              <a:ext cx="2740087" cy="396693"/>
            </a:xfrm>
            <a:prstGeom prst="rect">
              <a:avLst/>
            </a:prstGeom>
            <a:noFill/>
            <a:ln w="9525">
              <a:noFill/>
              <a:miter lim="800000"/>
            </a:ln>
          </p:spPr>
          <p:txBody>
            <a:bodyPr wrap="none">
              <a:spAutoFit/>
            </a:bodyPr>
            <a:lstStyle/>
            <a:p>
              <a:r>
                <a:rPr lang="zh-CN" altLang="en-US" sz="2000" b="1">
                  <a:solidFill>
                    <a:schemeClr val="bg1"/>
                  </a:solidFill>
                  <a:latin typeface="思源宋体 Heavy"/>
                  <a:ea typeface="思源宋体 Heavy"/>
                  <a:cs typeface="Times New Roman" panose="02020603050405020304" pitchFamily="18" charset="0"/>
                </a:rPr>
                <a:t>复产复工相关文件依据</a:t>
              </a:r>
              <a:endParaRPr lang="zh-CN" altLang="en-US" sz="2000" b="1">
                <a:solidFill>
                  <a:schemeClr val="bg1"/>
                </a:solidFill>
                <a:latin typeface="思源宋体 Heavy"/>
                <a:ea typeface="思源宋体 Heavy"/>
                <a:cs typeface="Times New Roman" panose="02020603050405020304" pitchFamily="18" charset="0"/>
              </a:endParaRPr>
            </a:p>
          </p:txBody>
        </p:sp>
      </p:grpSp>
      <p:sp>
        <p:nvSpPr>
          <p:cNvPr id="11" name="矩形 10"/>
          <p:cNvSpPr>
            <a:spLocks noChangeArrowheads="1"/>
          </p:cNvSpPr>
          <p:nvPr/>
        </p:nvSpPr>
        <p:spPr bwMode="auto">
          <a:xfrm>
            <a:off x="2747963" y="3009900"/>
            <a:ext cx="9220200" cy="3378200"/>
          </a:xfrm>
          <a:prstGeom prst="rect">
            <a:avLst/>
          </a:prstGeom>
          <a:noFill/>
          <a:ln w="9525">
            <a:noFill/>
            <a:miter lim="800000"/>
          </a:ln>
        </p:spPr>
        <p:txBody>
          <a:bodyPr>
            <a:spAutoFit/>
          </a:bodyPr>
          <a:lstStyle/>
          <a:p>
            <a:pPr>
              <a:lnSpc>
                <a:spcPct val="150000"/>
              </a:lnSpc>
            </a:pPr>
            <a:r>
              <a:rPr lang="zh-CN" altLang="en-US" sz="2400">
                <a:solidFill>
                  <a:srgbClr val="333333"/>
                </a:solidFill>
                <a:latin typeface="思源宋体 CN Medium"/>
                <a:ea typeface="思源宋体 CN Medium"/>
                <a:cs typeface="思源宋体 CN Medium"/>
              </a:rPr>
              <a:t>一、重庆市新型冠状病毒感染的肺炎疫情防控工作领导小组综合办公室</a:t>
            </a:r>
            <a:r>
              <a:rPr lang="en-US" altLang="zh-CN" sz="2400">
                <a:solidFill>
                  <a:srgbClr val="333333"/>
                </a:solidFill>
                <a:latin typeface="思源宋体 CN Medium"/>
                <a:ea typeface="思源宋体 CN Medium"/>
                <a:cs typeface="思源宋体 CN Medium"/>
              </a:rPr>
              <a:t>《</a:t>
            </a:r>
            <a:r>
              <a:rPr lang="zh-CN" altLang="en-US" sz="2400">
                <a:solidFill>
                  <a:srgbClr val="333333"/>
                </a:solidFill>
                <a:latin typeface="思源宋体 CN Medium"/>
                <a:ea typeface="思源宋体 CN Medium"/>
                <a:cs typeface="思源宋体 CN Medium"/>
              </a:rPr>
              <a:t>关于切实做好新型冠状病毒感染的肺炎疫情防控期间企业复产复工有关工作的通知</a:t>
            </a:r>
            <a:r>
              <a:rPr lang="en-US" altLang="zh-CN" sz="2400">
                <a:solidFill>
                  <a:srgbClr val="333333"/>
                </a:solidFill>
                <a:latin typeface="思源宋体 CN Medium"/>
                <a:ea typeface="思源宋体 CN Medium"/>
                <a:cs typeface="思源宋体 CN Medium"/>
              </a:rPr>
              <a:t>》</a:t>
            </a:r>
            <a:r>
              <a:rPr lang="zh-CN" altLang="en-US" sz="2400">
                <a:solidFill>
                  <a:srgbClr val="333333"/>
                </a:solidFill>
                <a:latin typeface="思源宋体 CN Medium"/>
                <a:ea typeface="思源宋体 CN Medium"/>
                <a:cs typeface="思源宋体 CN Medium"/>
              </a:rPr>
              <a:t>（</a:t>
            </a:r>
            <a:r>
              <a:rPr lang="zh-CN" altLang="en-US" sz="2400">
                <a:solidFill>
                  <a:srgbClr val="EA2424"/>
                </a:solidFill>
                <a:latin typeface="思源宋体 CN Medium"/>
                <a:ea typeface="思源宋体 CN Medium"/>
                <a:cs typeface="思源宋体 CN Medium"/>
              </a:rPr>
              <a:t>渝肺炎组办发</a:t>
            </a:r>
            <a:r>
              <a:rPr lang="en-US" altLang="zh-CN" sz="2400">
                <a:solidFill>
                  <a:srgbClr val="EA2424"/>
                </a:solidFill>
                <a:latin typeface="思源宋体 CN Medium"/>
                <a:ea typeface="思源宋体 CN Medium"/>
                <a:cs typeface="思源宋体 CN Medium"/>
              </a:rPr>
              <a:t>【2020】24</a:t>
            </a:r>
            <a:r>
              <a:rPr lang="zh-CN" altLang="en-US" sz="2400">
                <a:solidFill>
                  <a:srgbClr val="EA2424"/>
                </a:solidFill>
                <a:latin typeface="思源宋体 CN Medium"/>
                <a:ea typeface="思源宋体 CN Medium"/>
                <a:cs typeface="思源宋体 CN Medium"/>
              </a:rPr>
              <a:t>号文</a:t>
            </a:r>
            <a:r>
              <a:rPr lang="zh-CN" altLang="en-US" sz="2400">
                <a:solidFill>
                  <a:srgbClr val="333333"/>
                </a:solidFill>
                <a:latin typeface="思源宋体 CN Medium"/>
                <a:ea typeface="思源宋体 CN Medium"/>
                <a:cs typeface="思源宋体 CN Medium"/>
              </a:rPr>
              <a:t>）</a:t>
            </a:r>
            <a:endParaRPr lang="zh-CN" altLang="en-US" sz="2400">
              <a:solidFill>
                <a:srgbClr val="333333"/>
              </a:solidFill>
              <a:latin typeface="思源宋体 CN Medium"/>
              <a:ea typeface="思源宋体 CN Medium"/>
              <a:cs typeface="思源宋体 CN Medium"/>
            </a:endParaRPr>
          </a:p>
          <a:p>
            <a:pPr>
              <a:lnSpc>
                <a:spcPct val="150000"/>
              </a:lnSpc>
            </a:pPr>
            <a:r>
              <a:rPr lang="zh-CN" altLang="en-US" sz="2400">
                <a:solidFill>
                  <a:srgbClr val="333333"/>
                </a:solidFill>
                <a:latin typeface="思源宋体 CN Medium"/>
                <a:ea typeface="思源宋体 CN Medium"/>
                <a:cs typeface="思源宋体 CN Medium"/>
              </a:rPr>
              <a:t>二、</a:t>
            </a:r>
            <a:r>
              <a:rPr lang="zh-CN" altLang="en-US" sz="2400">
                <a:solidFill>
                  <a:srgbClr val="333333"/>
                </a:solidFill>
              </a:rPr>
              <a:t>重庆市新型冠状病毒感染的肺炎疫情防控工作领导小组综合办公室</a:t>
            </a:r>
            <a:r>
              <a:rPr lang="en-US" altLang="zh-CN" sz="2400">
                <a:solidFill>
                  <a:srgbClr val="333333"/>
                </a:solidFill>
              </a:rPr>
              <a:t>《</a:t>
            </a:r>
            <a:r>
              <a:rPr lang="zh-CN" altLang="en-US" sz="2400">
                <a:solidFill>
                  <a:srgbClr val="333333"/>
                </a:solidFill>
              </a:rPr>
              <a:t>关于印发复产复工企业新型冠状病毒肺炎疫情防控技术指南（试行）的通知</a:t>
            </a:r>
            <a:r>
              <a:rPr lang="en-US" altLang="zh-CN" sz="2400">
                <a:solidFill>
                  <a:srgbClr val="333333"/>
                </a:solidFill>
              </a:rPr>
              <a:t>》</a:t>
            </a:r>
            <a:r>
              <a:rPr lang="zh-CN" altLang="en-US" sz="2400">
                <a:solidFill>
                  <a:srgbClr val="333333"/>
                </a:solidFill>
              </a:rPr>
              <a:t>（</a:t>
            </a:r>
            <a:r>
              <a:rPr lang="zh-CN" altLang="en-US" sz="2400">
                <a:solidFill>
                  <a:srgbClr val="EA2424"/>
                </a:solidFill>
              </a:rPr>
              <a:t>渝肺炎组疫发</a:t>
            </a:r>
            <a:r>
              <a:rPr lang="en-US" altLang="zh-CN" sz="2400">
                <a:solidFill>
                  <a:srgbClr val="EA2424"/>
                </a:solidFill>
              </a:rPr>
              <a:t>【2020】8</a:t>
            </a:r>
            <a:r>
              <a:rPr lang="zh-CN" altLang="en-US" sz="2400">
                <a:solidFill>
                  <a:srgbClr val="EA2424"/>
                </a:solidFill>
              </a:rPr>
              <a:t>号文</a:t>
            </a:r>
            <a:r>
              <a:rPr lang="zh-CN" altLang="en-US" sz="2400">
                <a:solidFill>
                  <a:srgbClr val="333333"/>
                </a:solidFill>
              </a:rPr>
              <a:t>）</a:t>
            </a:r>
            <a:r>
              <a:rPr lang="zh-CN" altLang="en-US">
                <a:solidFill>
                  <a:srgbClr val="333333"/>
                </a:solidFill>
                <a:latin typeface="思源宋体 CN Medium"/>
                <a:ea typeface="思源宋体 CN Medium"/>
                <a:cs typeface="思源宋体 CN Medium"/>
              </a:rPr>
              <a:t> </a:t>
            </a:r>
            <a:endParaRPr lang="zh-CN" altLang="en-US">
              <a:solidFill>
                <a:srgbClr val="333333"/>
              </a:solidFill>
              <a:latin typeface="思源宋体 CN Medium"/>
              <a:ea typeface="思源宋体 CN Medium"/>
              <a:cs typeface="思源宋体 CN Medium"/>
            </a:endParaRPr>
          </a:p>
        </p:txBody>
      </p:sp>
      <p:sp>
        <p:nvSpPr>
          <p:cNvPr id="15" name="矩形 14"/>
          <p:cNvSpPr>
            <a:spLocks noChangeArrowheads="1"/>
          </p:cNvSpPr>
          <p:nvPr/>
        </p:nvSpPr>
        <p:spPr bwMode="auto">
          <a:xfrm>
            <a:off x="10088563" y="1831975"/>
            <a:ext cx="1879600" cy="461963"/>
          </a:xfrm>
          <a:prstGeom prst="rect">
            <a:avLst/>
          </a:prstGeom>
          <a:noFill/>
          <a:ln w="9525">
            <a:noFill/>
            <a:miter lim="800000"/>
          </a:ln>
        </p:spPr>
        <p:txBody>
          <a:bodyPr wrap="none">
            <a:spAutoFit/>
          </a:bodyPr>
          <a:lstStyle/>
          <a:p>
            <a:pPr algn="r"/>
            <a:r>
              <a:rPr lang="en-US" altLang="zh-CN" sz="2400">
                <a:solidFill>
                  <a:srgbClr val="013E6B"/>
                </a:solidFill>
                <a:latin typeface="思源宋体 Heavy"/>
                <a:ea typeface="思源宋体 Heavy"/>
                <a:cs typeface="思源宋体 Heavy"/>
              </a:rPr>
              <a:t>2019-nCoV</a:t>
            </a:r>
            <a:endParaRPr lang="zh-CN" altLang="en-US" sz="2400">
              <a:solidFill>
                <a:srgbClr val="013E6B"/>
              </a:solidFill>
              <a:latin typeface="等线" panose="02010600030101010101" charset="-122"/>
              <a:ea typeface="等线" panose="02010600030101010101" charset="-122"/>
            </a:endParaRPr>
          </a:p>
        </p:txBody>
      </p:sp>
      <p:sp>
        <p:nvSpPr>
          <p:cNvPr id="16" name="平行四边形 15"/>
          <p:cNvSpPr/>
          <p:nvPr/>
        </p:nvSpPr>
        <p:spPr>
          <a:xfrm>
            <a:off x="9525000" y="2927350"/>
            <a:ext cx="2344738" cy="46038"/>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7" name="图片 16" descr="图片包含 游戏机, 雨&#10;&#10;描述已自动生成"/>
          <p:cNvPicPr>
            <a:picLocks noChangeAspect="1"/>
          </p:cNvPicPr>
          <p:nvPr/>
        </p:nvPicPr>
        <p:blipFill>
          <a:blip r:embed="rId2"/>
          <a:srcRect/>
          <a:stretch>
            <a:fillRect/>
          </a:stretch>
        </p:blipFill>
        <p:spPr bwMode="auto">
          <a:xfrm>
            <a:off x="7777163" y="119063"/>
            <a:ext cx="1589087" cy="2973387"/>
          </a:xfrm>
          <a:prstGeom prst="rect">
            <a:avLst/>
          </a:prstGeom>
          <a:noFill/>
          <a:ln w="9525">
            <a:noFill/>
            <a:miter lim="800000"/>
            <a:headEnd/>
            <a:tailEnd/>
          </a:ln>
        </p:spPr>
      </p:pic>
      <p:sp>
        <p:nvSpPr>
          <p:cNvPr id="20" name="Freeform: Shape 14"/>
          <p:cNvSpPr/>
          <p:nvPr/>
        </p:nvSpPr>
        <p:spPr>
          <a:xfrm rot="18900000" flipH="1">
            <a:off x="10156825" y="-198438"/>
            <a:ext cx="2632076" cy="132397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FF7259">
              <a:alpha val="50000"/>
            </a:srgbClr>
          </a:solidFill>
          <a:ln w="12700" cap="flat" cmpd="sng" algn="ctr">
            <a:noFill/>
            <a:prstDash val="solid"/>
            <a:miter lim="800000"/>
          </a:ln>
          <a:effectLst/>
        </p:spPr>
        <p:txBody>
          <a:bodyPr anchor="ctr"/>
          <a:lstStyle/>
          <a:p>
            <a:pPr algn="ctr" fontAlgn="auto">
              <a:defRPr/>
            </a:pPr>
            <a:endParaRPr lang="id-ID" kern="0">
              <a:solidFill>
                <a:prstClr val="white"/>
              </a:solidFill>
              <a:latin typeface="Century Gothic" panose="020B0502020202020204"/>
              <a:ea typeface="+mn-ea"/>
            </a:endParaRPr>
          </a:p>
        </p:txBody>
      </p:sp>
      <p:pic>
        <p:nvPicPr>
          <p:cNvPr id="19" name="图片 18" descr="图片包含 游戏机, 轮子&#10;&#10;描述已自动生成"/>
          <p:cNvPicPr>
            <a:picLocks noChangeAspect="1"/>
          </p:cNvPicPr>
          <p:nvPr/>
        </p:nvPicPr>
        <p:blipFill>
          <a:blip r:embed="rId3"/>
          <a:srcRect/>
          <a:stretch>
            <a:fillRect/>
          </a:stretch>
        </p:blipFill>
        <p:spPr bwMode="auto">
          <a:xfrm>
            <a:off x="9959975" y="479425"/>
            <a:ext cx="1438275" cy="1438275"/>
          </a:xfrm>
          <a:prstGeom prst="rect">
            <a:avLst/>
          </a:prstGeom>
          <a:noFill/>
          <a:ln w="9525">
            <a:noFill/>
            <a:miter lim="800000"/>
            <a:headEnd/>
            <a:tailEnd/>
          </a:ln>
        </p:spPr>
      </p:pic>
      <p:sp>
        <p:nvSpPr>
          <p:cNvPr id="24" name="pharmacy-sign_8148"/>
          <p:cNvSpPr>
            <a:spLocks noChangeAspect="1"/>
          </p:cNvSpPr>
          <p:nvPr/>
        </p:nvSpPr>
        <p:spPr bwMode="auto">
          <a:xfrm>
            <a:off x="11628438" y="6461125"/>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sp>
        <p:nvSpPr>
          <p:cNvPr id="14" name="矩形 13"/>
          <p:cNvSpPr>
            <a:spLocks noChangeArrowheads="1"/>
          </p:cNvSpPr>
          <p:nvPr/>
        </p:nvSpPr>
        <p:spPr bwMode="auto">
          <a:xfrm>
            <a:off x="8320088" y="2289175"/>
            <a:ext cx="3648075" cy="585788"/>
          </a:xfrm>
          <a:prstGeom prst="rect">
            <a:avLst/>
          </a:prstGeom>
          <a:noFill/>
          <a:ln w="9525">
            <a:noFill/>
            <a:miter lim="800000"/>
          </a:ln>
        </p:spPr>
        <p:txBody>
          <a:bodyPr wrap="none">
            <a:spAutoFit/>
          </a:bodyPr>
          <a:lstStyle/>
          <a:p>
            <a:pPr algn="r"/>
            <a:r>
              <a:rPr lang="en-US" altLang="zh-CN" sz="3200">
                <a:solidFill>
                  <a:srgbClr val="013E6B"/>
                </a:solidFill>
                <a:latin typeface="思源宋体 Heavy"/>
                <a:ea typeface="思源宋体 Heavy"/>
                <a:cs typeface="思源宋体 Heavy"/>
              </a:rPr>
              <a:t>2019</a:t>
            </a:r>
            <a:r>
              <a:rPr lang="zh-CN" altLang="en-US" sz="3200">
                <a:solidFill>
                  <a:srgbClr val="013E6B"/>
                </a:solidFill>
                <a:latin typeface="思源宋体 Heavy"/>
                <a:ea typeface="思源宋体 Heavy"/>
                <a:cs typeface="思源宋体 Heavy"/>
              </a:rPr>
              <a:t>新型冠状病毒</a:t>
            </a:r>
            <a:endParaRPr lang="en-US" altLang="zh-CN" sz="3200">
              <a:solidFill>
                <a:srgbClr val="013E6B"/>
              </a:solidFill>
              <a:latin typeface="思源宋体 Heavy"/>
              <a:ea typeface="思源宋体 Heavy"/>
              <a:cs typeface="思源宋体 Heavy"/>
            </a:endParaRPr>
          </a:p>
        </p:txBody>
      </p:sp>
      <p:sp>
        <p:nvSpPr>
          <p:cNvPr id="25" name="Rectangle: Rounded Corners 4"/>
          <p:cNvSpPr/>
          <p:nvPr/>
        </p:nvSpPr>
        <p:spPr>
          <a:xfrm>
            <a:off x="114300" y="6477000"/>
            <a:ext cx="11401425"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pic>
        <p:nvPicPr>
          <p:cNvPr id="22" name="图片 21"/>
          <p:cNvPicPr>
            <a:picLocks noChangeAspect="1"/>
          </p:cNvPicPr>
          <p:nvPr/>
        </p:nvPicPr>
        <p:blipFill>
          <a:blip r:embed="rId4"/>
          <a:srcRect l="16701" t="42438" r="16306"/>
          <a:stretch>
            <a:fillRect/>
          </a:stretch>
        </p:blipFill>
        <p:spPr bwMode="auto">
          <a:xfrm>
            <a:off x="0" y="2927350"/>
            <a:ext cx="3248025" cy="3948113"/>
          </a:xfrm>
          <a:prstGeom prst="rect">
            <a:avLst/>
          </a:prstGeom>
          <a:noFill/>
          <a:ln w="9525">
            <a:noFill/>
            <a:miter lim="800000"/>
            <a:headEnd/>
            <a:tailEnd/>
          </a:ln>
        </p:spPr>
      </p:pic>
      <p:sp>
        <p:nvSpPr>
          <p:cNvPr id="26" name="椭圆 25"/>
          <p:cNvSpPr/>
          <p:nvPr/>
        </p:nvSpPr>
        <p:spPr>
          <a:xfrm>
            <a:off x="228600" y="304800"/>
            <a:ext cx="1076325" cy="1076325"/>
          </a:xfrm>
          <a:prstGeom prst="ellipse">
            <a:avLst/>
          </a:prstGeom>
          <a:solidFill>
            <a:srgbClr val="EA24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矩形 2"/>
          <p:cNvSpPr/>
          <p:nvPr/>
        </p:nvSpPr>
        <p:spPr>
          <a:xfrm>
            <a:off x="228600" y="554038"/>
            <a:ext cx="8740775" cy="769937"/>
          </a:xfrm>
          <a:prstGeom prst="rect">
            <a:avLst/>
          </a:prstGeom>
        </p:spPr>
        <p:txBody>
          <a:bodyPr>
            <a:spAutoFit/>
          </a:bodyPr>
          <a:lstStyle/>
          <a:p>
            <a:pPr fontAlgn="auto">
              <a:spcBef>
                <a:spcPts val="0"/>
              </a:spcBef>
              <a:spcAft>
                <a:spcPts val="0"/>
              </a:spcAft>
              <a:defRPr/>
            </a:pPr>
            <a:r>
              <a:rPr lang="zh-CN" altLang="en-US" sz="4400" b="1" kern="100">
                <a:solidFill>
                  <a:srgbClr val="013E6B"/>
                </a:solidFill>
                <a:latin typeface="思源宋体 Heavy" panose="02020900000000000000" pitchFamily="18" charset="-122"/>
                <a:ea typeface="思源宋体 Heavy" panose="02020900000000000000" pitchFamily="18" charset="-122"/>
                <a:cs typeface="Times New Roman" panose="02020603050405020304" pitchFamily="18" charset="0"/>
              </a:rPr>
              <a:t>坚决遏制疫情蔓延势头 </a:t>
            </a:r>
            <a:endParaRPr lang="en-US" altLang="zh-CN" sz="4400" b="1" kern="100">
              <a:solidFill>
                <a:srgbClr val="013E6B"/>
              </a:solidFill>
              <a:latin typeface="思源宋体 Heavy" panose="02020900000000000000" pitchFamily="18" charset="-122"/>
              <a:ea typeface="思源宋体 Heavy" panose="02020900000000000000" pitchFamily="18" charset="-122"/>
              <a:cs typeface="Times New Roman" panose="02020603050405020304" pitchFamily="18" charset="0"/>
            </a:endParaRPr>
          </a:p>
        </p:txBody>
      </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7" nodeType="afterEffec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3" presetClass="entr" presetSubtype="16" fill="hold" nodeType="afterEffect">
                                  <p:childTnLst>
                                    <p:set>
                                      <p:cBhvr>
                                        <p:cTn id="12" dur="1" fill="hold">
                                          <p:stCondLst>
                                            <p:cond delay="0"/>
                                          </p:stCondLst>
                                        </p:cTn>
                                        <p:tgtEl>
                                          <p:spTgt spid="23"/>
                                        </p:tgtEl>
                                        <p:attrNameLst>
                                          <p:attrName>style.visibility</p:attrName>
                                        </p:attrNameLst>
                                      </p:cBhvr>
                                      <p:to>
                                        <p:strVal val="visible"/>
                                      </p:to>
                                    </p:set>
                                    <p:anim calcmode="lin" valueType="num">
                                      <p:cBhvr>
                                        <p:cTn id="13" dur="750" fill="hold"/>
                                        <p:tgtEl>
                                          <p:spTgt spid="23"/>
                                        </p:tgtEl>
                                        <p:attrNameLst>
                                          <p:attrName>ppt_w</p:attrName>
                                        </p:attrNameLst>
                                      </p:cBhvr>
                                      <p:tavLst>
                                        <p:tav tm="0">
                                          <p:val>
                                            <p:fltVal val="0"/>
                                          </p:val>
                                        </p:tav>
                                        <p:tav tm="100000">
                                          <p:val>
                                            <p:strVal val="#ppt_w"/>
                                          </p:val>
                                        </p:tav>
                                      </p:tavLst>
                                    </p:anim>
                                    <p:anim calcmode="lin" valueType="num">
                                      <p:cBhvr>
                                        <p:cTn id="14" dur="750" fill="hold"/>
                                        <p:tgtEl>
                                          <p:spTgt spid="23"/>
                                        </p:tgtEl>
                                        <p:attrNameLst>
                                          <p:attrName>ppt_h</p:attrName>
                                        </p:attrNameLst>
                                      </p:cBhvr>
                                      <p:tavLst>
                                        <p:tav tm="0">
                                          <p:val>
                                            <p:fltVal val="0"/>
                                          </p:val>
                                        </p:tav>
                                        <p:tav tm="100000">
                                          <p:val>
                                            <p:strVal val="#ppt_h"/>
                                          </p:val>
                                        </p:tav>
                                      </p:tavLst>
                                    </p:anim>
                                    <p:animEffect transition="in" filter="fade">
                                      <p:cBhvr>
                                        <p:cTn id="15" dur="750"/>
                                        <p:tgtEl>
                                          <p:spTgt spid="23"/>
                                        </p:tgtEl>
                                      </p:cBhvr>
                                    </p:animEffect>
                                  </p:childTnLst>
                                </p:cTn>
                              </p:par>
                            </p:childTnLst>
                          </p:cTn>
                        </p:par>
                        <p:par>
                          <p:cTn id="16" fill="hold">
                            <p:stCondLst>
                              <p:cond delay="1500"/>
                            </p:stCondLst>
                            <p:childTnLst>
                              <p:par>
                                <p:cTn id="17" presetID="23" presetClass="entr" presetSubtype="288" fill="hold" grpId="8" nodeType="afterEffec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1250" fill="hold"/>
                                        <p:tgtEl>
                                          <p:spTgt spid="3"/>
                                        </p:tgtEl>
                                        <p:attrNameLst>
                                          <p:attrName>ppt_w</p:attrName>
                                        </p:attrNameLst>
                                      </p:cBhvr>
                                      <p:tavLst>
                                        <p:tav tm="0">
                                          <p:val>
                                            <p:strVal val="4/3*#ppt_w"/>
                                          </p:val>
                                        </p:tav>
                                        <p:tav tm="100000">
                                          <p:val>
                                            <p:strVal val="#ppt_w"/>
                                          </p:val>
                                        </p:tav>
                                      </p:tavLst>
                                    </p:anim>
                                    <p:anim calcmode="lin" valueType="num">
                                      <p:cBhvr>
                                        <p:cTn id="20" dur="1250" fill="hold"/>
                                        <p:tgtEl>
                                          <p:spTgt spid="3"/>
                                        </p:tgtEl>
                                        <p:attrNameLst>
                                          <p:attrName>ppt_h</p:attrName>
                                        </p:attrNameLst>
                                      </p:cBhvr>
                                      <p:tavLst>
                                        <p:tav tm="0">
                                          <p:val>
                                            <p:strVal val="4/3*#ppt_h"/>
                                          </p:val>
                                        </p:tav>
                                        <p:tav tm="100000">
                                          <p:val>
                                            <p:strVal val="#ppt_h"/>
                                          </p:val>
                                        </p:tav>
                                      </p:tavLst>
                                    </p:anim>
                                  </p:childTnLst>
                                </p:cTn>
                              </p:par>
                            </p:childTnLst>
                          </p:cTn>
                        </p:par>
                        <p:par>
                          <p:cTn id="21" fill="hold">
                            <p:stCondLst>
                              <p:cond delay="3750"/>
                            </p:stCondLst>
                            <p:childTnLst>
                              <p:par>
                                <p:cTn id="22" presetID="23" presetClass="entr" presetSubtype="288" fill="hold" grpId="0" nodeType="afterEffec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1250" fill="hold"/>
                                        <p:tgtEl>
                                          <p:spTgt spid="4"/>
                                        </p:tgtEl>
                                        <p:attrNameLst>
                                          <p:attrName>ppt_w</p:attrName>
                                        </p:attrNameLst>
                                      </p:cBhvr>
                                      <p:tavLst>
                                        <p:tav tm="0">
                                          <p:val>
                                            <p:strVal val="4/3*#ppt_w"/>
                                          </p:val>
                                        </p:tav>
                                        <p:tav tm="100000">
                                          <p:val>
                                            <p:strVal val="#ppt_w"/>
                                          </p:val>
                                        </p:tav>
                                      </p:tavLst>
                                    </p:anim>
                                    <p:anim calcmode="lin" valueType="num">
                                      <p:cBhvr>
                                        <p:cTn id="25" dur="1250" fill="hold"/>
                                        <p:tgtEl>
                                          <p:spTgt spid="4"/>
                                        </p:tgtEl>
                                        <p:attrNameLst>
                                          <p:attrName>ppt_h</p:attrName>
                                        </p:attrNameLst>
                                      </p:cBhvr>
                                      <p:tavLst>
                                        <p:tav tm="0">
                                          <p:val>
                                            <p:strVal val="4/3*#ppt_h"/>
                                          </p:val>
                                        </p:tav>
                                        <p:tav tm="100000">
                                          <p:val>
                                            <p:strVal val="#ppt_h"/>
                                          </p:val>
                                        </p:tav>
                                      </p:tavLst>
                                    </p:anim>
                                  </p:childTnLst>
                                </p:cTn>
                              </p:par>
                            </p:childTnLst>
                          </p:cTn>
                        </p:par>
                        <p:par>
                          <p:cTn id="26" fill="hold">
                            <p:stCondLst>
                              <p:cond delay="6250"/>
                            </p:stCondLst>
                            <p:childTnLst>
                              <p:par>
                                <p:cTn id="27" presetID="12" presetClass="entr" presetSubtype="1" fill="hold" nodeType="afterEffec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p:tgtEl>
                                          <p:spTgt spid="8"/>
                                        </p:tgtEl>
                                        <p:attrNameLst>
                                          <p:attrName>ppt_y</p:attrName>
                                        </p:attrNameLst>
                                      </p:cBhvr>
                                      <p:tavLst>
                                        <p:tav tm="0">
                                          <p:val>
                                            <p:strVal val="#ppt_y-#ppt_h*1.125000"/>
                                          </p:val>
                                        </p:tav>
                                        <p:tav tm="100000">
                                          <p:val>
                                            <p:strVal val="#ppt_y"/>
                                          </p:val>
                                        </p:tav>
                                      </p:tavLst>
                                    </p:anim>
                                    <p:animEffect transition="in" filter="wipe(down)">
                                      <p:cBhvr>
                                        <p:cTn id="30" dur="750"/>
                                        <p:tgtEl>
                                          <p:spTgt spid="8"/>
                                        </p:tgtEl>
                                      </p:cBhvr>
                                    </p:animEffect>
                                  </p:childTnLst>
                                </p:cTn>
                              </p:par>
                            </p:childTnLst>
                          </p:cTn>
                        </p:par>
                        <p:par>
                          <p:cTn id="31" fill="hold">
                            <p:stCondLst>
                              <p:cond delay="7250"/>
                            </p:stCondLst>
                            <p:childTnLst>
                              <p:par>
                                <p:cTn id="32" presetID="53" presetClass="entr" presetSubtype="16" fill="hold" grpId="0" nodeType="afterEffec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childTnLst>
                          </p:cTn>
                        </p:par>
                        <p:par>
                          <p:cTn id="37" fill="hold">
                            <p:stCondLst>
                              <p:cond delay="7750"/>
                            </p:stCondLst>
                            <p:childTnLst>
                              <p:par>
                                <p:cTn id="38" presetID="2" presetClass="entr" presetSubtype="2" decel="100000" fill="hold" nodeType="afterEffec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1250" fill="hold"/>
                                        <p:tgtEl>
                                          <p:spTgt spid="2"/>
                                        </p:tgtEl>
                                        <p:attrNameLst>
                                          <p:attrName>ppt_x</p:attrName>
                                        </p:attrNameLst>
                                      </p:cBhvr>
                                      <p:tavLst>
                                        <p:tav tm="0">
                                          <p:val>
                                            <p:strVal val="1+#ppt_w/2"/>
                                          </p:val>
                                        </p:tav>
                                        <p:tav tm="100000">
                                          <p:val>
                                            <p:strVal val="#ppt_x"/>
                                          </p:val>
                                        </p:tav>
                                      </p:tavLst>
                                    </p:anim>
                                    <p:anim calcmode="lin" valueType="num">
                                      <p:cBhvr additive="base">
                                        <p:cTn id="41" dur="1250" fill="hold"/>
                                        <p:tgtEl>
                                          <p:spTgt spid="2"/>
                                        </p:tgtEl>
                                        <p:attrNameLst>
                                          <p:attrName>ppt_y</p:attrName>
                                        </p:attrNameLst>
                                      </p:cBhvr>
                                      <p:tavLst>
                                        <p:tav tm="0">
                                          <p:val>
                                            <p:strVal val="#ppt_y"/>
                                          </p:val>
                                        </p:tav>
                                        <p:tav tm="100000">
                                          <p:val>
                                            <p:strVal val="#ppt_y"/>
                                          </p:val>
                                        </p:tav>
                                      </p:tavLst>
                                    </p:anim>
                                  </p:childTnLst>
                                </p:cTn>
                              </p:par>
                            </p:childTnLst>
                          </p:cTn>
                        </p:par>
                        <p:par>
                          <p:cTn id="42" fill="hold">
                            <p:stCondLst>
                              <p:cond delay="9250"/>
                            </p:stCondLst>
                            <p:childTnLst>
                              <p:par>
                                <p:cTn id="43" presetID="2" presetClass="entr" presetSubtype="2" decel="100000" fill="hold" nodeType="afterEffec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750" fill="hold"/>
                                        <p:tgtEl>
                                          <p:spTgt spid="20"/>
                                        </p:tgtEl>
                                        <p:attrNameLst>
                                          <p:attrName>ppt_x</p:attrName>
                                        </p:attrNameLst>
                                      </p:cBhvr>
                                      <p:tavLst>
                                        <p:tav tm="0">
                                          <p:val>
                                            <p:strVal val="1+#ppt_w/2"/>
                                          </p:val>
                                        </p:tav>
                                        <p:tav tm="100000">
                                          <p:val>
                                            <p:strVal val="#ppt_x"/>
                                          </p:val>
                                        </p:tav>
                                      </p:tavLst>
                                    </p:anim>
                                    <p:anim calcmode="lin" valueType="num">
                                      <p:cBhvr additive="base">
                                        <p:cTn id="46" dur="750" fill="hold"/>
                                        <p:tgtEl>
                                          <p:spTgt spid="20"/>
                                        </p:tgtEl>
                                        <p:attrNameLst>
                                          <p:attrName>ppt_y</p:attrName>
                                        </p:attrNameLst>
                                      </p:cBhvr>
                                      <p:tavLst>
                                        <p:tav tm="0">
                                          <p:val>
                                            <p:strVal val="#ppt_y"/>
                                          </p:val>
                                        </p:tav>
                                        <p:tav tm="100000">
                                          <p:val>
                                            <p:strVal val="#ppt_y"/>
                                          </p:val>
                                        </p:tav>
                                      </p:tavLst>
                                    </p:anim>
                                  </p:childTnLst>
                                </p:cTn>
                              </p:par>
                            </p:childTnLst>
                          </p:cTn>
                        </p:par>
                        <p:par>
                          <p:cTn id="47" fill="hold">
                            <p:stCondLst>
                              <p:cond delay="10250"/>
                            </p:stCondLst>
                            <p:childTnLst>
                              <p:par>
                                <p:cTn id="48" presetID="53" presetClass="entr" presetSubtype="16" fill="hold" nodeType="afterEffec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par>
                          <p:cTn id="53" fill="hold">
                            <p:stCondLst>
                              <p:cond delay="10750"/>
                            </p:stCondLst>
                            <p:childTnLst>
                              <p:par>
                                <p:cTn id="54" presetID="53" presetClass="entr" presetSubtype="16" fill="hold" nodeType="afterEffec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childTnLst>
                          </p:cTn>
                        </p:par>
                        <p:par>
                          <p:cTn id="59" fill="hold">
                            <p:stCondLst>
                              <p:cond delay="11250"/>
                            </p:stCondLst>
                            <p:childTnLst>
                              <p:par>
                                <p:cTn id="60" presetID="10" presetClass="entr" presetSubtype="0" fill="hold" grpId="2" nodeType="afterEffec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par>
                          <p:cTn id="63" fill="hold">
                            <p:stCondLst>
                              <p:cond delay="11750"/>
                            </p:stCondLst>
                            <p:childTnLst>
                              <p:par>
                                <p:cTn id="64" presetID="10" presetClass="entr" presetSubtype="0" fill="hold" grpId="5" nodeType="afterEffec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par>
                          <p:cTn id="67" fill="hold">
                            <p:stCondLst>
                              <p:cond delay="12250"/>
                            </p:stCondLst>
                            <p:childTnLst>
                              <p:par>
                                <p:cTn id="68" presetID="10" presetClass="entr" presetSubtype="0" fill="hold" grpId="3" nodeType="afterEffec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12750"/>
                            </p:stCondLst>
                            <p:childTnLst>
                              <p:par>
                                <p:cTn id="72" presetID="10" presetClass="entr" presetSubtype="0" fill="hold" grpId="1" nodeType="afterEffec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childTnLst>
                                </p:cTn>
                              </p:par>
                            </p:childTnLst>
                          </p:cTn>
                        </p:par>
                        <p:par>
                          <p:cTn id="75" fill="hold">
                            <p:stCondLst>
                              <p:cond delay="13750"/>
                            </p:stCondLst>
                            <p:childTnLst>
                              <p:par>
                                <p:cTn id="76" presetID="53" presetClass="entr" presetSubtype="16" fill="hold" grpId="0" nodeType="afterEffec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childTnLst>
                          </p:cTn>
                        </p:par>
                        <p:par>
                          <p:cTn id="81" fill="hold">
                            <p:stCondLst>
                              <p:cond delay="14250"/>
                            </p:stCondLst>
                            <p:childTnLst>
                              <p:par>
                                <p:cTn id="82" presetID="22" presetClass="entr" presetSubtype="2" fill="hold" grpId="6" nodeType="afterEffect">
                                  <p:childTnLst>
                                    <p:set>
                                      <p:cBhvr>
                                        <p:cTn id="83" dur="1" fill="hold">
                                          <p:stCondLst>
                                            <p:cond delay="0"/>
                                          </p:stCondLst>
                                        </p:cTn>
                                        <p:tgtEl>
                                          <p:spTgt spid="25"/>
                                        </p:tgtEl>
                                        <p:attrNameLst>
                                          <p:attrName>style.visibility</p:attrName>
                                        </p:attrNameLst>
                                      </p:cBhvr>
                                      <p:to>
                                        <p:strVal val="visible"/>
                                      </p:to>
                                    </p:set>
                                    <p:animEffect transition="in" filter="wipe(right)">
                                      <p:cBhvr>
                                        <p:cTn id="84" dur="750"/>
                                        <p:tgtEl>
                                          <p:spTgt spid="25"/>
                                        </p:tgtEl>
                                      </p:cBhvr>
                                    </p:animEffect>
                                  </p:childTnLst>
                                </p:cTn>
                              </p:par>
                            </p:childTnLst>
                          </p:cTn>
                        </p:par>
                        <p:par>
                          <p:cTn id="85" fill="hold">
                            <p:stCondLst>
                              <p:cond delay="15250"/>
                            </p:stCondLst>
                            <p:childTnLst>
                              <p:par>
                                <p:cTn id="86" presetID="42" presetClass="entr" presetSubtype="0" fill="hold" nodeType="afterEffec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1"/>
      <p:bldP spid="15" grpId="2"/>
      <p:bldP spid="16" grpId="3" animBg="1"/>
      <p:bldP spid="24" grpId="0" animBg="1"/>
      <p:bldP spid="14" grpId="5"/>
      <p:bldP spid="25" grpId="6" animBg="1"/>
      <p:bldP spid="26" grpId="7" animBg="1"/>
      <p:bldP spid="3" grpId="8"/>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53250"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3278"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53272"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53273"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3274"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53275"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3276"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4168775" cy="541338"/>
            <a:chOff x="840753" y="464106"/>
            <a:chExt cx="4169398" cy="540149"/>
          </a:xfrm>
        </p:grpSpPr>
        <p:sp>
          <p:nvSpPr>
            <p:cNvPr id="21" name="平行四边形 20"/>
            <p:cNvSpPr/>
            <p:nvPr/>
          </p:nvSpPr>
          <p:spPr>
            <a:xfrm>
              <a:off x="840753" y="481531"/>
              <a:ext cx="4169398"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0" y="481531"/>
              <a:ext cx="2327623"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内部管理情况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53271"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3" name="组合 2"/>
          <p:cNvGrpSpPr/>
          <p:nvPr/>
        </p:nvGrpSpPr>
        <p:grpSpPr bwMode="auto">
          <a:xfrm>
            <a:off x="4951413" y="481013"/>
            <a:ext cx="1081087" cy="523875"/>
            <a:chOff x="8447823" y="481035"/>
            <a:chExt cx="1080000" cy="523220"/>
          </a:xfrm>
        </p:grpSpPr>
        <p:sp>
          <p:nvSpPr>
            <p:cNvPr id="24" name="平行四边形 23"/>
            <p:cNvSpPr/>
            <p:nvPr/>
          </p:nvSpPr>
          <p:spPr>
            <a:xfrm>
              <a:off x="8447823"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53268" name="air-conditioner_161873"/>
            <p:cNvSpPr>
              <a:spLocks noChangeAspect="1"/>
            </p:cNvSpPr>
            <p:nvPr/>
          </p:nvSpPr>
          <p:spPr bwMode="auto">
            <a:xfrm>
              <a:off x="8697465" y="584634"/>
              <a:ext cx="609685" cy="362416"/>
            </a:xfrm>
            <a:custGeom>
              <a:avLst/>
              <a:gdLst>
                <a:gd name="T0" fmla="*/ 482431 w 606086"/>
                <a:gd name="T1" fmla="*/ 292139 h 360277"/>
                <a:gd name="T2" fmla="*/ 495017 w 606086"/>
                <a:gd name="T3" fmla="*/ 297953 h 360277"/>
                <a:gd name="T4" fmla="*/ 550058 w 606086"/>
                <a:gd name="T5" fmla="*/ 345117 h 360277"/>
                <a:gd name="T6" fmla="*/ 556821 w 606086"/>
                <a:gd name="T7" fmla="*/ 357588 h 360277"/>
                <a:gd name="T8" fmla="*/ 544140 w 606086"/>
                <a:gd name="T9" fmla="*/ 363963 h 360277"/>
                <a:gd name="T10" fmla="*/ 476513 w 606086"/>
                <a:gd name="T11" fmla="*/ 304704 h 360277"/>
                <a:gd name="T12" fmla="*/ 482431 w 606086"/>
                <a:gd name="T13" fmla="*/ 292139 h 360277"/>
                <a:gd name="T14" fmla="*/ 349477 w 606086"/>
                <a:gd name="T15" fmla="*/ 292139 h 360277"/>
                <a:gd name="T16" fmla="*/ 362163 w 606086"/>
                <a:gd name="T17" fmla="*/ 297953 h 360277"/>
                <a:gd name="T18" fmla="*/ 417136 w 606086"/>
                <a:gd name="T19" fmla="*/ 345117 h 360277"/>
                <a:gd name="T20" fmla="*/ 423902 w 606086"/>
                <a:gd name="T21" fmla="*/ 357588 h 360277"/>
                <a:gd name="T22" fmla="*/ 411216 w 606086"/>
                <a:gd name="T23" fmla="*/ 363963 h 360277"/>
                <a:gd name="T24" fmla="*/ 343556 w 606086"/>
                <a:gd name="T25" fmla="*/ 304704 h 360277"/>
                <a:gd name="T26" fmla="*/ 349477 w 606086"/>
                <a:gd name="T27" fmla="*/ 292139 h 360277"/>
                <a:gd name="T28" fmla="*/ 124690 w 606086"/>
                <a:gd name="T29" fmla="*/ 292116 h 360277"/>
                <a:gd name="T30" fmla="*/ 130891 w 606086"/>
                <a:gd name="T31" fmla="*/ 304880 h 360277"/>
                <a:gd name="T32" fmla="*/ 63240 w 606086"/>
                <a:gd name="T33" fmla="*/ 364199 h 360277"/>
                <a:gd name="T34" fmla="*/ 50649 w 606086"/>
                <a:gd name="T35" fmla="*/ 357816 h 360277"/>
                <a:gd name="T36" fmla="*/ 57039 w 606086"/>
                <a:gd name="T37" fmla="*/ 345145 h 360277"/>
                <a:gd name="T38" fmla="*/ 112005 w 606086"/>
                <a:gd name="T39" fmla="*/ 297934 h 360277"/>
                <a:gd name="T40" fmla="*/ 124690 w 606086"/>
                <a:gd name="T41" fmla="*/ 292116 h 360277"/>
                <a:gd name="T42" fmla="*/ 257884 w 606086"/>
                <a:gd name="T43" fmla="*/ 292115 h 360277"/>
                <a:gd name="T44" fmla="*/ 264176 w 606086"/>
                <a:gd name="T45" fmla="*/ 304876 h 360277"/>
                <a:gd name="T46" fmla="*/ 196567 w 606086"/>
                <a:gd name="T47" fmla="*/ 364176 h 360277"/>
                <a:gd name="T48" fmla="*/ 183892 w 606086"/>
                <a:gd name="T49" fmla="*/ 357796 h 360277"/>
                <a:gd name="T50" fmla="*/ 190277 w 606086"/>
                <a:gd name="T51" fmla="*/ 345129 h 360277"/>
                <a:gd name="T52" fmla="*/ 245302 w 606086"/>
                <a:gd name="T53" fmla="*/ 297932 h 360277"/>
                <a:gd name="T54" fmla="*/ 257884 w 606086"/>
                <a:gd name="T55" fmla="*/ 292115 h 360277"/>
                <a:gd name="T56" fmla="*/ 52598 w 606086"/>
                <a:gd name="T57" fmla="*/ 207077 h 360277"/>
                <a:gd name="T58" fmla="*/ 554946 w 606086"/>
                <a:gd name="T59" fmla="*/ 207077 h 360277"/>
                <a:gd name="T60" fmla="*/ 578244 w 606086"/>
                <a:gd name="T61" fmla="*/ 254704 h 360277"/>
                <a:gd name="T62" fmla="*/ 29204 w 606086"/>
                <a:gd name="T63" fmla="*/ 254704 h 360277"/>
                <a:gd name="T64" fmla="*/ 52598 w 606086"/>
                <a:gd name="T65" fmla="*/ 207077 h 360277"/>
                <a:gd name="T66" fmla="*/ 0 w 606086"/>
                <a:gd name="T67" fmla="*/ 166232 h 360277"/>
                <a:gd name="T68" fmla="*/ 613305 w 606086"/>
                <a:gd name="T69" fmla="*/ 166232 h 360277"/>
                <a:gd name="T70" fmla="*/ 613305 w 606086"/>
                <a:gd name="T71" fmla="*/ 211941 h 360277"/>
                <a:gd name="T72" fmla="*/ 597804 w 606086"/>
                <a:gd name="T73" fmla="*/ 227427 h 360277"/>
                <a:gd name="T74" fmla="*/ 579202 w 606086"/>
                <a:gd name="T75" fmla="*/ 211472 h 360277"/>
                <a:gd name="T76" fmla="*/ 585121 w 606086"/>
                <a:gd name="T77" fmla="*/ 182282 h 360277"/>
                <a:gd name="T78" fmla="*/ 52613 w 606086"/>
                <a:gd name="T79" fmla="*/ 182282 h 360277"/>
                <a:gd name="T80" fmla="*/ 22455 w 606086"/>
                <a:gd name="T81" fmla="*/ 182282 h 360277"/>
                <a:gd name="T82" fmla="*/ 27716 w 606086"/>
                <a:gd name="T83" fmla="*/ 211472 h 360277"/>
                <a:gd name="T84" fmla="*/ 15502 w 606086"/>
                <a:gd name="T85" fmla="*/ 227427 h 360277"/>
                <a:gd name="T86" fmla="*/ 0 w 606086"/>
                <a:gd name="T87" fmla="*/ 211941 h 360277"/>
                <a:gd name="T88" fmla="*/ 52143 w 606086"/>
                <a:gd name="T89" fmla="*/ 94179 h 360277"/>
                <a:gd name="T90" fmla="*/ 42372 w 606086"/>
                <a:gd name="T91" fmla="*/ 103934 h 360277"/>
                <a:gd name="T92" fmla="*/ 52143 w 606086"/>
                <a:gd name="T93" fmla="*/ 113689 h 360277"/>
                <a:gd name="T94" fmla="*/ 561164 w 606086"/>
                <a:gd name="T95" fmla="*/ 113689 h 360277"/>
                <a:gd name="T96" fmla="*/ 570558 w 606086"/>
                <a:gd name="T97" fmla="*/ 103934 h 360277"/>
                <a:gd name="T98" fmla="*/ 560787 w 606086"/>
                <a:gd name="T99" fmla="*/ 94179 h 360277"/>
                <a:gd name="T100" fmla="*/ 52143 w 606086"/>
                <a:gd name="T101" fmla="*/ 43150 h 360277"/>
                <a:gd name="T102" fmla="*/ 42372 w 606086"/>
                <a:gd name="T103" fmla="*/ 52904 h 360277"/>
                <a:gd name="T104" fmla="*/ 52143 w 606086"/>
                <a:gd name="T105" fmla="*/ 62661 h 360277"/>
                <a:gd name="T106" fmla="*/ 561164 w 606086"/>
                <a:gd name="T107" fmla="*/ 62661 h 360277"/>
                <a:gd name="T108" fmla="*/ 570558 w 606086"/>
                <a:gd name="T109" fmla="*/ 52904 h 360277"/>
                <a:gd name="T110" fmla="*/ 560787 w 606086"/>
                <a:gd name="T111" fmla="*/ 43150 h 360277"/>
                <a:gd name="T112" fmla="*/ 15502 w 606086"/>
                <a:gd name="T113" fmla="*/ 0 h 360277"/>
                <a:gd name="T114" fmla="*/ 597804 w 606086"/>
                <a:gd name="T115" fmla="*/ 0 h 360277"/>
                <a:gd name="T116" fmla="*/ 613305 w 606086"/>
                <a:gd name="T117" fmla="*/ 15571 h 360277"/>
                <a:gd name="T118" fmla="*/ 613305 w 606086"/>
                <a:gd name="T119" fmla="*/ 146239 h 360277"/>
                <a:gd name="T120" fmla="*/ 0 w 606086"/>
                <a:gd name="T121" fmla="*/ 146239 h 360277"/>
                <a:gd name="T122" fmla="*/ 0 w 606086"/>
                <a:gd name="T123" fmla="*/ 15571 h 360277"/>
                <a:gd name="T124" fmla="*/ 15502 w 606086"/>
                <a:gd name="T125" fmla="*/ 0 h 360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06086"/>
                <a:gd name="T190" fmla="*/ 0 h 360277"/>
                <a:gd name="T191" fmla="*/ 606086 w 606086"/>
                <a:gd name="T192" fmla="*/ 360277 h 36027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06086" h="360277">
                  <a:moveTo>
                    <a:pt x="476752" y="288701"/>
                  </a:moveTo>
                  <a:cubicBezTo>
                    <a:pt x="481579" y="286848"/>
                    <a:pt x="487241" y="289165"/>
                    <a:pt x="489190" y="294446"/>
                  </a:cubicBezTo>
                  <a:cubicBezTo>
                    <a:pt x="489747" y="295929"/>
                    <a:pt x="502185" y="328082"/>
                    <a:pt x="543583" y="341055"/>
                  </a:cubicBezTo>
                  <a:cubicBezTo>
                    <a:pt x="548874" y="342908"/>
                    <a:pt x="551751" y="348190"/>
                    <a:pt x="550266" y="353379"/>
                  </a:cubicBezTo>
                  <a:cubicBezTo>
                    <a:pt x="546646" y="361718"/>
                    <a:pt x="538756" y="360235"/>
                    <a:pt x="537735" y="359680"/>
                  </a:cubicBezTo>
                  <a:cubicBezTo>
                    <a:pt x="487241" y="343927"/>
                    <a:pt x="471369" y="303156"/>
                    <a:pt x="470904" y="301118"/>
                  </a:cubicBezTo>
                  <a:cubicBezTo>
                    <a:pt x="469048" y="296299"/>
                    <a:pt x="471369" y="290647"/>
                    <a:pt x="476752" y="288701"/>
                  </a:cubicBezTo>
                  <a:close/>
                  <a:moveTo>
                    <a:pt x="345363" y="288701"/>
                  </a:moveTo>
                  <a:cubicBezTo>
                    <a:pt x="350192" y="286848"/>
                    <a:pt x="355857" y="289165"/>
                    <a:pt x="357900" y="294446"/>
                  </a:cubicBezTo>
                  <a:cubicBezTo>
                    <a:pt x="358364" y="295929"/>
                    <a:pt x="370901" y="328082"/>
                    <a:pt x="412226" y="341055"/>
                  </a:cubicBezTo>
                  <a:cubicBezTo>
                    <a:pt x="417055" y="342908"/>
                    <a:pt x="419934" y="348190"/>
                    <a:pt x="418913" y="353379"/>
                  </a:cubicBezTo>
                  <a:cubicBezTo>
                    <a:pt x="415105" y="361718"/>
                    <a:pt x="407397" y="360235"/>
                    <a:pt x="406376" y="359680"/>
                  </a:cubicBezTo>
                  <a:cubicBezTo>
                    <a:pt x="355857" y="343927"/>
                    <a:pt x="340070" y="303156"/>
                    <a:pt x="339512" y="301118"/>
                  </a:cubicBezTo>
                  <a:cubicBezTo>
                    <a:pt x="337655" y="296299"/>
                    <a:pt x="340070" y="290647"/>
                    <a:pt x="345363" y="288701"/>
                  </a:cubicBezTo>
                  <a:close/>
                  <a:moveTo>
                    <a:pt x="123222" y="288678"/>
                  </a:moveTo>
                  <a:cubicBezTo>
                    <a:pt x="128422" y="290625"/>
                    <a:pt x="131393" y="295912"/>
                    <a:pt x="129350" y="301292"/>
                  </a:cubicBezTo>
                  <a:cubicBezTo>
                    <a:pt x="128886" y="302776"/>
                    <a:pt x="113565" y="344051"/>
                    <a:pt x="62496" y="359912"/>
                  </a:cubicBezTo>
                  <a:cubicBezTo>
                    <a:pt x="61567" y="360283"/>
                    <a:pt x="53024" y="361860"/>
                    <a:pt x="50053" y="353605"/>
                  </a:cubicBezTo>
                  <a:cubicBezTo>
                    <a:pt x="48196" y="348225"/>
                    <a:pt x="50982" y="342567"/>
                    <a:pt x="56367" y="341083"/>
                  </a:cubicBezTo>
                  <a:cubicBezTo>
                    <a:pt x="98151" y="328098"/>
                    <a:pt x="110687" y="294985"/>
                    <a:pt x="110687" y="294428"/>
                  </a:cubicBezTo>
                  <a:cubicBezTo>
                    <a:pt x="112637" y="289605"/>
                    <a:pt x="117836" y="286637"/>
                    <a:pt x="123222" y="288678"/>
                  </a:cubicBezTo>
                  <a:close/>
                  <a:moveTo>
                    <a:pt x="254849" y="288677"/>
                  </a:moveTo>
                  <a:cubicBezTo>
                    <a:pt x="259675" y="290624"/>
                    <a:pt x="262644" y="295910"/>
                    <a:pt x="261067" y="301288"/>
                  </a:cubicBezTo>
                  <a:cubicBezTo>
                    <a:pt x="260603" y="302771"/>
                    <a:pt x="245199" y="344034"/>
                    <a:pt x="194254" y="359890"/>
                  </a:cubicBezTo>
                  <a:cubicBezTo>
                    <a:pt x="193234" y="360261"/>
                    <a:pt x="184882" y="361930"/>
                    <a:pt x="181727" y="353585"/>
                  </a:cubicBezTo>
                  <a:cubicBezTo>
                    <a:pt x="179871" y="348207"/>
                    <a:pt x="182748" y="342550"/>
                    <a:pt x="188037" y="341067"/>
                  </a:cubicBezTo>
                  <a:cubicBezTo>
                    <a:pt x="229887" y="328085"/>
                    <a:pt x="242415" y="294982"/>
                    <a:pt x="242415" y="294426"/>
                  </a:cubicBezTo>
                  <a:cubicBezTo>
                    <a:pt x="244363" y="289604"/>
                    <a:pt x="249560" y="286637"/>
                    <a:pt x="254849" y="288677"/>
                  </a:cubicBezTo>
                  <a:close/>
                  <a:moveTo>
                    <a:pt x="51979" y="204640"/>
                  </a:moveTo>
                  <a:lnTo>
                    <a:pt x="548413" y="204640"/>
                  </a:lnTo>
                  <a:cubicBezTo>
                    <a:pt x="544049" y="225765"/>
                    <a:pt x="571438" y="251707"/>
                    <a:pt x="571438" y="251707"/>
                  </a:cubicBezTo>
                  <a:lnTo>
                    <a:pt x="28861" y="251707"/>
                  </a:lnTo>
                  <a:cubicBezTo>
                    <a:pt x="28861" y="251707"/>
                    <a:pt x="55786" y="225765"/>
                    <a:pt x="51979" y="204640"/>
                  </a:cubicBezTo>
                  <a:close/>
                  <a:moveTo>
                    <a:pt x="0" y="164276"/>
                  </a:moveTo>
                  <a:lnTo>
                    <a:pt x="606086" y="164276"/>
                  </a:lnTo>
                  <a:lnTo>
                    <a:pt x="606086" y="209447"/>
                  </a:lnTo>
                  <a:cubicBezTo>
                    <a:pt x="606086" y="218073"/>
                    <a:pt x="599401" y="224751"/>
                    <a:pt x="590767" y="224751"/>
                  </a:cubicBezTo>
                  <a:cubicBezTo>
                    <a:pt x="590767" y="224751"/>
                    <a:pt x="573684" y="224751"/>
                    <a:pt x="572384" y="208983"/>
                  </a:cubicBezTo>
                  <a:lnTo>
                    <a:pt x="578233" y="180137"/>
                  </a:lnTo>
                  <a:lnTo>
                    <a:pt x="51993" y="180137"/>
                  </a:lnTo>
                  <a:lnTo>
                    <a:pt x="22190" y="180137"/>
                  </a:lnTo>
                  <a:lnTo>
                    <a:pt x="27389" y="208983"/>
                  </a:lnTo>
                  <a:cubicBezTo>
                    <a:pt x="27203" y="224751"/>
                    <a:pt x="15319" y="224751"/>
                    <a:pt x="15319" y="224751"/>
                  </a:cubicBezTo>
                  <a:cubicBezTo>
                    <a:pt x="6685" y="224751"/>
                    <a:pt x="0" y="218073"/>
                    <a:pt x="0" y="209447"/>
                  </a:cubicBezTo>
                  <a:close/>
                  <a:moveTo>
                    <a:pt x="51529" y="93070"/>
                  </a:moveTo>
                  <a:cubicBezTo>
                    <a:pt x="46144" y="93070"/>
                    <a:pt x="41873" y="97427"/>
                    <a:pt x="41873" y="102711"/>
                  </a:cubicBezTo>
                  <a:cubicBezTo>
                    <a:pt x="41873" y="108087"/>
                    <a:pt x="46144" y="112351"/>
                    <a:pt x="51529" y="112351"/>
                  </a:cubicBezTo>
                  <a:lnTo>
                    <a:pt x="554558" y="112351"/>
                  </a:lnTo>
                  <a:cubicBezTo>
                    <a:pt x="559943" y="112351"/>
                    <a:pt x="563842" y="108087"/>
                    <a:pt x="563842" y="102711"/>
                  </a:cubicBezTo>
                  <a:cubicBezTo>
                    <a:pt x="563842" y="97427"/>
                    <a:pt x="559571" y="93070"/>
                    <a:pt x="554186" y="93070"/>
                  </a:cubicBezTo>
                  <a:close/>
                  <a:moveTo>
                    <a:pt x="51529" y="42642"/>
                  </a:moveTo>
                  <a:cubicBezTo>
                    <a:pt x="46144" y="42642"/>
                    <a:pt x="41873" y="46998"/>
                    <a:pt x="41873" y="52282"/>
                  </a:cubicBezTo>
                  <a:cubicBezTo>
                    <a:pt x="41873" y="57659"/>
                    <a:pt x="46144" y="61923"/>
                    <a:pt x="51529" y="61923"/>
                  </a:cubicBezTo>
                  <a:lnTo>
                    <a:pt x="554558" y="61923"/>
                  </a:lnTo>
                  <a:cubicBezTo>
                    <a:pt x="559943" y="61923"/>
                    <a:pt x="563749" y="57659"/>
                    <a:pt x="563842" y="52282"/>
                  </a:cubicBezTo>
                  <a:cubicBezTo>
                    <a:pt x="563842" y="46998"/>
                    <a:pt x="559571" y="42642"/>
                    <a:pt x="554186" y="42642"/>
                  </a:cubicBezTo>
                  <a:close/>
                  <a:moveTo>
                    <a:pt x="15319" y="0"/>
                  </a:moveTo>
                  <a:lnTo>
                    <a:pt x="590767" y="0"/>
                  </a:lnTo>
                  <a:cubicBezTo>
                    <a:pt x="599401" y="0"/>
                    <a:pt x="606086" y="6674"/>
                    <a:pt x="606086" y="15388"/>
                  </a:cubicBezTo>
                  <a:lnTo>
                    <a:pt x="606086" y="144518"/>
                  </a:lnTo>
                  <a:lnTo>
                    <a:pt x="0" y="144518"/>
                  </a:lnTo>
                  <a:lnTo>
                    <a:pt x="0" y="15388"/>
                  </a:lnTo>
                  <a:cubicBezTo>
                    <a:pt x="0" y="6674"/>
                    <a:pt x="6685" y="0"/>
                    <a:pt x="15319" y="0"/>
                  </a:cubicBezTo>
                  <a:close/>
                </a:path>
              </a:pathLst>
            </a:custGeom>
            <a:solidFill>
              <a:schemeClr val="bg1"/>
            </a:solidFill>
            <a:ln w="9525">
              <a:noFill/>
              <a:round/>
            </a:ln>
          </p:spPr>
          <p:txBody>
            <a:bodyPr/>
            <a:lstStyle/>
            <a:p>
              <a:endParaRPr lang="zh-CN" altLang="en-US"/>
            </a:p>
          </p:txBody>
        </p:sp>
      </p:grpSp>
      <p:grpSp>
        <p:nvGrpSpPr>
          <p:cNvPr id="6" name="组合 5"/>
          <p:cNvGrpSpPr/>
          <p:nvPr/>
        </p:nvGrpSpPr>
        <p:grpSpPr bwMode="auto">
          <a:xfrm>
            <a:off x="304800" y="1106488"/>
            <a:ext cx="6734175" cy="5751512"/>
            <a:chOff x="304799" y="1105847"/>
            <a:chExt cx="6734175" cy="5752153"/>
          </a:xfrm>
        </p:grpSpPr>
        <p:grpSp>
          <p:nvGrpSpPr>
            <p:cNvPr id="53261" name="组合 3"/>
            <p:cNvGrpSpPr/>
            <p:nvPr/>
          </p:nvGrpSpPr>
          <p:grpSpPr bwMode="auto">
            <a:xfrm>
              <a:off x="304799" y="1105847"/>
              <a:ext cx="6734175" cy="3621423"/>
              <a:chOff x="304799" y="1105847"/>
              <a:chExt cx="6734175" cy="3621423"/>
            </a:xfrm>
          </p:grpSpPr>
          <p:sp>
            <p:nvSpPr>
              <p:cNvPr id="5" name="梯形 4"/>
              <p:cNvSpPr/>
              <p:nvPr/>
            </p:nvSpPr>
            <p:spPr>
              <a:xfrm flipV="1">
                <a:off x="841374" y="1223335"/>
                <a:ext cx="5254625" cy="3504003"/>
              </a:xfrm>
              <a:prstGeom prst="trapezoid">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3266" name="图片 30" descr="手机屏幕的截图&#10;&#10;描述已自动生成"/>
              <p:cNvPicPr>
                <a:picLocks noChangeAspect="1"/>
              </p:cNvPicPr>
              <p:nvPr/>
            </p:nvPicPr>
            <p:blipFill>
              <a:blip r:embed="rId1"/>
              <a:srcRect/>
              <a:stretch>
                <a:fillRect/>
              </a:stretch>
            </p:blipFill>
            <p:spPr bwMode="auto">
              <a:xfrm>
                <a:off x="304799" y="1105847"/>
                <a:ext cx="6734175" cy="2065706"/>
              </a:xfrm>
              <a:prstGeom prst="rect">
                <a:avLst/>
              </a:prstGeom>
              <a:noFill/>
              <a:ln w="9525">
                <a:noFill/>
                <a:miter lim="800000"/>
                <a:headEnd/>
                <a:tailEnd/>
              </a:ln>
            </p:spPr>
          </p:pic>
        </p:grpSp>
        <p:grpSp>
          <p:nvGrpSpPr>
            <p:cNvPr id="53262" name="组合 40"/>
            <p:cNvGrpSpPr/>
            <p:nvPr/>
          </p:nvGrpSpPr>
          <p:grpSpPr bwMode="auto">
            <a:xfrm>
              <a:off x="855882" y="1704140"/>
              <a:ext cx="5790620" cy="5153860"/>
              <a:chOff x="2766130" y="2414183"/>
              <a:chExt cx="3603767" cy="3207482"/>
            </a:xfrm>
          </p:grpSpPr>
          <p:pic>
            <p:nvPicPr>
              <p:cNvPr id="53263" name="图片 39" descr="图片包含 游戏机&#10;&#10;描述已自动生成"/>
              <p:cNvPicPr>
                <a:picLocks noChangeAspect="1"/>
              </p:cNvPicPr>
              <p:nvPr/>
            </p:nvPicPr>
            <p:blipFill>
              <a:blip r:embed="rId2"/>
              <a:srcRect/>
              <a:stretch>
                <a:fillRect/>
              </a:stretch>
            </p:blipFill>
            <p:spPr bwMode="auto">
              <a:xfrm>
                <a:off x="4047399" y="2414183"/>
                <a:ext cx="2322498" cy="3207482"/>
              </a:xfrm>
              <a:prstGeom prst="rect">
                <a:avLst/>
              </a:prstGeom>
              <a:noFill/>
              <a:ln w="9525">
                <a:noFill/>
                <a:miter lim="800000"/>
                <a:headEnd/>
                <a:tailEnd/>
              </a:ln>
            </p:spPr>
          </p:pic>
          <p:pic>
            <p:nvPicPr>
              <p:cNvPr id="53264" name="图片 43" descr="图片包含 游戏机&#10;&#10;描述已自动生成"/>
              <p:cNvPicPr>
                <a:picLocks noChangeAspect="1"/>
              </p:cNvPicPr>
              <p:nvPr/>
            </p:nvPicPr>
            <p:blipFill>
              <a:blip r:embed="rId2"/>
              <a:srcRect/>
              <a:stretch>
                <a:fillRect/>
              </a:stretch>
            </p:blipFill>
            <p:spPr bwMode="auto">
              <a:xfrm flipH="1">
                <a:off x="2766130" y="2414183"/>
                <a:ext cx="2322498" cy="3207482"/>
              </a:xfrm>
              <a:prstGeom prst="rect">
                <a:avLst/>
              </a:prstGeom>
              <a:noFill/>
              <a:ln w="9525">
                <a:noFill/>
                <a:miter lim="800000"/>
                <a:headEnd/>
                <a:tailEnd/>
              </a:ln>
            </p:spPr>
          </p:pic>
        </p:grpSp>
      </p:grpSp>
      <p:grpSp>
        <p:nvGrpSpPr>
          <p:cNvPr id="43" name="组合 42"/>
          <p:cNvGrpSpPr/>
          <p:nvPr/>
        </p:nvGrpSpPr>
        <p:grpSpPr bwMode="auto">
          <a:xfrm>
            <a:off x="6854825" y="2035175"/>
            <a:ext cx="4254500" cy="1747838"/>
            <a:chOff x="7586345" y="1960379"/>
            <a:chExt cx="4253403" cy="1750412"/>
          </a:xfrm>
        </p:grpSpPr>
        <p:sp>
          <p:nvSpPr>
            <p:cNvPr id="48" name="椭圆 47"/>
            <p:cNvSpPr/>
            <p:nvPr/>
          </p:nvSpPr>
          <p:spPr>
            <a:xfrm>
              <a:off x="7586345" y="1960379"/>
              <a:ext cx="390424"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宋体 Heavy"/>
                <a:ea typeface="思源宋体 Heavy"/>
                <a:cs typeface="思源宋体 Heavy"/>
              </a:endParaRPr>
            </a:p>
          </p:txBody>
        </p:sp>
        <p:sp>
          <p:nvSpPr>
            <p:cNvPr id="53260" name="矩形 51"/>
            <p:cNvSpPr>
              <a:spLocks noChangeArrowheads="1"/>
            </p:cNvSpPr>
            <p:nvPr/>
          </p:nvSpPr>
          <p:spPr bwMode="auto">
            <a:xfrm>
              <a:off x="8073582" y="1971508"/>
              <a:ext cx="3766166" cy="1739283"/>
            </a:xfrm>
            <a:prstGeom prst="rect">
              <a:avLst/>
            </a:prstGeom>
            <a:noFill/>
            <a:ln w="9525">
              <a:noFill/>
              <a:miter lim="800000"/>
            </a:ln>
          </p:spPr>
          <p:txBody>
            <a:bodyPr wrap="none">
              <a:spAutoFit/>
            </a:bodyPr>
            <a:lstStyle/>
            <a:p>
              <a:r>
                <a:rPr lang="zh-CN" altLang="en-US" sz="2400" b="1">
                  <a:solidFill>
                    <a:srgbClr val="333333"/>
                  </a:solidFill>
                  <a:latin typeface="思源宋体 CN Medium"/>
                  <a:ea typeface="思源宋体 CN Medium"/>
                  <a:cs typeface="思源宋体 CN Medium"/>
                </a:rPr>
                <a:t>是否使用内循环通风设施</a:t>
              </a:r>
              <a:endParaRPr lang="zh-CN" altLang="en-US" sz="2400" b="1">
                <a:solidFill>
                  <a:srgbClr val="333333"/>
                </a:solidFill>
                <a:latin typeface="思源宋体 CN Medium"/>
                <a:ea typeface="思源宋体 CN Medium"/>
                <a:cs typeface="思源宋体 CN Medium"/>
              </a:endParaRPr>
            </a:p>
            <a:p>
              <a:endParaRPr lang="zh-CN" altLang="en-US" sz="2400" b="1">
                <a:solidFill>
                  <a:srgbClr val="333333"/>
                </a:solidFill>
                <a:latin typeface="思源宋体 CN Medium"/>
                <a:ea typeface="思源宋体 CN Medium"/>
                <a:cs typeface="思源宋体 CN Medium"/>
              </a:endParaRPr>
            </a:p>
            <a:p>
              <a:r>
                <a:rPr lang="zh-CN" altLang="en-US" sz="2000" b="1">
                  <a:solidFill>
                    <a:srgbClr val="333333"/>
                  </a:solidFill>
                  <a:latin typeface="思源宋体 CN Medium"/>
                  <a:ea typeface="思源宋体 CN Medium"/>
                  <a:cs typeface="思源宋体 CN Medium"/>
                </a:rPr>
                <a:t>要求：关闭中央空调</a:t>
              </a:r>
              <a:endParaRPr lang="zh-CN" altLang="en-US" sz="2000" b="1">
                <a:solidFill>
                  <a:srgbClr val="333333"/>
                </a:solidFill>
                <a:latin typeface="思源宋体 CN Medium"/>
                <a:ea typeface="思源宋体 CN Medium"/>
                <a:cs typeface="思源宋体 CN Medium"/>
              </a:endParaRPr>
            </a:p>
            <a:p>
              <a:r>
                <a:rPr lang="zh-CN" altLang="en-US" sz="2000" b="1">
                  <a:solidFill>
                    <a:srgbClr val="333333"/>
                  </a:solidFill>
                  <a:latin typeface="思源宋体 CN Medium"/>
                  <a:ea typeface="思源宋体 CN Medium"/>
                  <a:cs typeface="思源宋体 CN Medium"/>
                </a:rPr>
                <a:t>      保持工作场所开窗通风</a:t>
              </a:r>
              <a:endParaRPr lang="zh-CN" altLang="en-US" sz="2000" b="1">
                <a:solidFill>
                  <a:srgbClr val="333333"/>
                </a:solidFill>
                <a:latin typeface="思源宋体 CN Medium"/>
                <a:ea typeface="思源宋体 CN Medium"/>
                <a:cs typeface="思源宋体 CN Medium"/>
              </a:endParaRPr>
            </a:p>
            <a:p>
              <a:r>
                <a:rPr lang="zh-CN" altLang="en-US" sz="2000" b="1">
                  <a:solidFill>
                    <a:srgbClr val="333333"/>
                  </a:solidFill>
                  <a:latin typeface="思源宋体 CN Medium"/>
                  <a:ea typeface="思源宋体 CN Medium"/>
                  <a:cs typeface="思源宋体 CN Medium"/>
                </a:rPr>
                <a:t>      通风不佳的采用机械通风</a:t>
              </a:r>
              <a:endParaRPr lang="zh-CN" altLang="en-US" sz="2000" b="1">
                <a:latin typeface="等线" panose="02010600030101010101" charset="-122"/>
                <a:ea typeface="等线" panose="02010600030101010101" charset="-122"/>
              </a:endParaRPr>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7" presetClass="entr" presetSubtype="0" fill="hold" nodeType="afterEffec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43"/>
                                        </p:tgtEl>
                                        <p:attrNameLst>
                                          <p:attrName>style.visibility</p:attrName>
                                        </p:attrNameLst>
                                      </p:cBhvr>
                                      <p:to>
                                        <p:strVal val="visible"/>
                                      </p:to>
                                    </p:set>
                                    <p:animEffect transition="in" filter="fade">
                                      <p:cBhvr>
                                        <p:cTn id="35" dur="1000"/>
                                        <p:tgtEl>
                                          <p:spTgt spid="43"/>
                                        </p:tgtEl>
                                      </p:cBhvr>
                                    </p:animEffect>
                                    <p:anim calcmode="lin" valueType="num">
                                      <p:cBhvr>
                                        <p:cTn id="36" dur="1000" fill="hold"/>
                                        <p:tgtEl>
                                          <p:spTgt spid="43"/>
                                        </p:tgtEl>
                                        <p:attrNameLst>
                                          <p:attrName>ppt_x</p:attrName>
                                        </p:attrNameLst>
                                      </p:cBhvr>
                                      <p:tavLst>
                                        <p:tav tm="0">
                                          <p:val>
                                            <p:strVal val="#ppt_x"/>
                                          </p:val>
                                        </p:tav>
                                        <p:tav tm="100000">
                                          <p:val>
                                            <p:strVal val="#ppt_x"/>
                                          </p:val>
                                        </p:tav>
                                      </p:tavLst>
                                    </p:anim>
                                    <p:anim calcmode="lin" valueType="num">
                                      <p:cBhvr>
                                        <p:cTn id="3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55298"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5330"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55324"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55325"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5326"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55327"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5328"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4" name="组合 3"/>
          <p:cNvGrpSpPr/>
          <p:nvPr/>
        </p:nvGrpSpPr>
        <p:grpSpPr bwMode="auto">
          <a:xfrm>
            <a:off x="841375" y="463550"/>
            <a:ext cx="3311525" cy="541338"/>
            <a:chOff x="840753" y="464106"/>
            <a:chExt cx="3312148" cy="540149"/>
          </a:xfrm>
        </p:grpSpPr>
        <p:sp>
          <p:nvSpPr>
            <p:cNvPr id="21" name="平行四边形 20"/>
            <p:cNvSpPr/>
            <p:nvPr/>
          </p:nvSpPr>
          <p:spPr>
            <a:xfrm>
              <a:off x="840753" y="481531"/>
              <a:ext cx="3312148"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70" y="481531"/>
              <a:ext cx="2327713"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内部管理情况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55323"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pic>
        <p:nvPicPr>
          <p:cNvPr id="3" name="图片 2"/>
          <p:cNvPicPr>
            <a:picLocks noChangeAspect="1"/>
          </p:cNvPicPr>
          <p:nvPr/>
        </p:nvPicPr>
        <p:blipFill>
          <a:blip r:embed="rId1"/>
          <a:srcRect/>
          <a:stretch>
            <a:fillRect/>
          </a:stretch>
        </p:blipFill>
        <p:spPr bwMode="auto">
          <a:xfrm>
            <a:off x="-371475" y="1760538"/>
            <a:ext cx="3275013" cy="3275012"/>
          </a:xfrm>
          <a:prstGeom prst="rect">
            <a:avLst/>
          </a:prstGeom>
          <a:noFill/>
          <a:ln w="9525">
            <a:noFill/>
            <a:miter lim="800000"/>
            <a:headEnd/>
            <a:tailEnd/>
          </a:ln>
        </p:spPr>
      </p:pic>
      <p:pic>
        <p:nvPicPr>
          <p:cNvPr id="5" name="图片 4" descr="卡通人物&#10;&#10;描述已自动生成"/>
          <p:cNvPicPr>
            <a:picLocks noChangeAspect="1"/>
          </p:cNvPicPr>
          <p:nvPr/>
        </p:nvPicPr>
        <p:blipFill>
          <a:blip r:embed="rId2"/>
          <a:srcRect/>
          <a:stretch>
            <a:fillRect/>
          </a:stretch>
        </p:blipFill>
        <p:spPr bwMode="auto">
          <a:xfrm>
            <a:off x="6816725" y="3841750"/>
            <a:ext cx="3275013" cy="3275013"/>
          </a:xfrm>
          <a:prstGeom prst="rect">
            <a:avLst/>
          </a:prstGeom>
          <a:noFill/>
          <a:ln w="9525">
            <a:noFill/>
            <a:miter lim="800000"/>
            <a:headEnd/>
            <a:tailEnd/>
          </a:ln>
        </p:spPr>
      </p:pic>
      <p:grpSp>
        <p:nvGrpSpPr>
          <p:cNvPr id="2" name="组合 1"/>
          <p:cNvGrpSpPr/>
          <p:nvPr/>
        </p:nvGrpSpPr>
        <p:grpSpPr bwMode="auto">
          <a:xfrm>
            <a:off x="4113213" y="481013"/>
            <a:ext cx="1081087" cy="523875"/>
            <a:chOff x="8447823" y="481035"/>
            <a:chExt cx="1080000" cy="523220"/>
          </a:xfrm>
        </p:grpSpPr>
        <p:sp>
          <p:nvSpPr>
            <p:cNvPr id="24" name="平行四边形 23"/>
            <p:cNvSpPr/>
            <p:nvPr/>
          </p:nvSpPr>
          <p:spPr>
            <a:xfrm>
              <a:off x="8447823"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55320" name="图形 6"/>
            <p:cNvPicPr>
              <a:picLocks noChangeAspect="1"/>
            </p:cNvPicPr>
            <p:nvPr/>
          </p:nvPicPr>
          <p:blipFill>
            <a:blip r:embed="rId3"/>
            <a:srcRect/>
            <a:stretch>
              <a:fillRect/>
            </a:stretch>
          </p:blipFill>
          <p:spPr bwMode="auto">
            <a:xfrm>
              <a:off x="8765526" y="513135"/>
              <a:ext cx="444593" cy="442381"/>
            </a:xfrm>
            <a:prstGeom prst="rect">
              <a:avLst/>
            </a:prstGeom>
            <a:noFill/>
            <a:ln w="9525">
              <a:noFill/>
              <a:miter lim="800000"/>
              <a:headEnd/>
              <a:tailEnd/>
            </a:ln>
          </p:spPr>
        </p:pic>
      </p:grpSp>
      <p:grpSp>
        <p:nvGrpSpPr>
          <p:cNvPr id="26" name="组合 25"/>
          <p:cNvGrpSpPr/>
          <p:nvPr/>
        </p:nvGrpSpPr>
        <p:grpSpPr bwMode="auto">
          <a:xfrm>
            <a:off x="814388" y="1508125"/>
            <a:ext cx="8250237" cy="407988"/>
            <a:chOff x="2639973" y="1624516"/>
            <a:chExt cx="8249797" cy="406934"/>
          </a:xfrm>
        </p:grpSpPr>
        <p:sp>
          <p:nvSpPr>
            <p:cNvPr id="55317" name="矩形 27"/>
            <p:cNvSpPr>
              <a:spLocks noChangeArrowheads="1"/>
            </p:cNvSpPr>
            <p:nvPr/>
          </p:nvSpPr>
          <p:spPr bwMode="auto">
            <a:xfrm>
              <a:off x="3060638" y="1635600"/>
              <a:ext cx="7829132" cy="395850"/>
            </a:xfrm>
            <a:prstGeom prst="rect">
              <a:avLst/>
            </a:prstGeom>
            <a:noFill/>
            <a:ln w="9525">
              <a:noFill/>
              <a:miter lim="800000"/>
            </a:ln>
          </p:spPr>
          <p:txBody>
            <a:bodyPr>
              <a:spAutoFit/>
            </a:bodyPr>
            <a:lstStyle/>
            <a:p>
              <a:r>
                <a:rPr lang="zh-CN" altLang="en-US" sz="2000">
                  <a:solidFill>
                    <a:srgbClr val="333333"/>
                  </a:solidFill>
                  <a:latin typeface="思源宋体 CN Medium"/>
                  <a:ea typeface="思源宋体 CN Medium"/>
                  <a:cs typeface="思源宋体 CN Medium"/>
                </a:rPr>
                <a:t>是否配备充足的洗手设施</a:t>
              </a:r>
              <a:endParaRPr lang="zh-CN" altLang="en-US" sz="2000">
                <a:solidFill>
                  <a:srgbClr val="333333"/>
                </a:solidFill>
                <a:latin typeface="思源宋体 CN Medium"/>
                <a:ea typeface="思源宋体 CN Medium"/>
                <a:cs typeface="思源宋体 CN Medium"/>
              </a:endParaRPr>
            </a:p>
          </p:txBody>
        </p:sp>
        <p:sp>
          <p:nvSpPr>
            <p:cNvPr id="29" name="椭圆 28"/>
            <p:cNvSpPr/>
            <p:nvPr/>
          </p:nvSpPr>
          <p:spPr>
            <a:xfrm>
              <a:off x="2639973" y="1624516"/>
              <a:ext cx="390504"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a:latin typeface="思源宋体 Heavy" panose="02020900000000000000" pitchFamily="18" charset="-122"/>
                  <a:ea typeface="思源宋体 Heavy" panose="02020900000000000000" pitchFamily="18" charset="-122"/>
                </a:rPr>
                <a:t>1</a:t>
              </a:r>
              <a:endParaRPr lang="zh-CN" altLang="en-US">
                <a:latin typeface="思源宋体 Heavy" panose="02020900000000000000" pitchFamily="18" charset="-122"/>
                <a:ea typeface="思源宋体 Heavy" panose="02020900000000000000" pitchFamily="18" charset="-122"/>
              </a:endParaRPr>
            </a:p>
          </p:txBody>
        </p:sp>
      </p:grpSp>
      <p:grpSp>
        <p:nvGrpSpPr>
          <p:cNvPr id="30" name="组合 29"/>
          <p:cNvGrpSpPr/>
          <p:nvPr/>
        </p:nvGrpSpPr>
        <p:grpSpPr bwMode="auto">
          <a:xfrm>
            <a:off x="1546225" y="2252663"/>
            <a:ext cx="8012113" cy="407987"/>
            <a:chOff x="1546641" y="2277192"/>
            <a:chExt cx="8011805" cy="406934"/>
          </a:xfrm>
        </p:grpSpPr>
        <p:sp>
          <p:nvSpPr>
            <p:cNvPr id="55315" name="矩形 32"/>
            <p:cNvSpPr>
              <a:spLocks noChangeArrowheads="1"/>
            </p:cNvSpPr>
            <p:nvPr/>
          </p:nvSpPr>
          <p:spPr bwMode="auto">
            <a:xfrm>
              <a:off x="1954613" y="2288276"/>
              <a:ext cx="7603833" cy="395850"/>
            </a:xfrm>
            <a:prstGeom prst="rect">
              <a:avLst/>
            </a:prstGeom>
            <a:noFill/>
            <a:ln w="9525">
              <a:noFill/>
              <a:miter lim="800000"/>
            </a:ln>
          </p:spPr>
          <p:txBody>
            <a:bodyPr>
              <a:spAutoFit/>
            </a:bodyPr>
            <a:lstStyle/>
            <a:p>
              <a:r>
                <a:rPr lang="zh-CN" altLang="en-US" sz="2000">
                  <a:solidFill>
                    <a:srgbClr val="333333"/>
                  </a:solidFill>
                  <a:latin typeface="思源宋体 CN Medium"/>
                  <a:ea typeface="思源宋体 CN Medium"/>
                  <a:cs typeface="思源宋体 CN Medium"/>
                </a:rPr>
                <a:t>是否配备消毒用品</a:t>
              </a:r>
              <a:endParaRPr lang="zh-CN" altLang="en-US" sz="2000">
                <a:solidFill>
                  <a:srgbClr val="333333"/>
                </a:solidFill>
                <a:latin typeface="思源宋体 CN Medium"/>
                <a:ea typeface="思源宋体 CN Medium"/>
                <a:cs typeface="思源宋体 CN Medium"/>
              </a:endParaRPr>
            </a:p>
          </p:txBody>
        </p:sp>
        <p:sp>
          <p:nvSpPr>
            <p:cNvPr id="34" name="椭圆 33"/>
            <p:cNvSpPr/>
            <p:nvPr/>
          </p:nvSpPr>
          <p:spPr>
            <a:xfrm>
              <a:off x="1546641" y="2277192"/>
              <a:ext cx="390510"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a:latin typeface="思源宋体 Heavy" panose="02020900000000000000" pitchFamily="18" charset="-122"/>
                  <a:ea typeface="思源宋体 Heavy" panose="02020900000000000000" pitchFamily="18" charset="-122"/>
                </a:rPr>
                <a:t>2</a:t>
              </a:r>
              <a:endParaRPr lang="zh-CN" altLang="en-US">
                <a:latin typeface="思源宋体 Heavy" panose="02020900000000000000" pitchFamily="18" charset="-122"/>
                <a:ea typeface="思源宋体 Heavy" panose="02020900000000000000" pitchFamily="18" charset="-122"/>
              </a:endParaRPr>
            </a:p>
          </p:txBody>
        </p:sp>
      </p:grpSp>
      <p:grpSp>
        <p:nvGrpSpPr>
          <p:cNvPr id="35" name="组合 34"/>
          <p:cNvGrpSpPr/>
          <p:nvPr/>
        </p:nvGrpSpPr>
        <p:grpSpPr bwMode="auto">
          <a:xfrm>
            <a:off x="1917700" y="2998788"/>
            <a:ext cx="8250238" cy="407987"/>
            <a:chOff x="2639973" y="1624516"/>
            <a:chExt cx="8249797" cy="408588"/>
          </a:xfrm>
        </p:grpSpPr>
        <p:sp>
          <p:nvSpPr>
            <p:cNvPr id="55313" name="矩形 35"/>
            <p:cNvSpPr>
              <a:spLocks noChangeArrowheads="1"/>
            </p:cNvSpPr>
            <p:nvPr/>
          </p:nvSpPr>
          <p:spPr bwMode="auto">
            <a:xfrm>
              <a:off x="3060638" y="1635645"/>
              <a:ext cx="7829132" cy="397459"/>
            </a:xfrm>
            <a:prstGeom prst="rect">
              <a:avLst/>
            </a:prstGeom>
            <a:noFill/>
            <a:ln w="9525">
              <a:noFill/>
              <a:miter lim="800000"/>
            </a:ln>
          </p:spPr>
          <p:txBody>
            <a:bodyPr>
              <a:spAutoFit/>
            </a:bodyPr>
            <a:lstStyle/>
            <a:p>
              <a:r>
                <a:rPr lang="zh-CN" altLang="en-US" sz="2000">
                  <a:solidFill>
                    <a:srgbClr val="333333"/>
                  </a:solidFill>
                  <a:latin typeface="思源宋体 CN Medium"/>
                  <a:ea typeface="思源宋体 CN Medium"/>
                  <a:cs typeface="思源宋体 CN Medium"/>
                </a:rPr>
                <a:t>是否张贴</a:t>
              </a:r>
              <a:r>
                <a:rPr lang="en-US" altLang="zh-CN" sz="2000">
                  <a:solidFill>
                    <a:srgbClr val="333333"/>
                  </a:solidFill>
                  <a:latin typeface="思源宋体 CN Medium"/>
                  <a:ea typeface="思源宋体 CN Medium"/>
                  <a:cs typeface="思源宋体 CN Medium"/>
                </a:rPr>
                <a:t>7</a:t>
              </a:r>
              <a:r>
                <a:rPr lang="zh-CN" altLang="en-US" sz="2000">
                  <a:solidFill>
                    <a:srgbClr val="333333"/>
                  </a:solidFill>
                  <a:latin typeface="思源宋体 CN Medium"/>
                  <a:ea typeface="思源宋体 CN Medium"/>
                  <a:cs typeface="思源宋体 CN Medium"/>
                </a:rPr>
                <a:t>步洗手法</a:t>
              </a:r>
              <a:endParaRPr lang="zh-CN" altLang="en-US" sz="2000">
                <a:solidFill>
                  <a:srgbClr val="333333"/>
                </a:solidFill>
                <a:latin typeface="思源宋体 CN Medium"/>
                <a:ea typeface="思源宋体 CN Medium"/>
                <a:cs typeface="思源宋体 CN Medium"/>
              </a:endParaRPr>
            </a:p>
          </p:txBody>
        </p:sp>
        <p:sp>
          <p:nvSpPr>
            <p:cNvPr id="37" name="椭圆 36"/>
            <p:cNvSpPr/>
            <p:nvPr/>
          </p:nvSpPr>
          <p:spPr>
            <a:xfrm>
              <a:off x="2639973" y="1624516"/>
              <a:ext cx="390504"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a:latin typeface="思源宋体 Heavy" panose="02020900000000000000" pitchFamily="18" charset="-122"/>
                  <a:ea typeface="思源宋体 Heavy" panose="02020900000000000000" pitchFamily="18" charset="-122"/>
                </a:rPr>
                <a:t>3</a:t>
              </a:r>
              <a:endParaRPr lang="zh-CN" altLang="en-US">
                <a:latin typeface="思源宋体 Heavy" panose="02020900000000000000" pitchFamily="18" charset="-122"/>
                <a:ea typeface="思源宋体 Heavy" panose="02020900000000000000" pitchFamily="18" charset="-122"/>
              </a:endParaRPr>
            </a:p>
          </p:txBody>
        </p:sp>
      </p:grpSp>
      <p:grpSp>
        <p:nvGrpSpPr>
          <p:cNvPr id="38" name="组合 37"/>
          <p:cNvGrpSpPr/>
          <p:nvPr/>
        </p:nvGrpSpPr>
        <p:grpSpPr bwMode="auto">
          <a:xfrm>
            <a:off x="2616200" y="3743325"/>
            <a:ext cx="8250238" cy="407988"/>
            <a:chOff x="2639973" y="1624516"/>
            <a:chExt cx="8249797" cy="408588"/>
          </a:xfrm>
        </p:grpSpPr>
        <p:sp>
          <p:nvSpPr>
            <p:cNvPr id="55311" name="矩形 38"/>
            <p:cNvSpPr>
              <a:spLocks noChangeArrowheads="1"/>
            </p:cNvSpPr>
            <p:nvPr/>
          </p:nvSpPr>
          <p:spPr bwMode="auto">
            <a:xfrm>
              <a:off x="3060638" y="1635645"/>
              <a:ext cx="7829132" cy="397459"/>
            </a:xfrm>
            <a:prstGeom prst="rect">
              <a:avLst/>
            </a:prstGeom>
            <a:noFill/>
            <a:ln w="9525">
              <a:noFill/>
              <a:miter lim="800000"/>
            </a:ln>
          </p:spPr>
          <p:txBody>
            <a:bodyPr>
              <a:spAutoFit/>
            </a:bodyPr>
            <a:lstStyle/>
            <a:p>
              <a:r>
                <a:rPr lang="zh-CN" altLang="en-US" sz="2000">
                  <a:solidFill>
                    <a:srgbClr val="EA2424"/>
                  </a:solidFill>
                  <a:latin typeface="思源宋体 CN Medium"/>
                  <a:ea typeface="思源宋体 CN Medium"/>
                  <a:cs typeface="思源宋体 CN Medium"/>
                </a:rPr>
                <a:t>常见问题：未配备手消毒剂和张贴</a:t>
              </a:r>
              <a:r>
                <a:rPr lang="en-US" altLang="zh-CN" sz="2000">
                  <a:solidFill>
                    <a:srgbClr val="EA2424"/>
                  </a:solidFill>
                  <a:latin typeface="思源宋体 CN Medium"/>
                  <a:ea typeface="思源宋体 CN Medium"/>
                  <a:cs typeface="思源宋体 CN Medium"/>
                </a:rPr>
                <a:t>7</a:t>
              </a:r>
              <a:r>
                <a:rPr lang="zh-CN" altLang="en-US" sz="2000">
                  <a:solidFill>
                    <a:srgbClr val="EA2424"/>
                  </a:solidFill>
                  <a:latin typeface="思源宋体 CN Medium"/>
                  <a:ea typeface="思源宋体 CN Medium"/>
                  <a:cs typeface="思源宋体 CN Medium"/>
                </a:rPr>
                <a:t>步洗手法</a:t>
              </a:r>
              <a:endParaRPr lang="zh-CN" altLang="en-US" sz="2000">
                <a:solidFill>
                  <a:srgbClr val="EA2424"/>
                </a:solidFill>
                <a:latin typeface="思源宋体 CN Medium"/>
                <a:ea typeface="思源宋体 CN Medium"/>
                <a:cs typeface="思源宋体 CN Medium"/>
              </a:endParaRPr>
            </a:p>
          </p:txBody>
        </p:sp>
        <p:sp>
          <p:nvSpPr>
            <p:cNvPr id="40" name="椭圆 39"/>
            <p:cNvSpPr/>
            <p:nvPr/>
          </p:nvSpPr>
          <p:spPr>
            <a:xfrm>
              <a:off x="2639973" y="1624516"/>
              <a:ext cx="390504" cy="391099"/>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思源宋体 Heavy"/>
                <a:ea typeface="思源宋体 Heavy"/>
                <a:cs typeface="思源宋体 Heavy"/>
              </a:endParaRPr>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 presetClass="entr" presetSubtype="4" fill="hold" nodeType="afterEffec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750" fill="hold"/>
                                        <p:tgtEl>
                                          <p:spTgt spid="26"/>
                                        </p:tgtEl>
                                        <p:attrNameLst>
                                          <p:attrName>ppt_x</p:attrName>
                                        </p:attrNameLst>
                                      </p:cBhvr>
                                      <p:tavLst>
                                        <p:tav tm="0">
                                          <p:val>
                                            <p:strVal val="#ppt_x"/>
                                          </p:val>
                                        </p:tav>
                                        <p:tav tm="100000">
                                          <p:val>
                                            <p:strVal val="#ppt_x"/>
                                          </p:val>
                                        </p:tav>
                                      </p:tavLst>
                                    </p:anim>
                                    <p:anim calcmode="lin" valueType="num">
                                      <p:cBhvr additive="base">
                                        <p:cTn id="42" dur="750" fill="hold"/>
                                        <p:tgtEl>
                                          <p:spTgt spid="26"/>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fill="hold" nodeType="afterEffec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750" fill="hold"/>
                                        <p:tgtEl>
                                          <p:spTgt spid="30"/>
                                        </p:tgtEl>
                                        <p:attrNameLst>
                                          <p:attrName>ppt_x</p:attrName>
                                        </p:attrNameLst>
                                      </p:cBhvr>
                                      <p:tavLst>
                                        <p:tav tm="0">
                                          <p:val>
                                            <p:strVal val="#ppt_x"/>
                                          </p:val>
                                        </p:tav>
                                        <p:tav tm="100000">
                                          <p:val>
                                            <p:strVal val="#ppt_x"/>
                                          </p:val>
                                        </p:tav>
                                      </p:tavLst>
                                    </p:anim>
                                    <p:anim calcmode="lin" valueType="num">
                                      <p:cBhvr additive="base">
                                        <p:cTn id="47" dur="750" fill="hold"/>
                                        <p:tgtEl>
                                          <p:spTgt spid="30"/>
                                        </p:tgtEl>
                                        <p:attrNameLst>
                                          <p:attrName>ppt_y</p:attrName>
                                        </p:attrNameLst>
                                      </p:cBhvr>
                                      <p:tavLst>
                                        <p:tav tm="0">
                                          <p:val>
                                            <p:strVal val="1+#ppt_h/2"/>
                                          </p:val>
                                        </p:tav>
                                        <p:tav tm="100000">
                                          <p:val>
                                            <p:strVal val="#ppt_y"/>
                                          </p:val>
                                        </p:tav>
                                      </p:tavLst>
                                    </p:anim>
                                  </p:childTnLst>
                                </p:cTn>
                              </p:par>
                            </p:childTnLst>
                          </p:cTn>
                        </p:par>
                        <p:par>
                          <p:cTn id="48" fill="hold">
                            <p:stCondLst>
                              <p:cond delay="7500"/>
                            </p:stCondLst>
                            <p:childTnLst>
                              <p:par>
                                <p:cTn id="49" presetID="2" presetClass="entr" presetSubtype="4" fill="hold" nodeType="afterEffec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750" fill="hold"/>
                                        <p:tgtEl>
                                          <p:spTgt spid="35"/>
                                        </p:tgtEl>
                                        <p:attrNameLst>
                                          <p:attrName>ppt_x</p:attrName>
                                        </p:attrNameLst>
                                      </p:cBhvr>
                                      <p:tavLst>
                                        <p:tav tm="0">
                                          <p:val>
                                            <p:strVal val="#ppt_x"/>
                                          </p:val>
                                        </p:tav>
                                        <p:tav tm="100000">
                                          <p:val>
                                            <p:strVal val="#ppt_x"/>
                                          </p:val>
                                        </p:tav>
                                      </p:tavLst>
                                    </p:anim>
                                    <p:anim calcmode="lin" valueType="num">
                                      <p:cBhvr additive="base">
                                        <p:cTn id="52" dur="750" fill="hold"/>
                                        <p:tgtEl>
                                          <p:spTgt spid="35"/>
                                        </p:tgtEl>
                                        <p:attrNameLst>
                                          <p:attrName>ppt_y</p:attrName>
                                        </p:attrNameLst>
                                      </p:cBhvr>
                                      <p:tavLst>
                                        <p:tav tm="0">
                                          <p:val>
                                            <p:strVal val="1+#ppt_h/2"/>
                                          </p:val>
                                        </p:tav>
                                        <p:tav tm="100000">
                                          <p:val>
                                            <p:strVal val="#ppt_y"/>
                                          </p:val>
                                        </p:tav>
                                      </p:tavLst>
                                    </p:anim>
                                  </p:childTnLst>
                                </p:cTn>
                              </p:par>
                            </p:childTnLst>
                          </p:cTn>
                        </p:par>
                        <p:par>
                          <p:cTn id="53" fill="hold">
                            <p:stCondLst>
                              <p:cond delay="8500"/>
                            </p:stCondLst>
                            <p:childTnLst>
                              <p:par>
                                <p:cTn id="54" presetID="2" presetClass="entr" presetSubtype="4" fill="hold" nodeType="afterEffec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750" fill="hold"/>
                                        <p:tgtEl>
                                          <p:spTgt spid="38"/>
                                        </p:tgtEl>
                                        <p:attrNameLst>
                                          <p:attrName>ppt_x</p:attrName>
                                        </p:attrNameLst>
                                      </p:cBhvr>
                                      <p:tavLst>
                                        <p:tav tm="0">
                                          <p:val>
                                            <p:strVal val="#ppt_x"/>
                                          </p:val>
                                        </p:tav>
                                        <p:tav tm="100000">
                                          <p:val>
                                            <p:strVal val="#ppt_x"/>
                                          </p:val>
                                        </p:tav>
                                      </p:tavLst>
                                    </p:anim>
                                    <p:anim calcmode="lin" valueType="num">
                                      <p:cBhvr additive="base">
                                        <p:cTn id="57"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57346"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57372"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57366"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57367"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7368"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57369"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7370"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4540250" cy="541338"/>
            <a:chOff x="840752" y="464106"/>
            <a:chExt cx="4540873" cy="540149"/>
          </a:xfrm>
        </p:grpSpPr>
        <p:sp>
          <p:nvSpPr>
            <p:cNvPr id="21" name="平行四边形 20"/>
            <p:cNvSpPr/>
            <p:nvPr/>
          </p:nvSpPr>
          <p:spPr>
            <a:xfrm>
              <a:off x="840752" y="481531"/>
              <a:ext cx="454087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30" y="481531"/>
              <a:ext cx="2327594" cy="517972"/>
            </a:xfrm>
            <a:prstGeom prst="rect">
              <a:avLst/>
            </a:prstGeom>
          </p:spPr>
          <p:txBody>
            <a:bodyPr wrap="none">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内部管理情况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57365"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25" name="Oval 4"/>
          <p:cNvSpPr/>
          <p:nvPr/>
        </p:nvSpPr>
        <p:spPr>
          <a:xfrm>
            <a:off x="1442075" y="3916651"/>
            <a:ext cx="1602553" cy="1602553"/>
          </a:xfrm>
          <a:prstGeom prst="ellipse">
            <a:avLst/>
          </a:prstGeom>
          <a:solidFill>
            <a:srgbClr val="FFA300"/>
          </a:solidFill>
          <a:ln w="12700" cap="flat" cmpd="sng" algn="ctr">
            <a:noFill/>
            <a:prstDash val="solid"/>
            <a:miter lim="800000"/>
          </a:ln>
          <a:effectLst>
            <a:innerShdw blurRad="520700" dist="50800" dir="2700000">
              <a:prstClr val="black">
                <a:alpha val="34000"/>
              </a:prstClr>
            </a:innerShdw>
          </a:effectLst>
        </p:spPr>
        <p:txBody>
          <a:bodyPr anchor="ctr"/>
          <a:lstStyle/>
          <a:p>
            <a:pPr algn="ctr">
              <a:defRPr/>
            </a:pPr>
            <a:endParaRPr lang="en-ID" altLang="zh-CN">
              <a:solidFill>
                <a:srgbClr val="FFFFFF"/>
              </a:solidFill>
              <a:latin typeface="Century Gothic" panose="020B0502020202020204"/>
            </a:endParaRPr>
          </a:p>
        </p:txBody>
      </p:sp>
      <p:sp>
        <p:nvSpPr>
          <p:cNvPr id="26" name="Oval 3"/>
          <p:cNvSpPr>
            <a:spLocks noChangeArrowheads="1"/>
          </p:cNvSpPr>
          <p:nvPr/>
        </p:nvSpPr>
        <p:spPr bwMode="auto">
          <a:xfrm>
            <a:off x="1885950" y="1371600"/>
            <a:ext cx="4000500" cy="4000500"/>
          </a:xfrm>
          <a:prstGeom prst="ellipse">
            <a:avLst/>
          </a:prstGeom>
          <a:solidFill>
            <a:srgbClr val="EA5206"/>
          </a:solidFill>
          <a:ln w="12700" algn="ctr">
            <a:noFill/>
            <a:miter lim="800000"/>
          </a:ln>
        </p:spPr>
        <p:txBody>
          <a:bodyPr anchor="ctr"/>
          <a:lstStyle/>
          <a:p>
            <a:pPr algn="ctr"/>
            <a:endParaRPr lang="en-ID" altLang="zh-CN">
              <a:solidFill>
                <a:srgbClr val="FFFFFF"/>
              </a:solidFill>
              <a:latin typeface="Century Gothic" panose="020B0502020202020204"/>
            </a:endParaRPr>
          </a:p>
        </p:txBody>
      </p:sp>
      <p:sp>
        <p:nvSpPr>
          <p:cNvPr id="27" name="Oval 4"/>
          <p:cNvSpPr/>
          <p:nvPr/>
        </p:nvSpPr>
        <p:spPr>
          <a:xfrm>
            <a:off x="2243352" y="1652423"/>
            <a:ext cx="4688749" cy="4688749"/>
          </a:xfrm>
          <a:prstGeom prst="ellipse">
            <a:avLst/>
          </a:prstGeom>
          <a:solidFill>
            <a:srgbClr val="013E6B"/>
          </a:solidFill>
          <a:ln w="12700" cap="flat" cmpd="sng" algn="ctr">
            <a:noFill/>
            <a:prstDash val="solid"/>
            <a:miter lim="800000"/>
          </a:ln>
          <a:effectLst>
            <a:innerShdw blurRad="520700" dist="50800" dir="2700000">
              <a:prstClr val="black">
                <a:alpha val="34000"/>
              </a:prstClr>
            </a:innerShdw>
          </a:effectLst>
        </p:spPr>
        <p:txBody>
          <a:bodyPr anchor="ctr"/>
          <a:lstStyle/>
          <a:p>
            <a:pPr algn="ctr">
              <a:defRPr/>
            </a:pPr>
            <a:endParaRPr lang="en-ID" altLang="zh-CN">
              <a:solidFill>
                <a:srgbClr val="FFFFFF"/>
              </a:solidFill>
              <a:latin typeface="Century Gothic" panose="020B0502020202020204"/>
            </a:endParaRPr>
          </a:p>
        </p:txBody>
      </p:sp>
      <p:sp>
        <p:nvSpPr>
          <p:cNvPr id="34832" name="矩形 48"/>
          <p:cNvSpPr>
            <a:spLocks noChangeArrowheads="1"/>
          </p:cNvSpPr>
          <p:nvPr/>
        </p:nvSpPr>
        <p:spPr bwMode="auto">
          <a:xfrm>
            <a:off x="1511300" y="3325813"/>
            <a:ext cx="6159500" cy="946150"/>
          </a:xfrm>
          <a:prstGeom prst="rect">
            <a:avLst/>
          </a:prstGeom>
          <a:noFill/>
          <a:ln w="9525">
            <a:noFill/>
            <a:miter lim="800000"/>
          </a:ln>
        </p:spPr>
        <p:txBody>
          <a:bodyPr>
            <a:spAutoFit/>
          </a:bodyPr>
          <a:lstStyle/>
          <a:p>
            <a:pPr algn="ctr">
              <a:lnSpc>
                <a:spcPct val="200000"/>
              </a:lnSpc>
            </a:pPr>
            <a:r>
              <a:rPr lang="zh-CN" altLang="en-US" sz="2800">
                <a:solidFill>
                  <a:schemeClr val="bg1"/>
                </a:solidFill>
                <a:latin typeface="思源宋体 Heavy"/>
                <a:ea typeface="思源宋体 Heavy"/>
                <a:cs typeface="思源宋体 Heavy"/>
              </a:rPr>
              <a:t>所有场所是否加强自然通风</a:t>
            </a:r>
            <a:endParaRPr lang="zh-CN" altLang="en-US" sz="2800">
              <a:solidFill>
                <a:schemeClr val="bg1"/>
              </a:solidFill>
              <a:latin typeface="思源宋体 Heavy"/>
              <a:ea typeface="思源宋体 Heavy"/>
              <a:cs typeface="思源宋体 Heavy"/>
            </a:endParaRPr>
          </a:p>
        </p:txBody>
      </p:sp>
      <p:pic>
        <p:nvPicPr>
          <p:cNvPr id="28" name="图片 27" descr="图片包含 游戏机, 雨&#10;&#10;描述已自动生成"/>
          <p:cNvPicPr>
            <a:picLocks noChangeAspect="1"/>
          </p:cNvPicPr>
          <p:nvPr/>
        </p:nvPicPr>
        <p:blipFill>
          <a:blip r:embed="rId1"/>
          <a:srcRect/>
          <a:stretch>
            <a:fillRect/>
          </a:stretch>
        </p:blipFill>
        <p:spPr bwMode="auto">
          <a:xfrm>
            <a:off x="7310438" y="1601788"/>
            <a:ext cx="3619500" cy="3609975"/>
          </a:xfrm>
          <a:prstGeom prst="rect">
            <a:avLst/>
          </a:prstGeom>
          <a:noFill/>
          <a:ln w="9525">
            <a:noFill/>
            <a:miter lim="800000"/>
            <a:headEnd/>
            <a:tailEnd/>
          </a:ln>
        </p:spPr>
      </p:pic>
      <p:pic>
        <p:nvPicPr>
          <p:cNvPr id="29" name="图片 28" descr="图片包含 游戏机, 食物&#10;&#10;描述已自动生成"/>
          <p:cNvPicPr>
            <a:picLocks noChangeAspect="1"/>
          </p:cNvPicPr>
          <p:nvPr/>
        </p:nvPicPr>
        <p:blipFill>
          <a:blip r:embed="rId2"/>
          <a:srcRect/>
          <a:stretch>
            <a:fillRect/>
          </a:stretch>
        </p:blipFill>
        <p:spPr bwMode="auto">
          <a:xfrm>
            <a:off x="7610475" y="2395538"/>
            <a:ext cx="1946275" cy="1646237"/>
          </a:xfrm>
          <a:prstGeom prst="rect">
            <a:avLst/>
          </a:prstGeom>
          <a:noFill/>
          <a:ln w="9525">
            <a:noFill/>
            <a:miter lim="800000"/>
            <a:headEnd/>
            <a:tailEnd/>
          </a:ln>
        </p:spPr>
      </p:pic>
      <p:pic>
        <p:nvPicPr>
          <p:cNvPr id="31" name="图片 30" descr="图片包含 照片, 显示, 不同, 游戏机&#10;&#10;描述已自动生成"/>
          <p:cNvPicPr>
            <a:picLocks noChangeAspect="1"/>
          </p:cNvPicPr>
          <p:nvPr/>
        </p:nvPicPr>
        <p:blipFill>
          <a:blip r:embed="rId3"/>
          <a:srcRect t="-6970"/>
          <a:stretch>
            <a:fillRect/>
          </a:stretch>
        </p:blipFill>
        <p:spPr bwMode="auto">
          <a:xfrm>
            <a:off x="7412038" y="4098925"/>
            <a:ext cx="3438525" cy="2544763"/>
          </a:xfrm>
          <a:prstGeom prst="rect">
            <a:avLst/>
          </a:prstGeom>
          <a:noFill/>
          <a:ln w="9525">
            <a:noFill/>
            <a:miter lim="800000"/>
            <a:headEnd/>
            <a:tailEnd/>
          </a:ln>
        </p:spPr>
      </p:pic>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22" presetClass="entr" presetSubtype="8" fill="hold" nodeType="afterEffect">
                                  <p:childTnLst>
                                    <p:set>
                                      <p:cBhvr>
                                        <p:cTn id="12" dur="1" fill="hold">
                                          <p:stCondLst>
                                            <p:cond delay="0"/>
                                          </p:stCondLst>
                                        </p:cTn>
                                        <p:tgtEl>
                                          <p:spTgt spid="14"/>
                                        </p:tgtEl>
                                        <p:attrNameLst>
                                          <p:attrName>style.visibility</p:attrName>
                                        </p:attrNameLst>
                                      </p:cBhvr>
                                      <p:to>
                                        <p:strVal val="visible"/>
                                      </p:to>
                                    </p:set>
                                    <p:animEffect transition="in" filter="wipe(left)">
                                      <p:cBhvr>
                                        <p:cTn id="13" dur="1250"/>
                                        <p:tgtEl>
                                          <p:spTgt spid="14"/>
                                        </p:tgtEl>
                                      </p:cBhvr>
                                    </p:animEffect>
                                  </p:childTnLst>
                                </p:cTn>
                              </p:par>
                            </p:childTnLst>
                          </p:cTn>
                        </p:par>
                        <p:par>
                          <p:cTn id="14" fill="hold">
                            <p:stCondLst>
                              <p:cond delay="2500"/>
                            </p:stCondLst>
                            <p:childTnLst>
                              <p:par>
                                <p:cTn id="15" presetID="53" presetClass="entr" presetSubtype="16" fill="hold" nodeType="afterEffec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3000"/>
                            </p:stCondLst>
                            <p:childTnLst>
                              <p:par>
                                <p:cTn id="21" presetID="53" presetClass="entr" presetSubtype="16" fill="hold" grpId="1" nodeType="afterEffec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3500"/>
                            </p:stCondLst>
                            <p:childTnLst>
                              <p:par>
                                <p:cTn id="27" presetID="53" presetClass="entr" presetSubtype="16" fill="hold" nodeType="afterEffec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4000"/>
                            </p:stCondLst>
                            <p:childTnLst>
                              <p:par>
                                <p:cTn id="33" presetID="53" presetClass="entr" presetSubtype="16" fill="hold" nodeType="afterEffec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500"/>
                            </p:stCondLst>
                            <p:childTnLst>
                              <p:par>
                                <p:cTn id="39" presetID="53" presetClass="entr" presetSubtype="16" fill="hold" grpId="3" nodeType="afterEffect">
                                  <p:childTnLst>
                                    <p:set>
                                      <p:cBhvr>
                                        <p:cTn id="40" dur="1" fill="hold">
                                          <p:stCondLst>
                                            <p:cond delay="0"/>
                                          </p:stCondLst>
                                        </p:cTn>
                                        <p:tgtEl>
                                          <p:spTgt spid="34832"/>
                                        </p:tgtEl>
                                        <p:attrNameLst>
                                          <p:attrName>style.visibility</p:attrName>
                                        </p:attrNameLst>
                                      </p:cBhvr>
                                      <p:to>
                                        <p:strVal val="visible"/>
                                      </p:to>
                                    </p:set>
                                    <p:anim calcmode="lin" valueType="num">
                                      <p:cBhvr>
                                        <p:cTn id="41" dur="500" fill="hold"/>
                                        <p:tgtEl>
                                          <p:spTgt spid="34832"/>
                                        </p:tgtEl>
                                        <p:attrNameLst>
                                          <p:attrName>ppt_w</p:attrName>
                                        </p:attrNameLst>
                                      </p:cBhvr>
                                      <p:tavLst>
                                        <p:tav tm="0">
                                          <p:val>
                                            <p:fltVal val="0"/>
                                          </p:val>
                                        </p:tav>
                                        <p:tav tm="100000">
                                          <p:val>
                                            <p:strVal val="#ppt_w"/>
                                          </p:val>
                                        </p:tav>
                                      </p:tavLst>
                                    </p:anim>
                                    <p:anim calcmode="lin" valueType="num">
                                      <p:cBhvr>
                                        <p:cTn id="42" dur="500" fill="hold"/>
                                        <p:tgtEl>
                                          <p:spTgt spid="34832"/>
                                        </p:tgtEl>
                                        <p:attrNameLst>
                                          <p:attrName>ppt_h</p:attrName>
                                        </p:attrNameLst>
                                      </p:cBhvr>
                                      <p:tavLst>
                                        <p:tav tm="0">
                                          <p:val>
                                            <p:fltVal val="0"/>
                                          </p:val>
                                        </p:tav>
                                        <p:tav tm="100000">
                                          <p:val>
                                            <p:strVal val="#ppt_h"/>
                                          </p:val>
                                        </p:tav>
                                      </p:tavLst>
                                    </p:anim>
                                    <p:animEffect transition="in" filter="fade">
                                      <p:cBhvr>
                                        <p:cTn id="43" dur="500"/>
                                        <p:tgtEl>
                                          <p:spTgt spid="34832"/>
                                        </p:tgtEl>
                                      </p:cBhvr>
                                    </p:animEffect>
                                  </p:childTnLst>
                                </p:cTn>
                              </p:par>
                            </p:childTnLst>
                          </p:cTn>
                        </p:par>
                        <p:par>
                          <p:cTn id="44" fill="hold">
                            <p:stCondLst>
                              <p:cond delay="5000"/>
                            </p:stCondLst>
                            <p:childTnLst>
                              <p:par>
                                <p:cTn id="45" presetID="53" presetClass="entr" presetSubtype="16" fill="hold" nodeType="afterEffec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par>
                          <p:cTn id="50" fill="hold">
                            <p:stCondLst>
                              <p:cond delay="5500"/>
                            </p:stCondLst>
                            <p:childTnLst>
                              <p:par>
                                <p:cTn id="51" presetID="53" presetClass="entr" presetSubtype="16" fill="hold" nodeType="afterEffec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childTnLst>
                          </p:cTn>
                        </p:par>
                        <p:par>
                          <p:cTn id="56" fill="hold">
                            <p:stCondLst>
                              <p:cond delay="6000"/>
                            </p:stCondLst>
                            <p:childTnLst>
                              <p:par>
                                <p:cTn id="57" presetID="53" presetClass="entr" presetSubtype="16" fill="hold" nodeType="afterEffec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P spid="34832" grpId="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ells_161082"/>
          <p:cNvSpPr>
            <a:spLocks noChangeAspect="1"/>
          </p:cNvSpPr>
          <p:nvPr/>
        </p:nvSpPr>
        <p:spPr bwMode="auto">
          <a:xfrm flipH="1">
            <a:off x="5686425" y="357188"/>
            <a:ext cx="6505575" cy="6508750"/>
          </a:xfrm>
          <a:custGeom>
            <a:avLst/>
            <a:gdLst>
              <a:gd name="T0" fmla="*/ 5754 w 6519"/>
              <a:gd name="T1" fmla="*/ 4984 h 6533"/>
              <a:gd name="T2" fmla="*/ 5242 w 6519"/>
              <a:gd name="T3" fmla="*/ 5181 h 6533"/>
              <a:gd name="T4" fmla="*/ 4254 w 6519"/>
              <a:gd name="T5" fmla="*/ 4140 h 6533"/>
              <a:gd name="T6" fmla="*/ 4584 w 6519"/>
              <a:gd name="T7" fmla="*/ 3260 h 6533"/>
              <a:gd name="T8" fmla="*/ 3259 w 6519"/>
              <a:gd name="T9" fmla="*/ 1935 h 6533"/>
              <a:gd name="T10" fmla="*/ 3052 w 6519"/>
              <a:gd name="T11" fmla="*/ 1951 h 6533"/>
              <a:gd name="T12" fmla="*/ 3295 w 6519"/>
              <a:gd name="T13" fmla="*/ 1035 h 6533"/>
              <a:gd name="T14" fmla="*/ 3771 w 6519"/>
              <a:gd name="T15" fmla="*/ 517 h 6533"/>
              <a:gd name="T16" fmla="*/ 3254 w 6519"/>
              <a:gd name="T17" fmla="*/ 0 h 6533"/>
              <a:gd name="T18" fmla="*/ 2746 w 6519"/>
              <a:gd name="T19" fmla="*/ 523 h 6533"/>
              <a:gd name="T20" fmla="*/ 3040 w 6519"/>
              <a:gd name="T21" fmla="*/ 988 h 6533"/>
              <a:gd name="T22" fmla="*/ 3040 w 6519"/>
              <a:gd name="T23" fmla="*/ 993 h 6533"/>
              <a:gd name="T24" fmla="*/ 2756 w 6519"/>
              <a:gd name="T25" fmla="*/ 2039 h 6533"/>
              <a:gd name="T26" fmla="*/ 2295 w 6519"/>
              <a:gd name="T27" fmla="*/ 2355 h 6533"/>
              <a:gd name="T28" fmla="*/ 1327 w 6519"/>
              <a:gd name="T29" fmla="*/ 1315 h 6533"/>
              <a:gd name="T30" fmla="*/ 1544 w 6519"/>
              <a:gd name="T31" fmla="*/ 776 h 6533"/>
              <a:gd name="T32" fmla="*/ 772 w 6519"/>
              <a:gd name="T33" fmla="*/ 4 h 6533"/>
              <a:gd name="T34" fmla="*/ 0 w 6519"/>
              <a:gd name="T35" fmla="*/ 776 h 6533"/>
              <a:gd name="T36" fmla="*/ 772 w 6519"/>
              <a:gd name="T37" fmla="*/ 1548 h 6533"/>
              <a:gd name="T38" fmla="*/ 1106 w 6519"/>
              <a:gd name="T39" fmla="*/ 1472 h 6533"/>
              <a:gd name="T40" fmla="*/ 2134 w 6519"/>
              <a:gd name="T41" fmla="*/ 2573 h 6533"/>
              <a:gd name="T42" fmla="*/ 1938 w 6519"/>
              <a:gd name="T43" fmla="*/ 3272 h 6533"/>
              <a:gd name="T44" fmla="*/ 2204 w 6519"/>
              <a:gd name="T45" fmla="*/ 4071 h 6533"/>
              <a:gd name="T46" fmla="*/ 1492 w 6519"/>
              <a:gd name="T47" fmla="*/ 4783 h 6533"/>
              <a:gd name="T48" fmla="*/ 954 w 6519"/>
              <a:gd name="T49" fmla="*/ 4617 h 6533"/>
              <a:gd name="T50" fmla="*/ 2 w 6519"/>
              <a:gd name="T51" fmla="*/ 5575 h 6533"/>
              <a:gd name="T52" fmla="*/ 954 w 6519"/>
              <a:gd name="T53" fmla="*/ 6527 h 6533"/>
              <a:gd name="T54" fmla="*/ 1906 w 6519"/>
              <a:gd name="T55" fmla="*/ 5575 h 6533"/>
              <a:gd name="T56" fmla="*/ 1683 w 6519"/>
              <a:gd name="T57" fmla="*/ 4964 h 6533"/>
              <a:gd name="T58" fmla="*/ 2382 w 6519"/>
              <a:gd name="T59" fmla="*/ 4265 h 6533"/>
              <a:gd name="T60" fmla="*/ 3256 w 6519"/>
              <a:gd name="T61" fmla="*/ 4596 h 6533"/>
              <a:gd name="T62" fmla="*/ 4052 w 6519"/>
              <a:gd name="T63" fmla="*/ 4328 h 6533"/>
              <a:gd name="T64" fmla="*/ 5068 w 6519"/>
              <a:gd name="T65" fmla="*/ 5393 h 6533"/>
              <a:gd name="T66" fmla="*/ 4975 w 6519"/>
              <a:gd name="T67" fmla="*/ 5761 h 6533"/>
              <a:gd name="T68" fmla="*/ 5747 w 6519"/>
              <a:gd name="T69" fmla="*/ 6533 h 6533"/>
              <a:gd name="T70" fmla="*/ 6519 w 6519"/>
              <a:gd name="T71" fmla="*/ 5761 h 6533"/>
              <a:gd name="T72" fmla="*/ 5754 w 6519"/>
              <a:gd name="T73" fmla="*/ 4984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19" h="6533">
                <a:moveTo>
                  <a:pt x="5754" y="4984"/>
                </a:moveTo>
                <a:cubicBezTo>
                  <a:pt x="5556" y="4984"/>
                  <a:pt x="5376" y="5056"/>
                  <a:pt x="5242" y="5181"/>
                </a:cubicBezTo>
                <a:lnTo>
                  <a:pt x="4254" y="4140"/>
                </a:lnTo>
                <a:cubicBezTo>
                  <a:pt x="4460" y="3907"/>
                  <a:pt x="4584" y="3601"/>
                  <a:pt x="4584" y="3260"/>
                </a:cubicBezTo>
                <a:cubicBezTo>
                  <a:pt x="4584" y="2531"/>
                  <a:pt x="3988" y="1935"/>
                  <a:pt x="3259" y="1935"/>
                </a:cubicBezTo>
                <a:cubicBezTo>
                  <a:pt x="3192" y="1935"/>
                  <a:pt x="3119" y="1940"/>
                  <a:pt x="3052" y="1951"/>
                </a:cubicBezTo>
                <a:cubicBezTo>
                  <a:pt x="3052" y="1951"/>
                  <a:pt x="3295" y="1040"/>
                  <a:pt x="3295" y="1035"/>
                </a:cubicBezTo>
                <a:cubicBezTo>
                  <a:pt x="3564" y="1013"/>
                  <a:pt x="3771" y="792"/>
                  <a:pt x="3771" y="517"/>
                </a:cubicBezTo>
                <a:cubicBezTo>
                  <a:pt x="3771" y="232"/>
                  <a:pt x="3538" y="0"/>
                  <a:pt x="3254" y="0"/>
                </a:cubicBezTo>
                <a:cubicBezTo>
                  <a:pt x="2970" y="0"/>
                  <a:pt x="2746" y="239"/>
                  <a:pt x="2746" y="523"/>
                </a:cubicBezTo>
                <a:cubicBezTo>
                  <a:pt x="2746" y="729"/>
                  <a:pt x="2870" y="905"/>
                  <a:pt x="3040" y="988"/>
                </a:cubicBezTo>
                <a:lnTo>
                  <a:pt x="3040" y="993"/>
                </a:lnTo>
                <a:lnTo>
                  <a:pt x="2756" y="2039"/>
                </a:lnTo>
                <a:cubicBezTo>
                  <a:pt x="2580" y="2112"/>
                  <a:pt x="2423" y="2221"/>
                  <a:pt x="2295" y="2355"/>
                </a:cubicBezTo>
                <a:lnTo>
                  <a:pt x="1327" y="1315"/>
                </a:lnTo>
                <a:cubicBezTo>
                  <a:pt x="1462" y="1175"/>
                  <a:pt x="1544" y="988"/>
                  <a:pt x="1544" y="776"/>
                </a:cubicBezTo>
                <a:cubicBezTo>
                  <a:pt x="1544" y="352"/>
                  <a:pt x="1198" y="4"/>
                  <a:pt x="772" y="4"/>
                </a:cubicBezTo>
                <a:cubicBezTo>
                  <a:pt x="347" y="4"/>
                  <a:pt x="0" y="351"/>
                  <a:pt x="0" y="776"/>
                </a:cubicBezTo>
                <a:cubicBezTo>
                  <a:pt x="0" y="1200"/>
                  <a:pt x="347" y="1548"/>
                  <a:pt x="772" y="1548"/>
                </a:cubicBezTo>
                <a:cubicBezTo>
                  <a:pt x="890" y="1548"/>
                  <a:pt x="1008" y="1517"/>
                  <a:pt x="1106" y="1472"/>
                </a:cubicBezTo>
                <a:lnTo>
                  <a:pt x="2134" y="2573"/>
                </a:lnTo>
                <a:cubicBezTo>
                  <a:pt x="2010" y="2775"/>
                  <a:pt x="1938" y="3013"/>
                  <a:pt x="1938" y="3272"/>
                </a:cubicBezTo>
                <a:cubicBezTo>
                  <a:pt x="1938" y="3571"/>
                  <a:pt x="2040" y="3849"/>
                  <a:pt x="2204" y="4071"/>
                </a:cubicBezTo>
                <a:cubicBezTo>
                  <a:pt x="2204" y="4071"/>
                  <a:pt x="1498" y="4783"/>
                  <a:pt x="1492" y="4783"/>
                </a:cubicBezTo>
                <a:cubicBezTo>
                  <a:pt x="1338" y="4679"/>
                  <a:pt x="1156" y="4617"/>
                  <a:pt x="954" y="4617"/>
                </a:cubicBezTo>
                <a:cubicBezTo>
                  <a:pt x="426" y="4623"/>
                  <a:pt x="2" y="5047"/>
                  <a:pt x="2" y="5575"/>
                </a:cubicBezTo>
                <a:cubicBezTo>
                  <a:pt x="2" y="6103"/>
                  <a:pt x="426" y="6527"/>
                  <a:pt x="954" y="6527"/>
                </a:cubicBezTo>
                <a:cubicBezTo>
                  <a:pt x="1482" y="6527"/>
                  <a:pt x="1906" y="6103"/>
                  <a:pt x="1906" y="5575"/>
                </a:cubicBezTo>
                <a:cubicBezTo>
                  <a:pt x="1906" y="5341"/>
                  <a:pt x="1823" y="5129"/>
                  <a:pt x="1683" y="4964"/>
                </a:cubicBezTo>
                <a:lnTo>
                  <a:pt x="2382" y="4265"/>
                </a:lnTo>
                <a:cubicBezTo>
                  <a:pt x="2615" y="4472"/>
                  <a:pt x="2920" y="4596"/>
                  <a:pt x="3256" y="4596"/>
                </a:cubicBezTo>
                <a:cubicBezTo>
                  <a:pt x="3556" y="4596"/>
                  <a:pt x="3831" y="4497"/>
                  <a:pt x="4052" y="4328"/>
                </a:cubicBezTo>
                <a:cubicBezTo>
                  <a:pt x="4052" y="4328"/>
                  <a:pt x="5063" y="5389"/>
                  <a:pt x="5068" y="5393"/>
                </a:cubicBezTo>
                <a:cubicBezTo>
                  <a:pt x="5006" y="5503"/>
                  <a:pt x="4975" y="5627"/>
                  <a:pt x="4975" y="5761"/>
                </a:cubicBezTo>
                <a:cubicBezTo>
                  <a:pt x="4975" y="6185"/>
                  <a:pt x="5322" y="6533"/>
                  <a:pt x="5747" y="6533"/>
                </a:cubicBezTo>
                <a:cubicBezTo>
                  <a:pt x="6172" y="6533"/>
                  <a:pt x="6519" y="6187"/>
                  <a:pt x="6519" y="5761"/>
                </a:cubicBezTo>
                <a:cubicBezTo>
                  <a:pt x="6519" y="5336"/>
                  <a:pt x="6178" y="4984"/>
                  <a:pt x="5754" y="4984"/>
                </a:cubicBezTo>
                <a:close/>
              </a:path>
            </a:pathLst>
          </a:custGeom>
          <a:solidFill>
            <a:schemeClr val="bg1">
              <a:lumMod val="95000"/>
            </a:schemeClr>
          </a:solidFill>
          <a:ln>
            <a:noFill/>
          </a:ln>
        </p:spPr>
        <p:txBody>
          <a:bodyPr/>
          <a:lstStyle/>
          <a:p>
            <a:pPr fontAlgn="auto">
              <a:spcBef>
                <a:spcPts val="0"/>
              </a:spcBef>
              <a:spcAft>
                <a:spcPts val="0"/>
              </a:spcAft>
              <a:defRPr/>
            </a:pPr>
            <a:endParaRPr>
              <a:latin typeface="+mn-lt"/>
              <a:ea typeface="+mn-ea"/>
            </a:endParaRPr>
          </a:p>
        </p:txBody>
      </p:sp>
      <p:sp>
        <p:nvSpPr>
          <p:cNvPr id="33" name="Rectangle: Rounded Corners 4"/>
          <p:cNvSpPr/>
          <p:nvPr/>
        </p:nvSpPr>
        <p:spPr>
          <a:xfrm>
            <a:off x="377825" y="6591300"/>
            <a:ext cx="11401425"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1"/>
          <a:srcRect/>
          <a:stretch>
            <a:fillRect/>
          </a:stretch>
        </p:blipFill>
        <p:spPr bwMode="auto">
          <a:xfrm>
            <a:off x="0" y="0"/>
            <a:ext cx="8896350" cy="6867525"/>
          </a:xfrm>
          <a:prstGeom prst="rect">
            <a:avLst/>
          </a:prstGeom>
          <a:noFill/>
          <a:ln w="9525">
            <a:noFill/>
            <a:miter lim="800000"/>
            <a:headEnd/>
            <a:tailEnd/>
          </a:ln>
        </p:spPr>
      </p:pic>
      <p:grpSp>
        <p:nvGrpSpPr>
          <p:cNvPr id="10" name="组合 9"/>
          <p:cNvGrpSpPr/>
          <p:nvPr/>
        </p:nvGrpSpPr>
        <p:grpSpPr bwMode="auto">
          <a:xfrm>
            <a:off x="7359650" y="4903788"/>
            <a:ext cx="2114550" cy="561975"/>
            <a:chOff x="7088274" y="5460013"/>
            <a:chExt cx="2114550" cy="561975"/>
          </a:xfrm>
        </p:grpSpPr>
        <p:sp>
          <p:nvSpPr>
            <p:cNvPr id="11" name="矩形: 圆角 10"/>
            <p:cNvSpPr/>
            <p:nvPr/>
          </p:nvSpPr>
          <p:spPr>
            <a:xfrm>
              <a:off x="7088274" y="5460013"/>
              <a:ext cx="2114550" cy="561975"/>
            </a:xfrm>
            <a:prstGeom prst="round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7462924" y="5540975"/>
              <a:ext cx="1365250" cy="400050"/>
            </a:xfrm>
            <a:prstGeom prst="rect">
              <a:avLst/>
            </a:prstGeom>
          </p:spPr>
          <p:txBody>
            <a:bodyPr wrap="none">
              <a:spAutoFit/>
            </a:bodyPr>
            <a:lstStyle/>
            <a:p>
              <a:pPr fontAlgn="auto">
                <a:spcBef>
                  <a:spcPts val="0"/>
                </a:spcBef>
                <a:spcAft>
                  <a:spcPts val="0"/>
                </a:spcAft>
                <a:defRPr/>
              </a:pPr>
              <a:r>
                <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健康返岗</a:t>
              </a:r>
              <a:endParaRPr lang="zh-CN" altLang="en-US" spc="300">
                <a:solidFill>
                  <a:schemeClr val="bg1"/>
                </a:solidFill>
                <a:latin typeface="+mn-lt"/>
                <a:ea typeface="+mn-ea"/>
              </a:endParaRPr>
            </a:p>
          </p:txBody>
        </p:sp>
      </p:grpSp>
      <p:grpSp>
        <p:nvGrpSpPr>
          <p:cNvPr id="13" name="组合 12"/>
          <p:cNvGrpSpPr/>
          <p:nvPr/>
        </p:nvGrpSpPr>
        <p:grpSpPr bwMode="auto">
          <a:xfrm>
            <a:off x="9693275" y="4903788"/>
            <a:ext cx="2114550" cy="561975"/>
            <a:chOff x="9394455" y="5462829"/>
            <a:chExt cx="2114550" cy="561975"/>
          </a:xfrm>
        </p:grpSpPr>
        <p:sp>
          <p:nvSpPr>
            <p:cNvPr id="14" name="矩形: 圆角 13"/>
            <p:cNvSpPr/>
            <p:nvPr/>
          </p:nvSpPr>
          <p:spPr>
            <a:xfrm>
              <a:off x="9394455" y="5462829"/>
              <a:ext cx="2114550" cy="561975"/>
            </a:xfrm>
            <a:prstGeom prst="roundRect">
              <a:avLst/>
            </a:prstGeom>
            <a:solidFill>
              <a:srgbClr val="EA52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9769105" y="5543791"/>
              <a:ext cx="1365250" cy="400050"/>
            </a:xfrm>
            <a:prstGeom prst="rect">
              <a:avLst/>
            </a:prstGeom>
          </p:spPr>
          <p:txBody>
            <a:bodyPr wrap="none">
              <a:spAutoFit/>
            </a:bodyPr>
            <a:lstStyle/>
            <a:p>
              <a:pPr fontAlgn="auto">
                <a:spcBef>
                  <a:spcPts val="0"/>
                </a:spcBef>
                <a:spcAft>
                  <a:spcPts val="0"/>
                </a:spcAft>
                <a:defRPr/>
              </a:pPr>
              <a:r>
                <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高效复工</a:t>
              </a:r>
              <a:endParaRPr lang="zh-CN" altLang="en-US" sz="2000" b="1" kern="100" spc="3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endParaRPr>
            </a:p>
          </p:txBody>
        </p:sp>
      </p:grpSp>
      <p:pic>
        <p:nvPicPr>
          <p:cNvPr id="20" name="图片 19"/>
          <p:cNvPicPr>
            <a:picLocks noChangeAspect="1"/>
          </p:cNvPicPr>
          <p:nvPr/>
        </p:nvPicPr>
        <p:blipFill>
          <a:blip r:embed="rId2"/>
          <a:stretch>
            <a:fillRect/>
          </a:stretch>
        </p:blipFill>
        <p:spPr>
          <a:xfrm>
            <a:off x="3851982" y="1184930"/>
            <a:ext cx="2982425" cy="1655033"/>
          </a:xfrm>
          <a:prstGeom prst="rect">
            <a:avLst/>
          </a:prstGeom>
          <a:scene3d>
            <a:camera prst="isometricLeftDown"/>
            <a:lightRig rig="threePt" dir="t"/>
          </a:scene3d>
        </p:spPr>
      </p:pic>
      <p:sp>
        <p:nvSpPr>
          <p:cNvPr id="25" name="矩形 24"/>
          <p:cNvSpPr>
            <a:spLocks noChangeArrowheads="1"/>
          </p:cNvSpPr>
          <p:nvPr/>
        </p:nvSpPr>
        <p:spPr bwMode="auto">
          <a:xfrm>
            <a:off x="6400800" y="5589588"/>
            <a:ext cx="5521325" cy="1006475"/>
          </a:xfrm>
          <a:prstGeom prst="rect">
            <a:avLst/>
          </a:prstGeom>
          <a:noFill/>
          <a:ln w="9525">
            <a:noFill/>
            <a:miter lim="800000"/>
          </a:ln>
        </p:spPr>
        <p:txBody>
          <a:bodyPr>
            <a:spAutoFit/>
          </a:bodyPr>
          <a:lstStyle/>
          <a:p>
            <a:pPr algn="r">
              <a:lnSpc>
                <a:spcPct val="150000"/>
              </a:lnSpc>
            </a:pPr>
            <a:r>
              <a:rPr lang="zh-CN" altLang="en-US" sz="2000">
                <a:solidFill>
                  <a:srgbClr val="333333"/>
                </a:solidFill>
                <a:latin typeface="思源宋体 CN Medium"/>
                <a:ea typeface="思源宋体 CN Medium"/>
                <a:cs typeface="思源宋体 CN Medium"/>
              </a:rPr>
              <a:t>愿每个人都能健康工作，工作健康。</a:t>
            </a:r>
            <a:endParaRPr lang="zh-CN" altLang="en-US" sz="2000">
              <a:solidFill>
                <a:srgbClr val="333333"/>
              </a:solidFill>
              <a:latin typeface="思源宋体 CN Medium"/>
              <a:ea typeface="思源宋体 CN Medium"/>
              <a:cs typeface="思源宋体 CN Medium"/>
            </a:endParaRPr>
          </a:p>
          <a:p>
            <a:pPr algn="r">
              <a:lnSpc>
                <a:spcPct val="150000"/>
              </a:lnSpc>
            </a:pPr>
            <a:r>
              <a:rPr lang="zh-CN" altLang="en-US" sz="2000">
                <a:solidFill>
                  <a:srgbClr val="333333"/>
                </a:solidFill>
                <a:latin typeface="思源宋体 CN Medium"/>
                <a:ea typeface="思源宋体 CN Medium"/>
                <a:cs typeface="思源宋体 CN Medium"/>
              </a:rPr>
              <a:t>让我们共同努力，战胜疫情！</a:t>
            </a:r>
            <a:endParaRPr lang="zh-CN" altLang="en-US" sz="2000">
              <a:solidFill>
                <a:srgbClr val="333333"/>
              </a:solidFill>
              <a:latin typeface="思源宋体 CN Medium"/>
              <a:ea typeface="思源宋体 CN Medium"/>
              <a:cs typeface="思源宋体 CN Medium"/>
            </a:endParaRPr>
          </a:p>
        </p:txBody>
      </p:sp>
      <p:sp>
        <p:nvSpPr>
          <p:cNvPr id="29" name="pharmacy-sign_8148"/>
          <p:cNvSpPr>
            <a:spLocks noChangeAspect="1"/>
          </p:cNvSpPr>
          <p:nvPr/>
        </p:nvSpPr>
        <p:spPr bwMode="auto">
          <a:xfrm>
            <a:off x="7999413" y="6311900"/>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pic>
        <p:nvPicPr>
          <p:cNvPr id="43" name="图片 42"/>
          <p:cNvPicPr>
            <a:picLocks noChangeAspect="1"/>
          </p:cNvPicPr>
          <p:nvPr/>
        </p:nvPicPr>
        <p:blipFill>
          <a:blip r:embed="rId3"/>
          <a:srcRect l="53975" t="40356" r="7001" b="20717"/>
          <a:stretch>
            <a:fillRect/>
          </a:stretch>
        </p:blipFill>
        <p:spPr bwMode="auto">
          <a:xfrm>
            <a:off x="10420350" y="1446213"/>
            <a:ext cx="1247775" cy="1762125"/>
          </a:xfrm>
          <a:prstGeom prst="rect">
            <a:avLst/>
          </a:prstGeom>
          <a:noFill/>
          <a:ln w="9525">
            <a:noFill/>
            <a:miter lim="800000"/>
            <a:headEnd/>
            <a:tailEnd/>
          </a:ln>
        </p:spPr>
      </p:pic>
      <p:grpSp>
        <p:nvGrpSpPr>
          <p:cNvPr id="24" name="组合 23"/>
          <p:cNvGrpSpPr/>
          <p:nvPr/>
        </p:nvGrpSpPr>
        <p:grpSpPr bwMode="auto">
          <a:xfrm>
            <a:off x="7966075" y="2870200"/>
            <a:ext cx="3819525" cy="639763"/>
            <a:chOff x="8004419" y="2940525"/>
            <a:chExt cx="3819699" cy="638629"/>
          </a:xfrm>
        </p:grpSpPr>
        <p:sp>
          <p:nvSpPr>
            <p:cNvPr id="23" name="矩形: 圆角 22"/>
            <p:cNvSpPr/>
            <p:nvPr/>
          </p:nvSpPr>
          <p:spPr>
            <a:xfrm>
              <a:off x="8004419" y="2940525"/>
              <a:ext cx="3819699" cy="638629"/>
            </a:xfrm>
            <a:prstGeom prst="roundRect">
              <a:avLst>
                <a:gd name="adj" fmla="val 35235"/>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chemeClr val="bg1"/>
                </a:solidFill>
                <a:latin typeface="思源宋体 Heavy" panose="02020900000000000000" pitchFamily="18" charset="-122"/>
                <a:ea typeface="思源宋体 Heavy" panose="02020900000000000000" pitchFamily="18" charset="-122"/>
              </a:endParaRPr>
            </a:p>
          </p:txBody>
        </p:sp>
        <p:sp>
          <p:nvSpPr>
            <p:cNvPr id="8" name="矩形 7"/>
            <p:cNvSpPr/>
            <p:nvPr/>
          </p:nvSpPr>
          <p:spPr>
            <a:xfrm>
              <a:off x="8112374" y="3059377"/>
              <a:ext cx="3603789" cy="400925"/>
            </a:xfrm>
            <a:prstGeom prst="rect">
              <a:avLst/>
            </a:prstGeom>
          </p:spPr>
          <p:txBody>
            <a:bodyPr wrap="none">
              <a:spAutoFit/>
            </a:bodyPr>
            <a:lstStyle/>
            <a:p>
              <a:pPr algn="r" fontAlgn="auto">
                <a:spcBef>
                  <a:spcPts val="0"/>
                </a:spcBef>
                <a:spcAft>
                  <a:spcPts val="0"/>
                </a:spcAft>
                <a:defRPr/>
              </a:pPr>
              <a:r>
                <a:rPr lang="zh-CN" altLang="en-US" sz="2000" b="1" kern="100">
                  <a:solidFill>
                    <a:schemeClr val="bg1"/>
                  </a:solidFill>
                  <a:latin typeface="思源宋体 Heavy" panose="02020900000000000000" pitchFamily="18" charset="-122"/>
                  <a:ea typeface="思源宋体 Heavy" panose="02020900000000000000" pitchFamily="18" charset="-122"/>
                  <a:cs typeface="Times New Roman" panose="02020603050405020304" pitchFamily="18" charset="0"/>
                </a:rPr>
                <a:t>新型冠状病毒感染的肺炎疫情</a:t>
              </a:r>
              <a:endParaRPr lang="zh-CN" altLang="en-US" sz="2000" b="1">
                <a:solidFill>
                  <a:schemeClr val="bg1"/>
                </a:solidFill>
                <a:latin typeface="思源宋体 Heavy" panose="02020900000000000000" pitchFamily="18" charset="-122"/>
                <a:ea typeface="思源宋体 Heavy" panose="02020900000000000000" pitchFamily="18" charset="-122"/>
              </a:endParaRPr>
            </a:p>
          </p:txBody>
        </p:sp>
      </p:grpSp>
      <p:grpSp>
        <p:nvGrpSpPr>
          <p:cNvPr id="37" name="组合 36"/>
          <p:cNvGrpSpPr/>
          <p:nvPr/>
        </p:nvGrpSpPr>
        <p:grpSpPr bwMode="auto">
          <a:xfrm>
            <a:off x="10353675" y="2327275"/>
            <a:ext cx="371475" cy="268288"/>
            <a:chOff x="6030913" y="4075113"/>
            <a:chExt cx="371475" cy="268288"/>
          </a:xfrm>
        </p:grpSpPr>
        <p:sp>
          <p:nvSpPr>
            <p:cNvPr id="59412"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59413"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9414"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59415"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59416"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sp>
        <p:nvSpPr>
          <p:cNvPr id="47" name="矩形 46"/>
          <p:cNvSpPr>
            <a:spLocks noChangeArrowheads="1"/>
          </p:cNvSpPr>
          <p:nvPr/>
        </p:nvSpPr>
        <p:spPr bwMode="auto">
          <a:xfrm>
            <a:off x="8562975" y="474663"/>
            <a:ext cx="3359150" cy="639762"/>
          </a:xfrm>
          <a:prstGeom prst="rect">
            <a:avLst/>
          </a:prstGeom>
          <a:noFill/>
          <a:ln w="9525">
            <a:noFill/>
            <a:miter lim="800000"/>
          </a:ln>
        </p:spPr>
        <p:txBody>
          <a:bodyPr>
            <a:spAutoFit/>
          </a:bodyPr>
          <a:lstStyle/>
          <a:p>
            <a:pPr algn="r">
              <a:lnSpc>
                <a:spcPct val="150000"/>
              </a:lnSpc>
            </a:pPr>
            <a:r>
              <a:rPr lang="zh-CN" altLang="en-US" sz="2400">
                <a:solidFill>
                  <a:srgbClr val="333333"/>
                </a:solidFill>
                <a:latin typeface="思源宋体 CN Medium"/>
                <a:ea typeface="思源宋体 CN Medium"/>
                <a:cs typeface="思源宋体 CN Medium"/>
              </a:rPr>
              <a:t>企业</a:t>
            </a:r>
            <a:r>
              <a:rPr lang="zh-CN" altLang="en-US" sz="2400">
                <a:latin typeface="思源宋体 CN Medium"/>
                <a:ea typeface="思源宋体 CN Medium"/>
                <a:cs typeface="思源宋体 CN Medium"/>
              </a:rPr>
              <a:t>复工疫情防控手段</a:t>
            </a:r>
            <a:endParaRPr lang="zh-CN" altLang="en-US" sz="2400">
              <a:latin typeface="思源宋体 CN Medium"/>
              <a:ea typeface="思源宋体 CN Medium"/>
              <a:cs typeface="思源宋体 CN Medium"/>
            </a:endParaRPr>
          </a:p>
        </p:txBody>
      </p:sp>
      <p:sp>
        <p:nvSpPr>
          <p:cNvPr id="48" name="pharmacy-sign_8148"/>
          <p:cNvSpPr>
            <a:spLocks noChangeAspect="1"/>
          </p:cNvSpPr>
          <p:nvPr/>
        </p:nvSpPr>
        <p:spPr bwMode="auto">
          <a:xfrm>
            <a:off x="9701213" y="1065213"/>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sp>
        <p:nvSpPr>
          <p:cNvPr id="51" name="Freeform: Shape 14"/>
          <p:cNvSpPr/>
          <p:nvPr/>
        </p:nvSpPr>
        <p:spPr>
          <a:xfrm rot="18900000" flipH="1">
            <a:off x="3636963" y="5689600"/>
            <a:ext cx="2632075" cy="1323975"/>
          </a:xfrm>
          <a:custGeom>
            <a:avLst/>
            <a:gdLst>
              <a:gd name="connsiteX0" fmla="*/ 486951 w 3100723"/>
              <a:gd name="connsiteY0" fmla="*/ 463834 h 1558978"/>
              <a:gd name="connsiteX1" fmla="*/ 802606 w 3100723"/>
              <a:gd name="connsiteY1" fmla="*/ 333085 h 1558978"/>
              <a:gd name="connsiteX2" fmla="*/ 2298116 w 3100723"/>
              <a:gd name="connsiteY2" fmla="*/ 333085 h 1558978"/>
              <a:gd name="connsiteX3" fmla="*/ 2744519 w 3100723"/>
              <a:gd name="connsiteY3" fmla="*/ 779488 h 1558978"/>
              <a:gd name="connsiteX4" fmla="*/ 2298116 w 3100723"/>
              <a:gd name="connsiteY4" fmla="*/ 1225891 h 1558978"/>
              <a:gd name="connsiteX5" fmla="*/ 802606 w 3100723"/>
              <a:gd name="connsiteY5" fmla="*/ 1225891 h 1558978"/>
              <a:gd name="connsiteX6" fmla="*/ 356203 w 3100723"/>
              <a:gd name="connsiteY6" fmla="*/ 779488 h 1558978"/>
              <a:gd name="connsiteX7" fmla="*/ 486951 w 3100723"/>
              <a:gd name="connsiteY7" fmla="*/ 463834 h 1558978"/>
              <a:gd name="connsiteX8" fmla="*/ 0 w 3100723"/>
              <a:gd name="connsiteY8" fmla="*/ 779488 h 1558978"/>
              <a:gd name="connsiteX9" fmla="*/ 0 w 3100723"/>
              <a:gd name="connsiteY9" fmla="*/ 779489 h 1558978"/>
              <a:gd name="connsiteX10" fmla="*/ 0 w 3100723"/>
              <a:gd name="connsiteY10" fmla="*/ 779488 h 1558978"/>
              <a:gd name="connsiteX11" fmla="*/ 228307 w 3100723"/>
              <a:gd name="connsiteY11" fmla="*/ 228307 h 1558978"/>
              <a:gd name="connsiteX12" fmla="*/ 15836 w 3100723"/>
              <a:gd name="connsiteY12" fmla="*/ 622395 h 1558978"/>
              <a:gd name="connsiteX13" fmla="*/ 0 w 3100723"/>
              <a:gd name="connsiteY13" fmla="*/ 779488 h 1558978"/>
              <a:gd name="connsiteX14" fmla="*/ 15836 w 3100723"/>
              <a:gd name="connsiteY14" fmla="*/ 936582 h 1558978"/>
              <a:gd name="connsiteX15" fmla="*/ 779489 w 3100723"/>
              <a:gd name="connsiteY15" fmla="*/ 1558977 h 1558978"/>
              <a:gd name="connsiteX16" fmla="*/ 2321233 w 3100723"/>
              <a:gd name="connsiteY16" fmla="*/ 1558978 h 1558978"/>
              <a:gd name="connsiteX17" fmla="*/ 3100722 w 3100723"/>
              <a:gd name="connsiteY17" fmla="*/ 779489 h 1558978"/>
              <a:gd name="connsiteX18" fmla="*/ 3100723 w 3100723"/>
              <a:gd name="connsiteY18" fmla="*/ 779489 h 1558978"/>
              <a:gd name="connsiteX19" fmla="*/ 2321234 w 3100723"/>
              <a:gd name="connsiteY19" fmla="*/ 0 h 1558978"/>
              <a:gd name="connsiteX20" fmla="*/ 779489 w 3100723"/>
              <a:gd name="connsiteY20" fmla="*/ 0 h 1558978"/>
              <a:gd name="connsiteX21" fmla="*/ 228307 w 3100723"/>
              <a:gd name="connsiteY21" fmla="*/ 228307 h 155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00723" h="1558978">
                <a:moveTo>
                  <a:pt x="486951" y="463834"/>
                </a:moveTo>
                <a:cubicBezTo>
                  <a:pt x="567734" y="383050"/>
                  <a:pt x="679335" y="333085"/>
                  <a:pt x="802606" y="333085"/>
                </a:cubicBezTo>
                <a:lnTo>
                  <a:pt x="2298116" y="333085"/>
                </a:lnTo>
                <a:cubicBezTo>
                  <a:pt x="2544658" y="333085"/>
                  <a:pt x="2744519" y="532946"/>
                  <a:pt x="2744519" y="779488"/>
                </a:cubicBezTo>
                <a:cubicBezTo>
                  <a:pt x="2744519" y="1026030"/>
                  <a:pt x="2544658" y="1225891"/>
                  <a:pt x="2298116" y="1225891"/>
                </a:cubicBezTo>
                <a:lnTo>
                  <a:pt x="802606" y="1225891"/>
                </a:lnTo>
                <a:cubicBezTo>
                  <a:pt x="556064" y="1225891"/>
                  <a:pt x="356203" y="1026030"/>
                  <a:pt x="356203" y="779488"/>
                </a:cubicBezTo>
                <a:cubicBezTo>
                  <a:pt x="356203" y="656217"/>
                  <a:pt x="406168" y="544616"/>
                  <a:pt x="486951" y="463834"/>
                </a:cubicBezTo>
                <a:close/>
                <a:moveTo>
                  <a:pt x="0" y="779488"/>
                </a:moveTo>
                <a:lnTo>
                  <a:pt x="0" y="779489"/>
                </a:lnTo>
                <a:lnTo>
                  <a:pt x="0" y="779488"/>
                </a:lnTo>
                <a:close/>
                <a:moveTo>
                  <a:pt x="228307" y="228307"/>
                </a:moveTo>
                <a:cubicBezTo>
                  <a:pt x="122512" y="334102"/>
                  <a:pt x="46987" y="470166"/>
                  <a:pt x="15836" y="622395"/>
                </a:cubicBezTo>
                <a:lnTo>
                  <a:pt x="0" y="779488"/>
                </a:lnTo>
                <a:lnTo>
                  <a:pt x="15836" y="936582"/>
                </a:lnTo>
                <a:cubicBezTo>
                  <a:pt x="88521" y="1291782"/>
                  <a:pt x="402802" y="1558977"/>
                  <a:pt x="779489" y="1558977"/>
                </a:cubicBezTo>
                <a:lnTo>
                  <a:pt x="2321233" y="1558978"/>
                </a:lnTo>
                <a:cubicBezTo>
                  <a:pt x="2751733" y="1558978"/>
                  <a:pt x="3100722" y="1209989"/>
                  <a:pt x="3100722" y="779489"/>
                </a:cubicBezTo>
                <a:lnTo>
                  <a:pt x="3100723" y="779489"/>
                </a:lnTo>
                <a:cubicBezTo>
                  <a:pt x="3100723" y="348989"/>
                  <a:pt x="2751734" y="0"/>
                  <a:pt x="2321234" y="0"/>
                </a:cubicBezTo>
                <a:lnTo>
                  <a:pt x="779489" y="0"/>
                </a:lnTo>
                <a:cubicBezTo>
                  <a:pt x="564239" y="0"/>
                  <a:pt x="369367" y="87247"/>
                  <a:pt x="228307" y="228307"/>
                </a:cubicBezTo>
                <a:close/>
              </a:path>
            </a:pathLst>
          </a:custGeom>
          <a:solidFill>
            <a:srgbClr val="FF7259">
              <a:alpha val="50000"/>
            </a:srgbClr>
          </a:solidFill>
          <a:ln w="12700" cap="flat" cmpd="sng" algn="ctr">
            <a:noFill/>
            <a:prstDash val="solid"/>
            <a:miter lim="800000"/>
          </a:ln>
          <a:effectLst/>
        </p:spPr>
        <p:txBody>
          <a:bodyPr anchor="ctr"/>
          <a:lstStyle/>
          <a:p>
            <a:pPr algn="ctr" fontAlgn="auto">
              <a:defRPr/>
            </a:pPr>
            <a:endParaRPr lang="id-ID" kern="0">
              <a:solidFill>
                <a:prstClr val="white"/>
              </a:solidFill>
              <a:latin typeface="Century Gothic" panose="020B0502020202020204"/>
              <a:ea typeface="+mn-ea"/>
            </a:endParaRPr>
          </a:p>
        </p:txBody>
      </p:sp>
      <p:sp>
        <p:nvSpPr>
          <p:cNvPr id="59407" name="pharmacy-sign_8148"/>
          <p:cNvSpPr>
            <a:spLocks noChangeAspect="1"/>
          </p:cNvSpPr>
          <p:nvPr/>
        </p:nvSpPr>
        <p:spPr bwMode="auto">
          <a:xfrm>
            <a:off x="4473575" y="5221288"/>
            <a:ext cx="200025" cy="198437"/>
          </a:xfrm>
          <a:custGeom>
            <a:avLst/>
            <a:gdLst>
              <a:gd name="T0" fmla="*/ 4642440 w 8624"/>
              <a:gd name="T1" fmla="*/ 1442979 h 8608"/>
              <a:gd name="T2" fmla="*/ 3188455 w 8624"/>
              <a:gd name="T3" fmla="*/ 1442979 h 8608"/>
              <a:gd name="T4" fmla="*/ 3188455 w 8624"/>
              <a:gd name="T5" fmla="*/ 0 h 8608"/>
              <a:gd name="T6" fmla="*/ 1453985 w 8624"/>
              <a:gd name="T7" fmla="*/ 0 h 8608"/>
              <a:gd name="T8" fmla="*/ 1453985 w 8624"/>
              <a:gd name="T9" fmla="*/ 1442979 h 8608"/>
              <a:gd name="T10" fmla="*/ 0 w 8624"/>
              <a:gd name="T11" fmla="*/ 1442979 h 8608"/>
              <a:gd name="T12" fmla="*/ 0 w 8624"/>
              <a:gd name="T13" fmla="*/ 3164180 h 8608"/>
              <a:gd name="T14" fmla="*/ 1453985 w 8624"/>
              <a:gd name="T15" fmla="*/ 3164180 h 8608"/>
              <a:gd name="T16" fmla="*/ 1453985 w 8624"/>
              <a:gd name="T17" fmla="*/ 4605568 h 8608"/>
              <a:gd name="T18" fmla="*/ 3188455 w 8624"/>
              <a:gd name="T19" fmla="*/ 4605568 h 8608"/>
              <a:gd name="T20" fmla="*/ 3188455 w 8624"/>
              <a:gd name="T21" fmla="*/ 3164180 h 8608"/>
              <a:gd name="T22" fmla="*/ 4642440 w 8624"/>
              <a:gd name="T23" fmla="*/ 3164180 h 8608"/>
              <a:gd name="T24" fmla="*/ 4642440 w 8624"/>
              <a:gd name="T25" fmla="*/ 1442979 h 8608"/>
              <a:gd name="T26" fmla="*/ 4642440 w 8624"/>
              <a:gd name="T27" fmla="*/ 1442979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pic>
        <p:nvPicPr>
          <p:cNvPr id="3" name="图片 2" descr="图片包含 游戏机, 雨&#10;&#10;描述已自动生成"/>
          <p:cNvPicPr>
            <a:picLocks noChangeAspect="1"/>
          </p:cNvPicPr>
          <p:nvPr/>
        </p:nvPicPr>
        <p:blipFill>
          <a:blip r:embed="rId4"/>
          <a:srcRect/>
          <a:stretch>
            <a:fillRect/>
          </a:stretch>
        </p:blipFill>
        <p:spPr bwMode="auto">
          <a:xfrm>
            <a:off x="4037013" y="4179888"/>
            <a:ext cx="2981325" cy="2973387"/>
          </a:xfrm>
          <a:prstGeom prst="rect">
            <a:avLst/>
          </a:prstGeom>
          <a:noFill/>
          <a:ln w="9525">
            <a:noFill/>
            <a:miter lim="800000"/>
            <a:headEnd/>
            <a:tailEnd/>
          </a:ln>
        </p:spPr>
      </p:pic>
      <p:pic>
        <p:nvPicPr>
          <p:cNvPr id="5" name="图片 4" descr="图片包含 游戏机, 食物&#10;&#10;描述已自动生成"/>
          <p:cNvPicPr>
            <a:picLocks noChangeAspect="1"/>
          </p:cNvPicPr>
          <p:nvPr/>
        </p:nvPicPr>
        <p:blipFill>
          <a:blip r:embed="rId5"/>
          <a:srcRect/>
          <a:stretch>
            <a:fillRect/>
          </a:stretch>
        </p:blipFill>
        <p:spPr bwMode="auto">
          <a:xfrm>
            <a:off x="4333875" y="4946650"/>
            <a:ext cx="1601788" cy="1357313"/>
          </a:xfrm>
          <a:prstGeom prst="rect">
            <a:avLst/>
          </a:prstGeom>
          <a:noFill/>
          <a:ln w="9525">
            <a:noFill/>
            <a:miter lim="800000"/>
            <a:headEnd/>
            <a:tailEnd/>
          </a:ln>
        </p:spPr>
      </p:pic>
      <p:sp>
        <p:nvSpPr>
          <p:cNvPr id="34" name="矩形 33"/>
          <p:cNvSpPr>
            <a:spLocks noChangeArrowheads="1"/>
          </p:cNvSpPr>
          <p:nvPr/>
        </p:nvSpPr>
        <p:spPr bwMode="auto">
          <a:xfrm>
            <a:off x="8247063" y="2403475"/>
            <a:ext cx="1879600" cy="461963"/>
          </a:xfrm>
          <a:prstGeom prst="rect">
            <a:avLst/>
          </a:prstGeom>
          <a:noFill/>
          <a:ln w="9525">
            <a:noFill/>
            <a:miter lim="800000"/>
          </a:ln>
        </p:spPr>
        <p:txBody>
          <a:bodyPr wrap="none">
            <a:spAutoFit/>
          </a:bodyPr>
          <a:lstStyle/>
          <a:p>
            <a:pPr algn="r"/>
            <a:r>
              <a:rPr lang="en-US" altLang="zh-CN" sz="2400">
                <a:solidFill>
                  <a:srgbClr val="013E6B"/>
                </a:solidFill>
                <a:latin typeface="思源宋体 Heavy"/>
                <a:ea typeface="思源宋体 Heavy"/>
                <a:cs typeface="思源宋体 Heavy"/>
              </a:rPr>
              <a:t>2019-nCoV</a:t>
            </a:r>
            <a:endParaRPr lang="zh-CN" altLang="en-US" sz="2400">
              <a:solidFill>
                <a:srgbClr val="013E6B"/>
              </a:solidFill>
              <a:latin typeface="等线" panose="02010600030101010101" charset="-122"/>
              <a:ea typeface="等线" panose="02010600030101010101" charset="-122"/>
            </a:endParaRPr>
          </a:p>
        </p:txBody>
      </p:sp>
      <p:sp>
        <p:nvSpPr>
          <p:cNvPr id="7" name="矩形 6"/>
          <p:cNvSpPr/>
          <p:nvPr/>
        </p:nvSpPr>
        <p:spPr>
          <a:xfrm>
            <a:off x="8043863" y="3654425"/>
            <a:ext cx="3878262" cy="1200150"/>
          </a:xfrm>
          <a:prstGeom prst="rect">
            <a:avLst/>
          </a:prstGeom>
        </p:spPr>
        <p:txBody>
          <a:bodyPr wrap="none">
            <a:spAutoFit/>
          </a:bodyPr>
          <a:lstStyle/>
          <a:p>
            <a:pPr algn="r" fontAlgn="auto">
              <a:spcBef>
                <a:spcPts val="0"/>
              </a:spcBef>
              <a:defRPr/>
            </a:pPr>
            <a:r>
              <a:rPr lang="zh-CN" altLang="en-US" sz="7200" b="1" kern="100">
                <a:solidFill>
                  <a:srgbClr val="1F87AF"/>
                </a:solidFill>
                <a:latin typeface="思源宋体 Heavy" panose="02020900000000000000" pitchFamily="18" charset="-122"/>
                <a:ea typeface="思源宋体 Heavy" panose="02020900000000000000" pitchFamily="18" charset="-122"/>
                <a:cs typeface="Times New Roman" panose="02020603050405020304" pitchFamily="18" charset="0"/>
              </a:rPr>
              <a:t>战胜疫情</a:t>
            </a:r>
            <a:endParaRPr lang="zh-CN" altLang="zh-CN" sz="4800" kern="100">
              <a:solidFill>
                <a:srgbClr val="1F87AF"/>
              </a:solidFill>
              <a:latin typeface="思源宋体 Heavy" panose="02020900000000000000" pitchFamily="18" charset="-122"/>
              <a:ea typeface="思源宋体 Heavy" panose="02020900000000000000" pitchFamily="18" charset="-122"/>
              <a:cs typeface="Times New Roman" panose="02020603050405020304" pitchFamily="18" charset="0"/>
            </a:endParaRPr>
          </a:p>
        </p:txBody>
      </p:sp>
    </p:spTree>
  </p:cSld>
  <p:clrMapOvr>
    <a:masterClrMapping/>
  </p:clrMapOvr>
  <p:transition spd="slow" advTm="1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6" presetClass="entr" presetSubtype="21" fill="hold" nodeType="afterEffec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1000"/>
                                        <p:tgtEl>
                                          <p:spTgt spid="20"/>
                                        </p:tgtEl>
                                      </p:cBhvr>
                                    </p:animEffect>
                                  </p:childTnLst>
                                </p:cTn>
                              </p:par>
                            </p:childTnLst>
                          </p:cTn>
                        </p:par>
                        <p:par>
                          <p:cTn id="13" fill="hold">
                            <p:stCondLst>
                              <p:cond delay="2500"/>
                            </p:stCondLst>
                            <p:childTnLst>
                              <p:par>
                                <p:cTn id="14" presetID="2" presetClass="entr" presetSubtype="2" decel="100000" fill="hold" grpId="2" nodeType="afterEffec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1250" fill="hold"/>
                                        <p:tgtEl>
                                          <p:spTgt spid="47"/>
                                        </p:tgtEl>
                                        <p:attrNameLst>
                                          <p:attrName>ppt_x</p:attrName>
                                        </p:attrNameLst>
                                      </p:cBhvr>
                                      <p:tavLst>
                                        <p:tav tm="0">
                                          <p:val>
                                            <p:strVal val="1+#ppt_w/2"/>
                                          </p:val>
                                        </p:tav>
                                        <p:tav tm="100000">
                                          <p:val>
                                            <p:strVal val="#ppt_x"/>
                                          </p:val>
                                        </p:tav>
                                      </p:tavLst>
                                    </p:anim>
                                    <p:anim calcmode="lin" valueType="num">
                                      <p:cBhvr additive="base">
                                        <p:cTn id="17" dur="1250" fill="hold"/>
                                        <p:tgtEl>
                                          <p:spTgt spid="47"/>
                                        </p:tgtEl>
                                        <p:attrNameLst>
                                          <p:attrName>ppt_y</p:attrName>
                                        </p:attrNameLst>
                                      </p:cBhvr>
                                      <p:tavLst>
                                        <p:tav tm="0">
                                          <p:val>
                                            <p:strVal val="#ppt_y"/>
                                          </p:val>
                                        </p:tav>
                                        <p:tav tm="100000">
                                          <p:val>
                                            <p:strVal val="#ppt_y"/>
                                          </p:val>
                                        </p:tav>
                                      </p:tavLst>
                                    </p:anim>
                                  </p:childTnLst>
                                </p:cTn>
                              </p:par>
                            </p:childTnLst>
                          </p:cTn>
                        </p:par>
                        <p:par>
                          <p:cTn id="18" fill="hold">
                            <p:stCondLst>
                              <p:cond delay="4000"/>
                            </p:stCondLst>
                            <p:childTnLst>
                              <p:par>
                                <p:cTn id="19" presetID="53" presetClass="entr" presetSubtype="16" fill="hold" grpId="0" nodeType="afterEffec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par>
                          <p:cTn id="24" fill="hold">
                            <p:stCondLst>
                              <p:cond delay="4500"/>
                            </p:stCondLst>
                            <p:childTnLst>
                              <p:par>
                                <p:cTn id="25" presetID="2" presetClass="entr" presetSubtype="2" decel="100000" fill="hold" nodeType="afterEffec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250" fill="hold"/>
                                        <p:tgtEl>
                                          <p:spTgt spid="43"/>
                                        </p:tgtEl>
                                        <p:attrNameLst>
                                          <p:attrName>ppt_x</p:attrName>
                                        </p:attrNameLst>
                                      </p:cBhvr>
                                      <p:tavLst>
                                        <p:tav tm="0">
                                          <p:val>
                                            <p:strVal val="1+#ppt_w/2"/>
                                          </p:val>
                                        </p:tav>
                                        <p:tav tm="100000">
                                          <p:val>
                                            <p:strVal val="#ppt_x"/>
                                          </p:val>
                                        </p:tav>
                                      </p:tavLst>
                                    </p:anim>
                                    <p:anim calcmode="lin" valueType="num">
                                      <p:cBhvr additive="base">
                                        <p:cTn id="28" dur="125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6000"/>
                            </p:stCondLst>
                            <p:childTnLst>
                              <p:par>
                                <p:cTn id="30" presetID="53" presetClass="entr" presetSubtype="16" fill="hold" nodeType="afterEffec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6500"/>
                            </p:stCondLst>
                            <p:childTnLst>
                              <p:par>
                                <p:cTn id="36" presetID="2" presetClass="entr" presetSubtype="2" decel="100000" fill="hold" grpId="4" nodeType="afterEffec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1250" fill="hold"/>
                                        <p:tgtEl>
                                          <p:spTgt spid="34"/>
                                        </p:tgtEl>
                                        <p:attrNameLst>
                                          <p:attrName>ppt_x</p:attrName>
                                        </p:attrNameLst>
                                      </p:cBhvr>
                                      <p:tavLst>
                                        <p:tav tm="0">
                                          <p:val>
                                            <p:strVal val="1+#ppt_w/2"/>
                                          </p:val>
                                        </p:tav>
                                        <p:tav tm="100000">
                                          <p:val>
                                            <p:strVal val="#ppt_x"/>
                                          </p:val>
                                        </p:tav>
                                      </p:tavLst>
                                    </p:anim>
                                    <p:anim calcmode="lin" valueType="num">
                                      <p:cBhvr additive="base">
                                        <p:cTn id="39" dur="1250" fill="hold"/>
                                        <p:tgtEl>
                                          <p:spTgt spid="34"/>
                                        </p:tgtEl>
                                        <p:attrNameLst>
                                          <p:attrName>ppt_y</p:attrName>
                                        </p:attrNameLst>
                                      </p:cBhvr>
                                      <p:tavLst>
                                        <p:tav tm="0">
                                          <p:val>
                                            <p:strVal val="#ppt_y"/>
                                          </p:val>
                                        </p:tav>
                                        <p:tav tm="100000">
                                          <p:val>
                                            <p:strVal val="#ppt_y"/>
                                          </p:val>
                                        </p:tav>
                                      </p:tavLst>
                                    </p:anim>
                                  </p:childTnLst>
                                </p:cTn>
                              </p:par>
                            </p:childTnLst>
                          </p:cTn>
                        </p:par>
                        <p:par>
                          <p:cTn id="40" fill="hold">
                            <p:stCondLst>
                              <p:cond delay="8000"/>
                            </p:stCondLst>
                            <p:childTnLst>
                              <p:par>
                                <p:cTn id="41" presetID="2" presetClass="entr" presetSubtype="2" decel="100000" fill="hold" nodeType="afterEffec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1+#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9500"/>
                            </p:stCondLst>
                            <p:childTnLst>
                              <p:par>
                                <p:cTn id="46" presetID="23" presetClass="entr" presetSubtype="36" fill="hold" grpId="5" nodeType="afterEffect">
                                  <p:iterate type="lt">
                                    <p:tmPct val="10000"/>
                                  </p:iterate>
                                  <p:childTnLst>
                                    <p:set>
                                      <p:cBhvr>
                                        <p:cTn id="47" dur="1" fill="hold">
                                          <p:stCondLst>
                                            <p:cond delay="0"/>
                                          </p:stCondLst>
                                        </p:cTn>
                                        <p:tgtEl>
                                          <p:spTgt spid="7"/>
                                        </p:tgtEl>
                                        <p:attrNameLst>
                                          <p:attrName>style.visibility</p:attrName>
                                        </p:attrNameLst>
                                      </p:cBhvr>
                                      <p:to>
                                        <p:strVal val="visible"/>
                                      </p:to>
                                    </p:set>
                                    <p:anim calcmode="lin" valueType="num">
                                      <p:cBhvr>
                                        <p:cTn id="48" dur="1500" fill="hold"/>
                                        <p:tgtEl>
                                          <p:spTgt spid="7"/>
                                        </p:tgtEl>
                                        <p:attrNameLst>
                                          <p:attrName>ppt_w</p:attrName>
                                        </p:attrNameLst>
                                      </p:cBhvr>
                                      <p:tavLst>
                                        <p:tav tm="0">
                                          <p:val>
                                            <p:strVal val="(6*min(max(#ppt_w*#ppt_h,.3),1)-7.4)/-.7*#ppt_w"/>
                                          </p:val>
                                        </p:tav>
                                        <p:tav tm="100000">
                                          <p:val>
                                            <p:strVal val="#ppt_w"/>
                                          </p:val>
                                        </p:tav>
                                      </p:tavLst>
                                    </p:anim>
                                    <p:anim calcmode="lin" valueType="num">
                                      <p:cBhvr>
                                        <p:cTn id="49" dur="1500" fill="hold"/>
                                        <p:tgtEl>
                                          <p:spTgt spid="7"/>
                                        </p:tgtEl>
                                        <p:attrNameLst>
                                          <p:attrName>ppt_h</p:attrName>
                                        </p:attrNameLst>
                                      </p:cBhvr>
                                      <p:tavLst>
                                        <p:tav tm="0">
                                          <p:val>
                                            <p:strVal val="(6*min(max(#ppt_w*#ppt_h,.3),1)-7.4)/-.7*#ppt_h"/>
                                          </p:val>
                                        </p:tav>
                                        <p:tav tm="100000">
                                          <p:val>
                                            <p:strVal val="#ppt_h"/>
                                          </p:val>
                                        </p:tav>
                                      </p:tavLst>
                                    </p:anim>
                                    <p:anim calcmode="lin" valueType="num">
                                      <p:cBhvr>
                                        <p:cTn id="50" dur="1500" fill="hold"/>
                                        <p:tgtEl>
                                          <p:spTgt spid="7"/>
                                        </p:tgtEl>
                                        <p:attrNameLst>
                                          <p:attrName>ppt_x</p:attrName>
                                        </p:attrNameLst>
                                      </p:cBhvr>
                                      <p:tavLst>
                                        <p:tav tm="0">
                                          <p:val>
                                            <p:fltVal val="0.5"/>
                                          </p:val>
                                        </p:tav>
                                        <p:tav tm="100000">
                                          <p:val>
                                            <p:strVal val="#ppt_x"/>
                                          </p:val>
                                        </p:tav>
                                      </p:tavLst>
                                    </p:anim>
                                    <p:anim calcmode="lin" valueType="num">
                                      <p:cBhvr>
                                        <p:cTn id="51" dur="1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52" fill="hold">
                            <p:stCondLst>
                              <p:cond delay="10449"/>
                            </p:stCondLst>
                            <p:childTnLst>
                              <p:par>
                                <p:cTn id="53" presetID="23" presetClass="entr" presetSubtype="288" fill="hold" nodeType="afterEffect">
                                  <p:iterate type="lt">
                                    <p:tmPct val="10000"/>
                                  </p:iterate>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strVal val="4/3*#ppt_w"/>
                                          </p:val>
                                        </p:tav>
                                        <p:tav tm="100000">
                                          <p:val>
                                            <p:strVal val="#ppt_w"/>
                                          </p:val>
                                        </p:tav>
                                      </p:tavLst>
                                    </p:anim>
                                    <p:anim calcmode="lin" valueType="num">
                                      <p:cBhvr>
                                        <p:cTn id="56" dur="1000" fill="hold"/>
                                        <p:tgtEl>
                                          <p:spTgt spid="10"/>
                                        </p:tgtEl>
                                        <p:attrNameLst>
                                          <p:attrName>ppt_h</p:attrName>
                                        </p:attrNameLst>
                                      </p:cBhvr>
                                      <p:tavLst>
                                        <p:tav tm="0">
                                          <p:val>
                                            <p:strVal val="4/3*#ppt_h"/>
                                          </p:val>
                                        </p:tav>
                                        <p:tav tm="100000">
                                          <p:val>
                                            <p:strVal val="#ppt_h"/>
                                          </p:val>
                                        </p:tav>
                                      </p:tavLst>
                                    </p:anim>
                                  </p:childTnLst>
                                </p:cTn>
                              </p:par>
                            </p:childTnLst>
                          </p:cTn>
                        </p:par>
                        <p:par>
                          <p:cTn id="57" fill="hold">
                            <p:stCondLst>
                              <p:cond delay="11449"/>
                            </p:stCondLst>
                            <p:childTnLst>
                              <p:par>
                                <p:cTn id="58" presetID="23" presetClass="entr" presetSubtype="288" fill="hold" nodeType="afterEffect">
                                  <p:iterate type="lt">
                                    <p:tmPct val="10000"/>
                                  </p:iterate>
                                  <p:childTnLst>
                                    <p:set>
                                      <p:cBhvr>
                                        <p:cTn id="59" dur="1" fill="hold">
                                          <p:stCondLst>
                                            <p:cond delay="0"/>
                                          </p:stCondLst>
                                        </p:cTn>
                                        <p:tgtEl>
                                          <p:spTgt spid="13"/>
                                        </p:tgtEl>
                                        <p:attrNameLst>
                                          <p:attrName>style.visibility</p:attrName>
                                        </p:attrNameLst>
                                      </p:cBhvr>
                                      <p:to>
                                        <p:strVal val="visible"/>
                                      </p:to>
                                    </p:set>
                                    <p:anim calcmode="lin" valueType="num">
                                      <p:cBhvr>
                                        <p:cTn id="60" dur="1000" fill="hold"/>
                                        <p:tgtEl>
                                          <p:spTgt spid="13"/>
                                        </p:tgtEl>
                                        <p:attrNameLst>
                                          <p:attrName>ppt_w</p:attrName>
                                        </p:attrNameLst>
                                      </p:cBhvr>
                                      <p:tavLst>
                                        <p:tav tm="0">
                                          <p:val>
                                            <p:strVal val="4/3*#ppt_w"/>
                                          </p:val>
                                        </p:tav>
                                        <p:tav tm="100000">
                                          <p:val>
                                            <p:strVal val="#ppt_w"/>
                                          </p:val>
                                        </p:tav>
                                      </p:tavLst>
                                    </p:anim>
                                    <p:anim calcmode="lin" valueType="num">
                                      <p:cBhvr>
                                        <p:cTn id="61" dur="1000" fill="hold"/>
                                        <p:tgtEl>
                                          <p:spTgt spid="13"/>
                                        </p:tgtEl>
                                        <p:attrNameLst>
                                          <p:attrName>ppt_h</p:attrName>
                                        </p:attrNameLst>
                                      </p:cBhvr>
                                      <p:tavLst>
                                        <p:tav tm="0">
                                          <p:val>
                                            <p:strVal val="4/3*#ppt_h"/>
                                          </p:val>
                                        </p:tav>
                                        <p:tav tm="100000">
                                          <p:val>
                                            <p:strVal val="#ppt_h"/>
                                          </p:val>
                                        </p:tav>
                                      </p:tavLst>
                                    </p:anim>
                                  </p:childTnLst>
                                </p:cTn>
                              </p:par>
                            </p:childTnLst>
                          </p:cTn>
                        </p:par>
                        <p:par>
                          <p:cTn id="62" fill="hold">
                            <p:stCondLst>
                              <p:cond delay="12449"/>
                            </p:stCondLst>
                            <p:childTnLst>
                              <p:par>
                                <p:cTn id="63" presetID="2" presetClass="entr" presetSubtype="2" decel="100000" fill="hold" grpId="1" nodeType="afterEffec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1250" fill="hold"/>
                                        <p:tgtEl>
                                          <p:spTgt spid="25"/>
                                        </p:tgtEl>
                                        <p:attrNameLst>
                                          <p:attrName>ppt_x</p:attrName>
                                        </p:attrNameLst>
                                      </p:cBhvr>
                                      <p:tavLst>
                                        <p:tav tm="0">
                                          <p:val>
                                            <p:strVal val="1+#ppt_w/2"/>
                                          </p:val>
                                        </p:tav>
                                        <p:tav tm="100000">
                                          <p:val>
                                            <p:strVal val="#ppt_x"/>
                                          </p:val>
                                        </p:tav>
                                      </p:tavLst>
                                    </p:anim>
                                    <p:anim calcmode="lin" valueType="num">
                                      <p:cBhvr additive="base">
                                        <p:cTn id="66" dur="1250" fill="hold"/>
                                        <p:tgtEl>
                                          <p:spTgt spid="25"/>
                                        </p:tgtEl>
                                        <p:attrNameLst>
                                          <p:attrName>ppt_y</p:attrName>
                                        </p:attrNameLst>
                                      </p:cBhvr>
                                      <p:tavLst>
                                        <p:tav tm="0">
                                          <p:val>
                                            <p:strVal val="#ppt_y"/>
                                          </p:val>
                                        </p:tav>
                                        <p:tav tm="100000">
                                          <p:val>
                                            <p:strVal val="#ppt_y"/>
                                          </p:val>
                                        </p:tav>
                                      </p:tavLst>
                                    </p:anim>
                                  </p:childTnLst>
                                </p:cTn>
                              </p:par>
                            </p:childTnLst>
                          </p:cTn>
                        </p:par>
                        <p:par>
                          <p:cTn id="67" fill="hold">
                            <p:stCondLst>
                              <p:cond delay="13949"/>
                            </p:stCondLst>
                            <p:childTnLst>
                              <p:par>
                                <p:cTn id="68" presetID="53" presetClass="entr" presetSubtype="16" fill="hold" grpId="0" nodeType="afterEffec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childTnLst>
                                </p:cTn>
                              </p:par>
                            </p:childTnLst>
                          </p:cTn>
                        </p:par>
                        <p:par>
                          <p:cTn id="73" fill="hold">
                            <p:stCondLst>
                              <p:cond delay="14449"/>
                            </p:stCondLst>
                            <p:childTnLst>
                              <p:par>
                                <p:cTn id="74" presetID="2" presetClass="entr" presetSubtype="2" decel="100000" fill="hold" grpId="0" nodeType="afterEffec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1250" fill="hold"/>
                                        <p:tgtEl>
                                          <p:spTgt spid="33"/>
                                        </p:tgtEl>
                                        <p:attrNameLst>
                                          <p:attrName>ppt_x</p:attrName>
                                        </p:attrNameLst>
                                      </p:cBhvr>
                                      <p:tavLst>
                                        <p:tav tm="0">
                                          <p:val>
                                            <p:strVal val="1+#ppt_w/2"/>
                                          </p:val>
                                        </p:tav>
                                        <p:tav tm="100000">
                                          <p:val>
                                            <p:strVal val="#ppt_x"/>
                                          </p:val>
                                        </p:tav>
                                      </p:tavLst>
                                    </p:anim>
                                    <p:anim calcmode="lin" valueType="num">
                                      <p:cBhvr additive="base">
                                        <p:cTn id="77" dur="1250" fill="hold"/>
                                        <p:tgtEl>
                                          <p:spTgt spid="33"/>
                                        </p:tgtEl>
                                        <p:attrNameLst>
                                          <p:attrName>ppt_y</p:attrName>
                                        </p:attrNameLst>
                                      </p:cBhvr>
                                      <p:tavLst>
                                        <p:tav tm="0">
                                          <p:val>
                                            <p:strVal val="#ppt_y"/>
                                          </p:val>
                                        </p:tav>
                                        <p:tav tm="100000">
                                          <p:val>
                                            <p:strVal val="#ppt_y"/>
                                          </p:val>
                                        </p:tav>
                                      </p:tavLst>
                                    </p:anim>
                                  </p:childTnLst>
                                </p:cTn>
                              </p:par>
                            </p:childTnLst>
                          </p:cTn>
                        </p:par>
                        <p:par>
                          <p:cTn id="78" fill="hold">
                            <p:stCondLst>
                              <p:cond delay="15949"/>
                            </p:stCondLst>
                            <p:childTnLst>
                              <p:par>
                                <p:cTn id="79" presetID="2" presetClass="entr" presetSubtype="4" decel="100000" fill="hold" nodeType="afterEffec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750" fill="hold"/>
                                        <p:tgtEl>
                                          <p:spTgt spid="5"/>
                                        </p:tgtEl>
                                        <p:attrNameLst>
                                          <p:attrName>ppt_x</p:attrName>
                                        </p:attrNameLst>
                                      </p:cBhvr>
                                      <p:tavLst>
                                        <p:tav tm="0">
                                          <p:val>
                                            <p:strVal val="#ppt_x"/>
                                          </p:val>
                                        </p:tav>
                                        <p:tav tm="100000">
                                          <p:val>
                                            <p:strVal val="#ppt_x"/>
                                          </p:val>
                                        </p:tav>
                                      </p:tavLst>
                                    </p:anim>
                                    <p:anim calcmode="lin" valueType="num">
                                      <p:cBhvr additive="base">
                                        <p:cTn id="82" dur="750" fill="hold"/>
                                        <p:tgtEl>
                                          <p:spTgt spid="5"/>
                                        </p:tgtEl>
                                        <p:attrNameLst>
                                          <p:attrName>ppt_y</p:attrName>
                                        </p:attrNameLst>
                                      </p:cBhvr>
                                      <p:tavLst>
                                        <p:tav tm="0">
                                          <p:val>
                                            <p:strVal val="1+#ppt_h/2"/>
                                          </p:val>
                                        </p:tav>
                                        <p:tav tm="100000">
                                          <p:val>
                                            <p:strVal val="#ppt_y"/>
                                          </p:val>
                                        </p:tav>
                                      </p:tavLst>
                                    </p:anim>
                                  </p:childTnLst>
                                </p:cTn>
                              </p:par>
                            </p:childTnLst>
                          </p:cTn>
                        </p:par>
                        <p:par>
                          <p:cTn id="83" fill="hold">
                            <p:stCondLst>
                              <p:cond delay="16949"/>
                            </p:stCondLst>
                            <p:childTnLst>
                              <p:par>
                                <p:cTn id="84" presetID="2" presetClass="entr" presetSubtype="4" decel="100000" fill="hold" nodeType="afterEffect">
                                  <p:childTnLst>
                                    <p:set>
                                      <p:cBhvr>
                                        <p:cTn id="85" dur="1" fill="hold">
                                          <p:stCondLst>
                                            <p:cond delay="0"/>
                                          </p:stCondLst>
                                        </p:cTn>
                                        <p:tgtEl>
                                          <p:spTgt spid="3"/>
                                        </p:tgtEl>
                                        <p:attrNameLst>
                                          <p:attrName>style.visibility</p:attrName>
                                        </p:attrNameLst>
                                      </p:cBhvr>
                                      <p:to>
                                        <p:strVal val="visible"/>
                                      </p:to>
                                    </p:set>
                                    <p:anim calcmode="lin" valueType="num">
                                      <p:cBhvr additive="base">
                                        <p:cTn id="86" dur="750" fill="hold"/>
                                        <p:tgtEl>
                                          <p:spTgt spid="3"/>
                                        </p:tgtEl>
                                        <p:attrNameLst>
                                          <p:attrName>ppt_x</p:attrName>
                                        </p:attrNameLst>
                                      </p:cBhvr>
                                      <p:tavLst>
                                        <p:tav tm="0">
                                          <p:val>
                                            <p:strVal val="#ppt_x"/>
                                          </p:val>
                                        </p:tav>
                                        <p:tav tm="100000">
                                          <p:val>
                                            <p:strVal val="#ppt_x"/>
                                          </p:val>
                                        </p:tav>
                                      </p:tavLst>
                                    </p:anim>
                                    <p:anim calcmode="lin" valueType="num">
                                      <p:cBhvr additive="base">
                                        <p:cTn id="87" dur="750" fill="hold"/>
                                        <p:tgtEl>
                                          <p:spTgt spid="3"/>
                                        </p:tgtEl>
                                        <p:attrNameLst>
                                          <p:attrName>ppt_y</p:attrName>
                                        </p:attrNameLst>
                                      </p:cBhvr>
                                      <p:tavLst>
                                        <p:tav tm="0">
                                          <p:val>
                                            <p:strVal val="1+#ppt_h/2"/>
                                          </p:val>
                                        </p:tav>
                                        <p:tav tm="100000">
                                          <p:val>
                                            <p:strVal val="#ppt_y"/>
                                          </p:val>
                                        </p:tav>
                                      </p:tavLst>
                                    </p:anim>
                                  </p:childTnLst>
                                </p:cTn>
                              </p:par>
                            </p:childTnLst>
                          </p:cTn>
                        </p:par>
                        <p:par>
                          <p:cTn id="88" fill="hold">
                            <p:stCondLst>
                              <p:cond delay="17949"/>
                            </p:stCondLst>
                            <p:childTnLst>
                              <p:par>
                                <p:cTn id="89" presetID="10" presetClass="entr" presetSubtype="0" fill="hold" nodeType="afterEffec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par>
                          <p:cTn id="92" fill="hold">
                            <p:stCondLst>
                              <p:cond delay="18449"/>
                            </p:stCondLst>
                            <p:childTnLst>
                              <p:par>
                                <p:cTn id="93" presetID="10" presetClass="entr" presetSubtype="0" fill="hold" nodeType="afterEffec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5" grpId="1"/>
      <p:bldP spid="29" grpId="0" animBg="1"/>
      <p:bldP spid="47" grpId="2"/>
      <p:bldP spid="48" grpId="0" animBg="1"/>
      <p:bldP spid="34" grpId="4"/>
      <p:bldP spid="7" grpId="5"/>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4"/>
          <p:cNvSpPr/>
          <p:nvPr/>
        </p:nvSpPr>
        <p:spPr>
          <a:xfrm>
            <a:off x="39624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sp>
        <p:nvSpPr>
          <p:cNvPr id="4"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sp>
        <p:nvSpPr>
          <p:cNvPr id="5"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grpSp>
        <p:nvGrpSpPr>
          <p:cNvPr id="18436" name="组合 7"/>
          <p:cNvGrpSpPr/>
          <p:nvPr/>
        </p:nvGrpSpPr>
        <p:grpSpPr bwMode="auto">
          <a:xfrm>
            <a:off x="274638" y="6383338"/>
            <a:ext cx="3567112" cy="307975"/>
            <a:chOff x="332608" y="6478909"/>
            <a:chExt cx="3566784" cy="307777"/>
          </a:xfrm>
        </p:grpSpPr>
        <p:sp>
          <p:nvSpPr>
            <p:cNvPr id="6" name="矩形 5"/>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18457"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9" name="矩形 8"/>
          <p:cNvSpPr>
            <a:spLocks noChangeArrowheads="1"/>
          </p:cNvSpPr>
          <p:nvPr/>
        </p:nvSpPr>
        <p:spPr bwMode="auto">
          <a:xfrm>
            <a:off x="654050" y="1230313"/>
            <a:ext cx="10902950" cy="2030095"/>
          </a:xfrm>
          <a:prstGeom prst="rect">
            <a:avLst/>
          </a:prstGeom>
          <a:noFill/>
          <a:ln w="9525">
            <a:noFill/>
            <a:miter lim="800000"/>
          </a:ln>
        </p:spPr>
        <p:txBody>
          <a:bodyPr>
            <a:spAutoFit/>
          </a:bodyPr>
          <a:lstStyle/>
          <a:p>
            <a:pPr algn="just">
              <a:lnSpc>
                <a:spcPct val="150000"/>
              </a:lnSpc>
            </a:pPr>
            <a:r>
              <a:rPr lang="zh-CN" altLang="en-US" sz="2800" b="1"/>
              <a:t>●</a:t>
            </a:r>
            <a:r>
              <a:rPr lang="zh-CN" altLang="en-US" sz="2800" b="1">
                <a:solidFill>
                  <a:srgbClr val="EA2424"/>
                </a:solidFill>
                <a:latin typeface="思源宋体 Heavy"/>
                <a:ea typeface="思源宋体 Heavy"/>
                <a:cs typeface="思源宋体 Heavy"/>
              </a:rPr>
              <a:t>当前，疫情防控处于关键期，要一手抓疫情防控，特别是遏制疫情扩散，一手抓企业复产复工，坚持两手抓、两手硬。</a:t>
            </a:r>
            <a:endParaRPr lang="zh-CN" altLang="en-US" sz="2800" b="1">
              <a:solidFill>
                <a:srgbClr val="EA2424"/>
              </a:solidFill>
              <a:latin typeface="思源宋体 Heavy"/>
              <a:ea typeface="思源宋体 Heavy"/>
              <a:cs typeface="思源宋体 Heavy"/>
            </a:endParaRPr>
          </a:p>
          <a:p>
            <a:pPr algn="just">
              <a:lnSpc>
                <a:spcPct val="150000"/>
              </a:lnSpc>
            </a:pPr>
            <a:r>
              <a:rPr lang="zh-CN" altLang="en-US" sz="2800" b="1"/>
              <a:t>●</a:t>
            </a:r>
            <a:r>
              <a:rPr lang="zh-CN" altLang="en-US" sz="2800" b="1">
                <a:solidFill>
                  <a:srgbClr val="EA2424"/>
                </a:solidFill>
                <a:latin typeface="思源宋体 Heavy"/>
                <a:ea typeface="思源宋体 Heavy"/>
                <a:cs typeface="思源宋体 Heavy"/>
              </a:rPr>
              <a:t>企业要落实责任主体，做到日部署、日落实。</a:t>
            </a:r>
            <a:endParaRPr lang="zh-CN" altLang="en-US" sz="2800" b="1">
              <a:solidFill>
                <a:srgbClr val="EA2424"/>
              </a:solidFill>
              <a:latin typeface="思源宋体 Heavy"/>
              <a:ea typeface="思源宋体 Heavy"/>
              <a:cs typeface="思源宋体 Heavy"/>
            </a:endParaRPr>
          </a:p>
        </p:txBody>
      </p:sp>
      <p:sp>
        <p:nvSpPr>
          <p:cNvPr id="10" name="矩形 9"/>
          <p:cNvSpPr>
            <a:spLocks noChangeArrowheads="1"/>
          </p:cNvSpPr>
          <p:nvPr/>
        </p:nvSpPr>
        <p:spPr bwMode="auto">
          <a:xfrm>
            <a:off x="654050" y="2908300"/>
            <a:ext cx="10560050" cy="549275"/>
          </a:xfrm>
          <a:prstGeom prst="rect">
            <a:avLst/>
          </a:prstGeom>
          <a:noFill/>
          <a:ln w="9525">
            <a:noFill/>
            <a:miter lim="800000"/>
          </a:ln>
        </p:spPr>
        <p:txBody>
          <a:bodyPr>
            <a:spAutoFit/>
          </a:bodyPr>
          <a:lstStyle/>
          <a:p>
            <a:pPr algn="just">
              <a:lnSpc>
                <a:spcPct val="150000"/>
              </a:lnSpc>
            </a:pPr>
            <a:r>
              <a:rPr lang="zh-CN" altLang="en-US" sz="2000" b="1">
                <a:solidFill>
                  <a:srgbClr val="013E6B"/>
                </a:solidFill>
                <a:latin typeface="思源宋体 CN Medium"/>
                <a:ea typeface="思源宋体 CN Medium"/>
                <a:cs typeface="思源宋体 CN Medium"/>
              </a:rPr>
              <a:t> </a:t>
            </a:r>
            <a:r>
              <a:rPr lang="zh-CN" altLang="zh-CN" sz="2000" b="1">
                <a:solidFill>
                  <a:srgbClr val="013E6B"/>
                </a:solidFill>
                <a:latin typeface="思源宋体 CN Medium"/>
                <a:ea typeface="思源宋体 CN Medium"/>
                <a:cs typeface="思源宋体 CN Medium"/>
              </a:rPr>
              <a:t> </a:t>
            </a:r>
            <a:endParaRPr lang="zh-CN" altLang="zh-CN" sz="2000" b="1">
              <a:solidFill>
                <a:srgbClr val="013E6B"/>
              </a:solidFill>
              <a:latin typeface="思源宋体 CN Medium"/>
              <a:ea typeface="思源宋体 CN Medium"/>
              <a:cs typeface="思源宋体 CN Medium"/>
            </a:endParaRPr>
          </a:p>
        </p:txBody>
      </p:sp>
      <p:grpSp>
        <p:nvGrpSpPr>
          <p:cNvPr id="22" name="组合 21"/>
          <p:cNvGrpSpPr/>
          <p:nvPr/>
        </p:nvGrpSpPr>
        <p:grpSpPr bwMode="auto">
          <a:xfrm>
            <a:off x="2141538" y="360363"/>
            <a:ext cx="3759200" cy="755650"/>
            <a:chOff x="1973526" y="361048"/>
            <a:chExt cx="3759411" cy="755446"/>
          </a:xfrm>
        </p:grpSpPr>
        <p:sp>
          <p:nvSpPr>
            <p:cNvPr id="13" name="矩形 12"/>
            <p:cNvSpPr/>
            <p:nvPr/>
          </p:nvSpPr>
          <p:spPr>
            <a:xfrm>
              <a:off x="1973526" y="597521"/>
              <a:ext cx="3759411" cy="518973"/>
            </a:xfrm>
            <a:prstGeom prst="rect">
              <a:avLst/>
            </a:prstGeom>
          </p:spPr>
          <p:txBody>
            <a:bodyPr wrap="none">
              <a:spAutoFit/>
            </a:bodyPr>
            <a:lstStyle/>
            <a:p>
              <a:pPr fontAlgn="auto">
                <a:spcBef>
                  <a:spcPts val="0"/>
                </a:spcBef>
                <a:spcAft>
                  <a:spcPts val="0"/>
                </a:spcAft>
                <a:defRPr/>
              </a:pPr>
              <a:r>
                <a:rPr lang="zh-CN" altLang="en-US" sz="2800" b="1" kern="100">
                  <a:solidFill>
                    <a:srgbClr val="EA5206"/>
                  </a:solidFill>
                  <a:latin typeface="思源宋体 Heavy" panose="02020900000000000000" pitchFamily="18" charset="-122"/>
                  <a:ea typeface="思源宋体 Heavy" panose="02020900000000000000" pitchFamily="18" charset="-122"/>
                  <a:cs typeface="Times New Roman" panose="02020603050405020304" pitchFamily="18" charset="0"/>
                </a:rPr>
                <a:t>防控</a:t>
              </a:r>
              <a:r>
                <a:rPr lang="en-US" altLang="zh-CN" sz="2800" b="1" kern="100">
                  <a:solidFill>
                    <a:schemeClr val="tx1">
                      <a:lumMod val="75000"/>
                      <a:lumOff val="25000"/>
                    </a:schemeClr>
                  </a:solidFill>
                  <a:latin typeface="思源宋体 Heavy" panose="02020900000000000000" pitchFamily="18" charset="-122"/>
                  <a:ea typeface="思源宋体 Heavy" panose="02020900000000000000" pitchFamily="18" charset="-122"/>
                  <a:cs typeface="Times New Roman" panose="02020603050405020304" pitchFamily="18" charset="0"/>
                </a:rPr>
                <a:t>2020</a:t>
              </a:r>
              <a:r>
                <a:rPr lang="zh-CN" altLang="en-US" sz="2800" b="1" kern="100">
                  <a:solidFill>
                    <a:schemeClr val="tx1">
                      <a:lumMod val="75000"/>
                      <a:lumOff val="25000"/>
                    </a:schemeClr>
                  </a:solidFill>
                  <a:latin typeface="思源宋体 Heavy" panose="02020900000000000000" pitchFamily="18" charset="-122"/>
                  <a:ea typeface="思源宋体 Heavy" panose="02020900000000000000" pitchFamily="18" charset="-122"/>
                  <a:cs typeface="Times New Roman" panose="02020603050405020304" pitchFamily="18" charset="0"/>
                </a:rPr>
                <a:t>新型冠状病毒</a:t>
              </a:r>
              <a:endParaRPr lang="zh-CN" altLang="en-US" sz="2800" b="1">
                <a:solidFill>
                  <a:schemeClr val="tx1">
                    <a:lumMod val="75000"/>
                    <a:lumOff val="25000"/>
                  </a:schemeClr>
                </a:solidFill>
                <a:latin typeface="思源宋体 Heavy" panose="02020900000000000000" pitchFamily="18" charset="-122"/>
                <a:ea typeface="思源宋体 Heavy" panose="02020900000000000000" pitchFamily="18" charset="-122"/>
              </a:endParaRPr>
            </a:p>
          </p:txBody>
        </p:sp>
        <p:sp>
          <p:nvSpPr>
            <p:cNvPr id="15" name="矩形 14"/>
            <p:cNvSpPr/>
            <p:nvPr/>
          </p:nvSpPr>
          <p:spPr>
            <a:xfrm>
              <a:off x="1973526" y="361048"/>
              <a:ext cx="1103374" cy="307892"/>
            </a:xfrm>
            <a:prstGeom prst="rect">
              <a:avLst/>
            </a:prstGeom>
          </p:spPr>
          <p:txBody>
            <a:bodyPr wrap="none">
              <a:spAutoFit/>
            </a:bodyPr>
            <a:lstStyle/>
            <a:p>
              <a:pPr fontAlgn="auto">
                <a:spcBef>
                  <a:spcPts val="0"/>
                </a:spcBef>
                <a:spcAft>
                  <a:spcPts val="0"/>
                </a:spcAft>
                <a:defRPr/>
              </a:pPr>
              <a:r>
                <a:rPr lang="en-US" altLang="zh-CN" sz="1400" kern="100">
                  <a:solidFill>
                    <a:srgbClr val="1A7CA4"/>
                  </a:solidFill>
                  <a:latin typeface="思源宋体 CN Medium" panose="02020500000000000000" pitchFamily="18" charset="-122"/>
                  <a:ea typeface="思源宋体 CN Medium" panose="02020500000000000000" pitchFamily="18" charset="-122"/>
                  <a:cs typeface="Times New Roman" panose="02020603050405020304" pitchFamily="18" charset="0"/>
                </a:rPr>
                <a:t>2019-nCoV</a:t>
              </a:r>
              <a:endParaRPr lang="zh-CN" altLang="en-US" sz="1400">
                <a:solidFill>
                  <a:srgbClr val="1A7CA4"/>
                </a:solidFill>
                <a:latin typeface="思源宋体 CN Medium" panose="02020500000000000000" pitchFamily="18" charset="-122"/>
                <a:ea typeface="思源宋体 CN Medium" panose="02020500000000000000" pitchFamily="18" charset="-122"/>
              </a:endParaRPr>
            </a:p>
          </p:txBody>
        </p:sp>
      </p:grpSp>
      <p:cxnSp>
        <p:nvCxnSpPr>
          <p:cNvPr id="17" name="直接连接符 16"/>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54050" y="336550"/>
            <a:ext cx="1416050" cy="831850"/>
          </a:xfrm>
          <a:prstGeom prst="rect">
            <a:avLst/>
          </a:prstGeom>
        </p:spPr>
        <p:txBody>
          <a:bodyPr wrap="none">
            <a:spAutoFit/>
          </a:bodyPr>
          <a:lstStyle/>
          <a:p>
            <a:pPr fontAlgn="auto">
              <a:spcBef>
                <a:spcPts val="0"/>
              </a:spcBef>
              <a:spcAft>
                <a:spcPts val="0"/>
              </a:spcAft>
              <a:defRPr/>
            </a:pPr>
            <a:r>
              <a:rPr lang="zh-CN" altLang="en-US" sz="4800" b="1" kern="100">
                <a:solidFill>
                  <a:srgbClr val="013E6B"/>
                </a:solidFill>
                <a:latin typeface="思源宋体 Heavy" panose="02020900000000000000" pitchFamily="18" charset="-122"/>
                <a:ea typeface="思源宋体 Heavy" panose="02020900000000000000" pitchFamily="18" charset="-122"/>
                <a:cs typeface="Times New Roman" panose="02020603050405020304" pitchFamily="18" charset="0"/>
              </a:rPr>
              <a:t>前言</a:t>
            </a:r>
            <a:endParaRPr lang="zh-CN" altLang="en-US" sz="4800" b="1">
              <a:solidFill>
                <a:srgbClr val="013E6B"/>
              </a:solidFill>
              <a:latin typeface="思源宋体 Heavy" panose="02020900000000000000" pitchFamily="18" charset="-122"/>
              <a:ea typeface="思源宋体 Heavy" panose="02020900000000000000" pitchFamily="18" charset="-122"/>
            </a:endParaRPr>
          </a:p>
        </p:txBody>
      </p:sp>
      <p:sp>
        <p:nvSpPr>
          <p:cNvPr id="21" name="矩形 20"/>
          <p:cNvSpPr/>
          <p:nvPr/>
        </p:nvSpPr>
        <p:spPr>
          <a:xfrm>
            <a:off x="2051050" y="441325"/>
            <a:ext cx="60325" cy="579438"/>
          </a:xfrm>
          <a:prstGeom prst="rect">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3" name="组合 22"/>
          <p:cNvGrpSpPr/>
          <p:nvPr/>
        </p:nvGrpSpPr>
        <p:grpSpPr bwMode="auto">
          <a:xfrm>
            <a:off x="10999788" y="776288"/>
            <a:ext cx="371475" cy="268287"/>
            <a:chOff x="6030913" y="4075113"/>
            <a:chExt cx="371475" cy="268288"/>
          </a:xfrm>
        </p:grpSpPr>
        <p:sp>
          <p:nvSpPr>
            <p:cNvPr id="18449"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18450"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18451"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18452"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18453"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sp>
        <p:nvSpPr>
          <p:cNvPr id="18444" name="pharmacy-sign_8148"/>
          <p:cNvSpPr>
            <a:spLocks noChangeAspect="1"/>
          </p:cNvSpPr>
          <p:nvPr/>
        </p:nvSpPr>
        <p:spPr bwMode="auto">
          <a:xfrm>
            <a:off x="2668588" y="4759325"/>
            <a:ext cx="200025" cy="198438"/>
          </a:xfrm>
          <a:custGeom>
            <a:avLst/>
            <a:gdLst>
              <a:gd name="T0" fmla="*/ 4642440 w 8624"/>
              <a:gd name="T1" fmla="*/ 1442986 h 8608"/>
              <a:gd name="T2" fmla="*/ 3188455 w 8624"/>
              <a:gd name="T3" fmla="*/ 1442986 h 8608"/>
              <a:gd name="T4" fmla="*/ 3188455 w 8624"/>
              <a:gd name="T5" fmla="*/ 0 h 8608"/>
              <a:gd name="T6" fmla="*/ 1453985 w 8624"/>
              <a:gd name="T7" fmla="*/ 0 h 8608"/>
              <a:gd name="T8" fmla="*/ 1453985 w 8624"/>
              <a:gd name="T9" fmla="*/ 1442986 h 8608"/>
              <a:gd name="T10" fmla="*/ 0 w 8624"/>
              <a:gd name="T11" fmla="*/ 1442986 h 8608"/>
              <a:gd name="T12" fmla="*/ 0 w 8624"/>
              <a:gd name="T13" fmla="*/ 3164196 h 8608"/>
              <a:gd name="T14" fmla="*/ 1453985 w 8624"/>
              <a:gd name="T15" fmla="*/ 3164196 h 8608"/>
              <a:gd name="T16" fmla="*/ 1453985 w 8624"/>
              <a:gd name="T17" fmla="*/ 4605591 h 8608"/>
              <a:gd name="T18" fmla="*/ 3188455 w 8624"/>
              <a:gd name="T19" fmla="*/ 4605591 h 8608"/>
              <a:gd name="T20" fmla="*/ 3188455 w 8624"/>
              <a:gd name="T21" fmla="*/ 3164196 h 8608"/>
              <a:gd name="T22" fmla="*/ 4642440 w 8624"/>
              <a:gd name="T23" fmla="*/ 3164196 h 8608"/>
              <a:gd name="T24" fmla="*/ 4642440 w 8624"/>
              <a:gd name="T25" fmla="*/ 1442986 h 8608"/>
              <a:gd name="T26" fmla="*/ 4642440 w 8624"/>
              <a:gd name="T27" fmla="*/ 144298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pic>
        <p:nvPicPr>
          <p:cNvPr id="32" name="图片 31" descr="图片包含 游戏机, 雨&#10;&#10;描述已自动生成"/>
          <p:cNvPicPr>
            <a:picLocks noChangeAspect="1"/>
          </p:cNvPicPr>
          <p:nvPr/>
        </p:nvPicPr>
        <p:blipFill>
          <a:blip r:embed="rId1"/>
          <a:srcRect/>
          <a:stretch>
            <a:fillRect/>
          </a:stretch>
        </p:blipFill>
        <p:spPr bwMode="auto">
          <a:xfrm>
            <a:off x="2430463" y="3100388"/>
            <a:ext cx="4064000" cy="4052887"/>
          </a:xfrm>
          <a:prstGeom prst="rect">
            <a:avLst/>
          </a:prstGeom>
          <a:noFill/>
          <a:ln w="9525">
            <a:noFill/>
            <a:miter lim="800000"/>
            <a:headEnd/>
            <a:tailEnd/>
          </a:ln>
        </p:spPr>
      </p:pic>
      <p:pic>
        <p:nvPicPr>
          <p:cNvPr id="33" name="图片 32" descr="图片包含 游戏机, 食物&#10;&#10;描述已自动生成"/>
          <p:cNvPicPr>
            <a:picLocks noChangeAspect="1"/>
          </p:cNvPicPr>
          <p:nvPr/>
        </p:nvPicPr>
        <p:blipFill>
          <a:blip r:embed="rId2"/>
          <a:srcRect/>
          <a:stretch>
            <a:fillRect/>
          </a:stretch>
        </p:blipFill>
        <p:spPr bwMode="auto">
          <a:xfrm>
            <a:off x="2606675" y="4129088"/>
            <a:ext cx="2125663" cy="1798637"/>
          </a:xfrm>
          <a:prstGeom prst="rect">
            <a:avLst/>
          </a:prstGeom>
          <a:noFill/>
          <a:ln w="9525">
            <a:noFill/>
            <a:miter lim="800000"/>
            <a:headEnd/>
            <a:tailEnd/>
          </a:ln>
        </p:spPr>
      </p:pic>
      <p:sp>
        <p:nvSpPr>
          <p:cNvPr id="35" name="pharmacy-sign_8148"/>
          <p:cNvSpPr>
            <a:spLocks noChangeAspect="1"/>
          </p:cNvSpPr>
          <p:nvPr/>
        </p:nvSpPr>
        <p:spPr bwMode="auto">
          <a:xfrm>
            <a:off x="9742488" y="3811588"/>
            <a:ext cx="200025" cy="200025"/>
          </a:xfrm>
          <a:custGeom>
            <a:avLst/>
            <a:gdLst>
              <a:gd name="T0" fmla="*/ 4642440 w 8624"/>
              <a:gd name="T1" fmla="*/ 1454526 h 8608"/>
              <a:gd name="T2" fmla="*/ 3188455 w 8624"/>
              <a:gd name="T3" fmla="*/ 1454526 h 8608"/>
              <a:gd name="T4" fmla="*/ 3188455 w 8624"/>
              <a:gd name="T5" fmla="*/ 0 h 8608"/>
              <a:gd name="T6" fmla="*/ 1453985 w 8624"/>
              <a:gd name="T7" fmla="*/ 0 h 8608"/>
              <a:gd name="T8" fmla="*/ 1453985 w 8624"/>
              <a:gd name="T9" fmla="*/ 1454526 h 8608"/>
              <a:gd name="T10" fmla="*/ 0 w 8624"/>
              <a:gd name="T11" fmla="*/ 1454526 h 8608"/>
              <a:gd name="T12" fmla="*/ 0 w 8624"/>
              <a:gd name="T13" fmla="*/ 3189502 h 8608"/>
              <a:gd name="T14" fmla="*/ 1453985 w 8624"/>
              <a:gd name="T15" fmla="*/ 3189502 h 8608"/>
              <a:gd name="T16" fmla="*/ 1453985 w 8624"/>
              <a:gd name="T17" fmla="*/ 4642424 h 8608"/>
              <a:gd name="T18" fmla="*/ 3188455 w 8624"/>
              <a:gd name="T19" fmla="*/ 4642424 h 8608"/>
              <a:gd name="T20" fmla="*/ 3188455 w 8624"/>
              <a:gd name="T21" fmla="*/ 3189502 h 8608"/>
              <a:gd name="T22" fmla="*/ 4642440 w 8624"/>
              <a:gd name="T23" fmla="*/ 3189502 h 8608"/>
              <a:gd name="T24" fmla="*/ 4642440 w 8624"/>
              <a:gd name="T25" fmla="*/ 1454526 h 8608"/>
              <a:gd name="T26" fmla="*/ 4642440 w 8624"/>
              <a:gd name="T27" fmla="*/ 1454526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pic>
        <p:nvPicPr>
          <p:cNvPr id="36" name="图片 35" descr="图片包含 照片, 显示, 不同, 游戏机&#10;&#10;描述已自动生成"/>
          <p:cNvPicPr>
            <a:picLocks noChangeAspect="1"/>
          </p:cNvPicPr>
          <p:nvPr/>
        </p:nvPicPr>
        <p:blipFill>
          <a:blip r:embed="rId3"/>
          <a:srcRect/>
          <a:stretch>
            <a:fillRect/>
          </a:stretch>
        </p:blipFill>
        <p:spPr bwMode="auto">
          <a:xfrm>
            <a:off x="6556375" y="3652838"/>
            <a:ext cx="3941763" cy="3271837"/>
          </a:xfrm>
          <a:prstGeom prst="rect">
            <a:avLst/>
          </a:prstGeom>
          <a:noFill/>
          <a:ln w="9525">
            <a:noFill/>
            <a:miter lim="800000"/>
            <a:headEnd/>
            <a:tailEnd/>
          </a:ln>
        </p:spPr>
      </p:pic>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2" nodeType="afterEffec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16" presetClass="entr" presetSubtype="42" fill="hold" grpId="3" nodeType="afterEffect">
                                  <p:childTnLst>
                                    <p:set>
                                      <p:cBhvr>
                                        <p:cTn id="12" dur="1" fill="hold">
                                          <p:stCondLst>
                                            <p:cond delay="0"/>
                                          </p:stCondLst>
                                        </p:cTn>
                                        <p:tgtEl>
                                          <p:spTgt spid="21"/>
                                        </p:tgtEl>
                                        <p:attrNameLst>
                                          <p:attrName>style.visibility</p:attrName>
                                        </p:attrNameLst>
                                      </p:cBhvr>
                                      <p:to>
                                        <p:strVal val="visible"/>
                                      </p:to>
                                    </p:set>
                                    <p:animEffect transition="in" filter="barn(outHorizontal)">
                                      <p:cBhvr>
                                        <p:cTn id="13" dur="500"/>
                                        <p:tgtEl>
                                          <p:spTgt spid="21"/>
                                        </p:tgtEl>
                                      </p:cBhvr>
                                    </p:animEffect>
                                  </p:childTnLst>
                                </p:cTn>
                              </p:par>
                            </p:childTnLst>
                          </p:cTn>
                        </p:par>
                        <p:par>
                          <p:cTn id="14" fill="hold">
                            <p:stCondLst>
                              <p:cond delay="1000"/>
                            </p:stCondLst>
                            <p:childTnLst>
                              <p:par>
                                <p:cTn id="15" presetID="22" presetClass="entr" presetSubtype="8" fill="hold" nodeType="afterEffect">
                                  <p:childTnLst>
                                    <p:set>
                                      <p:cBhvr>
                                        <p:cTn id="16" dur="1" fill="hold">
                                          <p:stCondLst>
                                            <p:cond delay="0"/>
                                          </p:stCondLst>
                                        </p:cTn>
                                        <p:tgtEl>
                                          <p:spTgt spid="17"/>
                                        </p:tgtEl>
                                        <p:attrNameLst>
                                          <p:attrName>style.visibility</p:attrName>
                                        </p:attrNameLst>
                                      </p:cBhvr>
                                      <p:to>
                                        <p:strVal val="visible"/>
                                      </p:to>
                                    </p:set>
                                    <p:animEffect transition="in" filter="wipe(left)">
                                      <p:cBhvr>
                                        <p:cTn id="17" dur="1250"/>
                                        <p:tgtEl>
                                          <p:spTgt spid="17"/>
                                        </p:tgtEl>
                                      </p:cBhvr>
                                    </p:animEffect>
                                  </p:childTnLst>
                                </p:cTn>
                              </p:par>
                            </p:childTnLst>
                          </p:cTn>
                        </p:par>
                        <p:par>
                          <p:cTn id="18" fill="hold">
                            <p:stCondLst>
                              <p:cond delay="2500"/>
                            </p:stCondLst>
                            <p:childTnLst>
                              <p:par>
                                <p:cTn id="19" presetID="53" presetClass="entr" presetSubtype="16" fill="hold" nodeType="afterEffec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par>
                          <p:cTn id="24" fill="hold">
                            <p:stCondLst>
                              <p:cond delay="3000"/>
                            </p:stCondLst>
                            <p:childTnLst>
                              <p:par>
                                <p:cTn id="25" presetID="22" presetClass="entr" presetSubtype="8" fill="hold" nodeType="afterEffect">
                                  <p:childTnLst>
                                    <p:set>
                                      <p:cBhvr>
                                        <p:cTn id="26" dur="1" fill="hold">
                                          <p:stCondLst>
                                            <p:cond delay="0"/>
                                          </p:stCondLst>
                                        </p:cTn>
                                        <p:tgtEl>
                                          <p:spTgt spid="22"/>
                                        </p:tgtEl>
                                        <p:attrNameLst>
                                          <p:attrName>style.visibility</p:attrName>
                                        </p:attrNameLst>
                                      </p:cBhvr>
                                      <p:to>
                                        <p:strVal val="visible"/>
                                      </p:to>
                                    </p:set>
                                    <p:animEffect transition="in" filter="wipe(left)">
                                      <p:cBhvr>
                                        <p:cTn id="27" dur="750"/>
                                        <p:tgtEl>
                                          <p:spTgt spid="22"/>
                                        </p:tgtEl>
                                      </p:cBhvr>
                                    </p:animEffect>
                                  </p:childTnLst>
                                </p:cTn>
                              </p:par>
                            </p:childTnLst>
                          </p:cTn>
                        </p:par>
                        <p:par>
                          <p:cTn id="28" fill="hold">
                            <p:stCondLst>
                              <p:cond delay="4000"/>
                            </p:stCondLst>
                            <p:childTnLst>
                              <p:par>
                                <p:cTn id="29" presetID="42" presetClass="entr" presetSubtype="0" fill="hold" grpId="0" nodeType="afterEffect">
                                  <p:childTnLst>
                                    <p:set>
                                      <p:cBhvr>
                                        <p:cTn id="30" dur="1" fill="hold">
                                          <p:stCondLst>
                                            <p:cond delay="0"/>
                                          </p:stCondLst>
                                        </p:cTn>
                                        <p:tgtEl>
                                          <p:spTgt spid="9"/>
                                        </p:tgtEl>
                                        <p:attrNameLst>
                                          <p:attrName>style.visibility</p:attrName>
                                        </p:attrNameLst>
                                      </p:cBhvr>
                                      <p:to>
                                        <p:strVal val="visible"/>
                                      </p:to>
                                    </p:set>
                                    <p:animEffect transition="in" filter="fade">
                                      <p:cBhvr>
                                        <p:cTn id="31" dur="1250"/>
                                        <p:tgtEl>
                                          <p:spTgt spid="9"/>
                                        </p:tgtEl>
                                      </p:cBhvr>
                                    </p:animEffect>
                                    <p:anim calcmode="lin" valueType="num">
                                      <p:cBhvr>
                                        <p:cTn id="32" dur="1250" fill="hold"/>
                                        <p:tgtEl>
                                          <p:spTgt spid="9"/>
                                        </p:tgtEl>
                                        <p:attrNameLst>
                                          <p:attrName>ppt_x</p:attrName>
                                        </p:attrNameLst>
                                      </p:cBhvr>
                                      <p:tavLst>
                                        <p:tav tm="0">
                                          <p:val>
                                            <p:strVal val="#ppt_x"/>
                                          </p:val>
                                        </p:tav>
                                        <p:tav tm="100000">
                                          <p:val>
                                            <p:strVal val="#ppt_x"/>
                                          </p:val>
                                        </p:tav>
                                      </p:tavLst>
                                    </p:anim>
                                    <p:anim calcmode="lin" valueType="num">
                                      <p:cBhvr>
                                        <p:cTn id="33" dur="12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2" presetClass="entr" presetSubtype="0" fill="hold" grpId="1" nodeType="afterEffec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53" presetClass="entr" presetSubtype="16" fill="hold" nodeType="afterEffec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7000"/>
                            </p:stCondLst>
                            <p:childTnLst>
                              <p:par>
                                <p:cTn id="47" presetID="53" presetClass="entr" presetSubtype="16" fill="hold" nodeType="afterEffec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childTnLst>
                          </p:cTn>
                        </p:par>
                        <p:par>
                          <p:cTn id="52" fill="hold">
                            <p:stCondLst>
                              <p:cond delay="7500"/>
                            </p:stCondLst>
                            <p:childTnLst>
                              <p:par>
                                <p:cTn id="53" presetID="53" presetClass="entr" presetSubtype="16" fill="hold" nodeType="afterEffec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childTnLst>
                          </p:cTn>
                        </p:par>
                        <p:par>
                          <p:cTn id="58" fill="hold">
                            <p:stCondLst>
                              <p:cond delay="8000"/>
                            </p:stCondLst>
                            <p:childTnLst>
                              <p:par>
                                <p:cTn id="59" presetID="53" presetClass="entr" presetSubtype="16" fill="hold" grpId="0" nodeType="afterEffect">
                                  <p:childTnLst>
                                    <p:set>
                                      <p:cBhvr>
                                        <p:cTn id="60" dur="1" fill="hold">
                                          <p:stCondLst>
                                            <p:cond delay="0"/>
                                          </p:stCondLst>
                                        </p:cTn>
                                        <p:tgtEl>
                                          <p:spTgt spid="35"/>
                                        </p:tgtEl>
                                        <p:attrNameLst>
                                          <p:attrName>style.visibility</p:attrName>
                                        </p:attrNameLst>
                                      </p:cBhvr>
                                      <p:to>
                                        <p:strVal val="visible"/>
                                      </p:to>
                                    </p:set>
                                    <p:anim calcmode="lin" valueType="num">
                                      <p:cBhvr>
                                        <p:cTn id="61" dur="500" fill="hold"/>
                                        <p:tgtEl>
                                          <p:spTgt spid="35"/>
                                        </p:tgtEl>
                                        <p:attrNameLst>
                                          <p:attrName>ppt_w</p:attrName>
                                        </p:attrNameLst>
                                      </p:cBhvr>
                                      <p:tavLst>
                                        <p:tav tm="0">
                                          <p:val>
                                            <p:fltVal val="0"/>
                                          </p:val>
                                        </p:tav>
                                        <p:tav tm="100000">
                                          <p:val>
                                            <p:strVal val="#ppt_w"/>
                                          </p:val>
                                        </p:tav>
                                      </p:tavLst>
                                    </p:anim>
                                    <p:anim calcmode="lin" valueType="num">
                                      <p:cBhvr>
                                        <p:cTn id="62" dur="500" fill="hold"/>
                                        <p:tgtEl>
                                          <p:spTgt spid="35"/>
                                        </p:tgtEl>
                                        <p:attrNameLst>
                                          <p:attrName>ppt_h</p:attrName>
                                        </p:attrNameLst>
                                      </p:cBhvr>
                                      <p:tavLst>
                                        <p:tav tm="0">
                                          <p:val>
                                            <p:fltVal val="0"/>
                                          </p:val>
                                        </p:tav>
                                        <p:tav tm="100000">
                                          <p:val>
                                            <p:strVal val="#ppt_h"/>
                                          </p:val>
                                        </p:tav>
                                      </p:tavLst>
                                    </p:anim>
                                    <p:animEffect transition="in" filter="fade">
                                      <p:cBhvr>
                                        <p:cTn id="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1"/>
      <p:bldP spid="19" grpId="2"/>
      <p:bldP spid="21" grpId="3"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20482"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20519"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20513"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20514"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0515"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20516"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0517"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5676900" cy="541338"/>
            <a:chOff x="840752" y="464106"/>
            <a:chExt cx="5678157" cy="540149"/>
          </a:xfrm>
        </p:grpSpPr>
        <p:sp>
          <p:nvSpPr>
            <p:cNvPr id="21" name="平行四边形 20"/>
            <p:cNvSpPr/>
            <p:nvPr/>
          </p:nvSpPr>
          <p:spPr>
            <a:xfrm>
              <a:off x="840752" y="481531"/>
              <a:ext cx="5678157"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511" name="矩形 21"/>
            <p:cNvSpPr>
              <a:spLocks noChangeArrowheads="1"/>
            </p:cNvSpPr>
            <p:nvPr/>
          </p:nvSpPr>
          <p:spPr bwMode="auto">
            <a:xfrm>
              <a:off x="1593394" y="481531"/>
              <a:ext cx="3042323" cy="517972"/>
            </a:xfrm>
            <a:prstGeom prst="rect">
              <a:avLst/>
            </a:prstGeom>
            <a:noFill/>
            <a:ln w="9525">
              <a:noFill/>
              <a:miter lim="800000"/>
            </a:ln>
          </p:spPr>
          <p:txBody>
            <a:bodyPr wrap="none">
              <a:spAutoFit/>
            </a:bodyPr>
            <a:lstStyle/>
            <a:p>
              <a:r>
                <a:rPr lang="zh-CN" altLang="en-US" sz="2800" b="1">
                  <a:solidFill>
                    <a:schemeClr val="bg1"/>
                  </a:solidFill>
                  <a:latin typeface="思源宋体 Heavy"/>
                  <a:ea typeface="思源宋体 Heavy"/>
                  <a:cs typeface="Times New Roman" panose="02020603050405020304" pitchFamily="18" charset="0"/>
                </a:rPr>
                <a:t>防控机制建立情况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20512"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27" name="组合 26"/>
          <p:cNvGrpSpPr/>
          <p:nvPr/>
        </p:nvGrpSpPr>
        <p:grpSpPr bwMode="auto">
          <a:xfrm>
            <a:off x="6451600" y="481013"/>
            <a:ext cx="1081088" cy="523875"/>
            <a:chOff x="6452117" y="481035"/>
            <a:chExt cx="1080000" cy="523220"/>
          </a:xfrm>
        </p:grpSpPr>
        <p:sp>
          <p:nvSpPr>
            <p:cNvPr id="24" name="平行四边形 23"/>
            <p:cNvSpPr/>
            <p:nvPr/>
          </p:nvSpPr>
          <p:spPr>
            <a:xfrm>
              <a:off x="6452117"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509" name="building_48774"/>
            <p:cNvSpPr>
              <a:spLocks noChangeAspect="1"/>
            </p:cNvSpPr>
            <p:nvPr/>
          </p:nvSpPr>
          <p:spPr bwMode="auto">
            <a:xfrm>
              <a:off x="6731487" y="568861"/>
              <a:ext cx="448871" cy="347567"/>
            </a:xfrm>
            <a:custGeom>
              <a:avLst/>
              <a:gdLst>
                <a:gd name="T0" fmla="*/ 306102734 w 427"/>
                <a:gd name="T1" fmla="*/ 16539357 h 331"/>
                <a:gd name="T2" fmla="*/ 238694247 w 427"/>
                <a:gd name="T3" fmla="*/ 0 h 331"/>
                <a:gd name="T4" fmla="*/ 149183929 w 427"/>
                <a:gd name="T5" fmla="*/ 67258931 h 331"/>
                <a:gd name="T6" fmla="*/ 238694247 w 427"/>
                <a:gd name="T7" fmla="*/ 364963198 h 331"/>
                <a:gd name="T8" fmla="*/ 317153157 w 427"/>
                <a:gd name="T9" fmla="*/ 355040216 h 331"/>
                <a:gd name="T10" fmla="*/ 16575639 w 427"/>
                <a:gd name="T11" fmla="*/ 177519583 h 331"/>
                <a:gd name="T12" fmla="*/ 16575639 w 427"/>
                <a:gd name="T13" fmla="*/ 177519583 h 331"/>
                <a:gd name="T14" fmla="*/ 64093941 w 427"/>
                <a:gd name="T15" fmla="*/ 276754716 h 331"/>
                <a:gd name="T16" fmla="*/ 16575639 w 427"/>
                <a:gd name="T17" fmla="*/ 252497423 h 331"/>
                <a:gd name="T18" fmla="*/ 16575639 w 427"/>
                <a:gd name="T19" fmla="*/ 238163177 h 331"/>
                <a:gd name="T20" fmla="*/ 64093941 w 427"/>
                <a:gd name="T21" fmla="*/ 212803396 h 331"/>
                <a:gd name="T22" fmla="*/ 64093941 w 427"/>
                <a:gd name="T23" fmla="*/ 212803396 h 331"/>
                <a:gd name="T24" fmla="*/ 77354045 w 427"/>
                <a:gd name="T25" fmla="*/ 185238508 h 331"/>
                <a:gd name="T26" fmla="*/ 77354045 w 427"/>
                <a:gd name="T27" fmla="*/ 277857269 h 331"/>
                <a:gd name="T28" fmla="*/ 77354045 w 427"/>
                <a:gd name="T29" fmla="*/ 264625511 h 331"/>
                <a:gd name="T30" fmla="*/ 132607211 w 427"/>
                <a:gd name="T31" fmla="*/ 237060623 h 331"/>
                <a:gd name="T32" fmla="*/ 132607211 w 427"/>
                <a:gd name="T33" fmla="*/ 237060623 h 331"/>
                <a:gd name="T34" fmla="*/ 132607211 w 427"/>
                <a:gd name="T35" fmla="*/ 197366596 h 331"/>
                <a:gd name="T36" fmla="*/ 225433109 w 427"/>
                <a:gd name="T37" fmla="*/ 86003408 h 331"/>
                <a:gd name="T38" fmla="*/ 225433109 w 427"/>
                <a:gd name="T39" fmla="*/ 100337653 h 331"/>
                <a:gd name="T40" fmla="*/ 159129520 w 427"/>
                <a:gd name="T41" fmla="*/ 137825556 h 331"/>
                <a:gd name="T42" fmla="*/ 159129520 w 427"/>
                <a:gd name="T43" fmla="*/ 137825556 h 331"/>
                <a:gd name="T44" fmla="*/ 159129520 w 427"/>
                <a:gd name="T45" fmla="*/ 178622136 h 331"/>
                <a:gd name="T46" fmla="*/ 159129520 w 427"/>
                <a:gd name="T47" fmla="*/ 280062376 h 331"/>
                <a:gd name="T48" fmla="*/ 159129520 w 427"/>
                <a:gd name="T49" fmla="*/ 265728065 h 331"/>
                <a:gd name="T50" fmla="*/ 225433109 w 427"/>
                <a:gd name="T51" fmla="*/ 235958070 h 331"/>
                <a:gd name="T52" fmla="*/ 225433109 w 427"/>
                <a:gd name="T53" fmla="*/ 235958070 h 331"/>
                <a:gd name="T54" fmla="*/ 225433109 w 427"/>
                <a:gd name="T55" fmla="*/ 191853829 h 331"/>
                <a:gd name="T56" fmla="*/ 317153157 w 427"/>
                <a:gd name="T57" fmla="*/ 97029993 h 331"/>
                <a:gd name="T58" fmla="*/ 316048325 w 427"/>
                <a:gd name="T59" fmla="*/ 138928110 h 331"/>
                <a:gd name="T60" fmla="*/ 253059167 w 427"/>
                <a:gd name="T61" fmla="*/ 160981280 h 331"/>
                <a:gd name="T62" fmla="*/ 253059167 w 427"/>
                <a:gd name="T63" fmla="*/ 160981280 h 331"/>
                <a:gd name="T64" fmla="*/ 253059167 w 427"/>
                <a:gd name="T65" fmla="*/ 237060623 h 331"/>
                <a:gd name="T66" fmla="*/ 253059167 w 427"/>
                <a:gd name="T67" fmla="*/ 253599976 h 331"/>
                <a:gd name="T68" fmla="*/ 253059167 w 427"/>
                <a:gd name="T69" fmla="*/ 207290628 h 331"/>
                <a:gd name="T70" fmla="*/ 317153157 w 427"/>
                <a:gd name="T71" fmla="*/ 123492327 h 331"/>
                <a:gd name="T72" fmla="*/ 317153157 w 427"/>
                <a:gd name="T73" fmla="*/ 123492327 h 331"/>
                <a:gd name="T74" fmla="*/ 340359886 w 427"/>
                <a:gd name="T75" fmla="*/ 180827243 h 331"/>
                <a:gd name="T76" fmla="*/ 341464718 w 427"/>
                <a:gd name="T77" fmla="*/ 210598289 h 331"/>
                <a:gd name="T78" fmla="*/ 394508220 w 427"/>
                <a:gd name="T79" fmla="*/ 224931484 h 331"/>
                <a:gd name="T80" fmla="*/ 341464718 w 427"/>
                <a:gd name="T81" fmla="*/ 252497423 h 331"/>
                <a:gd name="T82" fmla="*/ 341464718 w 427"/>
                <a:gd name="T83" fmla="*/ 252497423 h 331"/>
                <a:gd name="T84" fmla="*/ 394508220 w 427"/>
                <a:gd name="T85" fmla="*/ 276754716 h 331"/>
                <a:gd name="T86" fmla="*/ 455286598 w 427"/>
                <a:gd name="T87" fmla="*/ 188546168 h 331"/>
                <a:gd name="T88" fmla="*/ 455286598 w 427"/>
                <a:gd name="T89" fmla="*/ 215008503 h 331"/>
                <a:gd name="T90" fmla="*/ 409979023 w 427"/>
                <a:gd name="T91" fmla="*/ 226035088 h 331"/>
                <a:gd name="T92" fmla="*/ 409979023 w 427"/>
                <a:gd name="T93" fmla="*/ 226035088 h 331"/>
                <a:gd name="T94" fmla="*/ 409979023 w 427"/>
                <a:gd name="T95" fmla="*/ 263522958 h 331"/>
                <a:gd name="T96" fmla="*/ 409979023 w 427"/>
                <a:gd name="T97" fmla="*/ 275652162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7"/>
                <a:gd name="T148" fmla="*/ 0 h 331"/>
                <a:gd name="T149" fmla="*/ 427 w 427"/>
                <a:gd name="T150" fmla="*/ 331 h 3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7" h="331">
                  <a:moveTo>
                    <a:pt x="294" y="135"/>
                  </a:moveTo>
                  <a:lnTo>
                    <a:pt x="294" y="60"/>
                  </a:lnTo>
                  <a:lnTo>
                    <a:pt x="277" y="56"/>
                  </a:lnTo>
                  <a:lnTo>
                    <a:pt x="277" y="15"/>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bg1"/>
            </a:solidFill>
            <a:ln w="9525">
              <a:noFill/>
              <a:round/>
            </a:ln>
          </p:spPr>
          <p:txBody>
            <a:bodyPr/>
            <a:lstStyle/>
            <a:p>
              <a:endParaRPr lang="zh-CN" altLang="en-US"/>
            </a:p>
          </p:txBody>
        </p:sp>
      </p:grpSp>
      <p:pic>
        <p:nvPicPr>
          <p:cNvPr id="28" name="图片 27"/>
          <p:cNvPicPr>
            <a:picLocks noChangeAspect="1"/>
          </p:cNvPicPr>
          <p:nvPr/>
        </p:nvPicPr>
        <p:blipFill>
          <a:blip r:embed="rId1"/>
          <a:srcRect l="20226" t="11073" r="22664" b="15437"/>
          <a:stretch>
            <a:fillRect/>
          </a:stretch>
        </p:blipFill>
        <p:spPr bwMode="auto">
          <a:xfrm>
            <a:off x="6956425" y="3660775"/>
            <a:ext cx="2519363" cy="3321050"/>
          </a:xfrm>
          <a:prstGeom prst="rect">
            <a:avLst/>
          </a:prstGeom>
          <a:noFill/>
          <a:ln w="9525">
            <a:noFill/>
            <a:miter lim="800000"/>
            <a:headEnd/>
            <a:tailEnd/>
          </a:ln>
        </p:spPr>
      </p:pic>
      <p:grpSp>
        <p:nvGrpSpPr>
          <p:cNvPr id="7" name="组合 6"/>
          <p:cNvGrpSpPr/>
          <p:nvPr/>
        </p:nvGrpSpPr>
        <p:grpSpPr bwMode="auto">
          <a:xfrm>
            <a:off x="788988" y="1476375"/>
            <a:ext cx="8250237" cy="468313"/>
            <a:chOff x="789213" y="1467144"/>
            <a:chExt cx="8249797" cy="467103"/>
          </a:xfrm>
        </p:grpSpPr>
        <p:sp>
          <p:nvSpPr>
            <p:cNvPr id="20506" name="矩形 2"/>
            <p:cNvSpPr>
              <a:spLocks noChangeArrowheads="1"/>
            </p:cNvSpPr>
            <p:nvPr/>
          </p:nvSpPr>
          <p:spPr bwMode="auto">
            <a:xfrm>
              <a:off x="1209878" y="1478228"/>
              <a:ext cx="7829132" cy="456019"/>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企业责任人是否亲自指挥，靠前指挥。</a:t>
              </a:r>
              <a:endParaRPr lang="zh-CN" altLang="en-US" sz="2400" b="1">
                <a:latin typeface="等线" panose="02010600030101010101" charset="-122"/>
                <a:ea typeface="等线" panose="02010600030101010101" charset="-122"/>
              </a:endParaRPr>
            </a:p>
          </p:txBody>
        </p:sp>
        <p:sp>
          <p:nvSpPr>
            <p:cNvPr id="6" name="椭圆 5"/>
            <p:cNvSpPr/>
            <p:nvPr/>
          </p:nvSpPr>
          <p:spPr>
            <a:xfrm>
              <a:off x="789213" y="1467144"/>
              <a:ext cx="390504"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rgbClr val="FFFFFF"/>
                  </a:solidFill>
                  <a:latin typeface="思源宋体 Heavy"/>
                  <a:ea typeface="思源宋体 Heavy"/>
                  <a:cs typeface="思源宋体 Heavy"/>
                </a:rPr>
                <a:t>1</a:t>
              </a:r>
              <a:endParaRPr lang="zh-CN" altLang="en-US" b="1">
                <a:solidFill>
                  <a:srgbClr val="FFFFFF"/>
                </a:solidFill>
                <a:latin typeface="思源宋体 Heavy"/>
                <a:ea typeface="思源宋体 Heavy"/>
                <a:cs typeface="思源宋体 Heavy"/>
              </a:endParaRPr>
            </a:p>
          </p:txBody>
        </p:sp>
      </p:grpSp>
      <p:grpSp>
        <p:nvGrpSpPr>
          <p:cNvPr id="26" name="组合 25"/>
          <p:cNvGrpSpPr/>
          <p:nvPr/>
        </p:nvGrpSpPr>
        <p:grpSpPr bwMode="auto">
          <a:xfrm>
            <a:off x="788988" y="2171700"/>
            <a:ext cx="10363200" cy="1198563"/>
            <a:chOff x="789213" y="2167984"/>
            <a:chExt cx="10362319" cy="1200327"/>
          </a:xfrm>
        </p:grpSpPr>
        <p:sp>
          <p:nvSpPr>
            <p:cNvPr id="20504" name="矩形 3"/>
            <p:cNvSpPr>
              <a:spLocks noChangeArrowheads="1"/>
            </p:cNvSpPr>
            <p:nvPr/>
          </p:nvSpPr>
          <p:spPr bwMode="auto">
            <a:xfrm>
              <a:off x="1209865" y="2179113"/>
              <a:ext cx="9941667" cy="1189198"/>
            </a:xfrm>
            <a:prstGeom prst="rect">
              <a:avLst/>
            </a:prstGeom>
            <a:noFill/>
            <a:ln w="9525">
              <a:noFill/>
              <a:miter lim="800000"/>
            </a:ln>
          </p:spPr>
          <p:txBody>
            <a:bodyPr>
              <a:spAutoFit/>
            </a:bodyPr>
            <a:lstStyle/>
            <a:p>
              <a:r>
                <a:rPr lang="zh-CN" altLang="en-US" sz="2400">
                  <a:solidFill>
                    <a:srgbClr val="333333"/>
                  </a:solidFill>
                  <a:latin typeface="思源宋体 CN Medium"/>
                  <a:ea typeface="思源宋体 CN Medium"/>
                  <a:cs typeface="思源宋体 CN Medium"/>
                </a:rPr>
                <a:t>企业在制定的疫情防控工作方案和应急预案中必须明确法人为此次疫情防控的责任人（</a:t>
              </a:r>
              <a:r>
                <a:rPr lang="zh-CN" altLang="en-US" sz="2400">
                  <a:solidFill>
                    <a:srgbClr val="EA2424"/>
                  </a:solidFill>
                  <a:latin typeface="思源宋体 CN Medium"/>
                  <a:ea typeface="思源宋体 CN Medium"/>
                  <a:cs typeface="思源宋体 CN Medium"/>
                </a:rPr>
                <a:t>领导小组组长</a:t>
              </a:r>
              <a:r>
                <a:rPr lang="zh-CN" altLang="en-US" sz="2400">
                  <a:solidFill>
                    <a:srgbClr val="333333"/>
                  </a:solidFill>
                  <a:latin typeface="思源宋体 CN Medium"/>
                  <a:ea typeface="思源宋体 CN Medium"/>
                  <a:cs typeface="思源宋体 CN Medium"/>
                </a:rPr>
                <a:t>），如果因为企业落实防控措施不到位导致出现疫情扩散严肃追究问责</a:t>
              </a:r>
              <a:r>
                <a:rPr lang="zh-CN" altLang="en-US" sz="2000">
                  <a:solidFill>
                    <a:srgbClr val="333333"/>
                  </a:solidFill>
                  <a:latin typeface="思源宋体 CN Medium"/>
                  <a:ea typeface="思源宋体 CN Medium"/>
                  <a:cs typeface="思源宋体 CN Medium"/>
                </a:rPr>
                <a:t>。</a:t>
              </a:r>
              <a:endParaRPr lang="zh-CN" altLang="en-US" sz="2000">
                <a:latin typeface="等线" panose="02010600030101010101" charset="-122"/>
                <a:ea typeface="等线" panose="02010600030101010101" charset="-122"/>
              </a:endParaRPr>
            </a:p>
          </p:txBody>
        </p:sp>
        <p:sp>
          <p:nvSpPr>
            <p:cNvPr id="29" name="椭圆 28"/>
            <p:cNvSpPr/>
            <p:nvPr/>
          </p:nvSpPr>
          <p:spPr>
            <a:xfrm>
              <a:off x="789213" y="2167984"/>
              <a:ext cx="390492"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a:solidFill>
                    <a:srgbClr val="EA2424"/>
                  </a:solidFill>
                  <a:latin typeface="思源宋体 Heavy"/>
                  <a:ea typeface="思源宋体 Heavy"/>
                  <a:cs typeface="思源宋体 Heavy"/>
                </a:rPr>
                <a:t>注</a:t>
              </a:r>
              <a:endParaRPr lang="zh-CN" altLang="en-US" sz="2000" b="1">
                <a:solidFill>
                  <a:srgbClr val="EA2424"/>
                </a:solidFill>
                <a:latin typeface="思源宋体 Heavy"/>
                <a:ea typeface="思源宋体 Heavy"/>
                <a:cs typeface="思源宋体 Heavy"/>
              </a:endParaRPr>
            </a:p>
          </p:txBody>
        </p:sp>
      </p:grpSp>
      <p:grpSp>
        <p:nvGrpSpPr>
          <p:cNvPr id="37" name="组合 36"/>
          <p:cNvGrpSpPr/>
          <p:nvPr/>
        </p:nvGrpSpPr>
        <p:grpSpPr bwMode="auto">
          <a:xfrm>
            <a:off x="1363663" y="4300538"/>
            <a:ext cx="885825" cy="885825"/>
            <a:chOff x="1347816" y="4443847"/>
            <a:chExt cx="885585" cy="885585"/>
          </a:xfrm>
        </p:grpSpPr>
        <p:sp>
          <p:nvSpPr>
            <p:cNvPr id="34" name="椭圆 3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503" name="low-temperature-thermometer_63581"/>
            <p:cNvSpPr>
              <a:spLocks noChangeAspect="1"/>
            </p:cNvSpPr>
            <p:nvPr/>
          </p:nvSpPr>
          <p:spPr bwMode="auto">
            <a:xfrm>
              <a:off x="1645701" y="4581797"/>
              <a:ext cx="289814" cy="609685"/>
            </a:xfrm>
            <a:custGeom>
              <a:avLst/>
              <a:gdLst>
                <a:gd name="T0" fmla="*/ 379485 w 287164"/>
                <a:gd name="T1" fmla="*/ 379485 h 604110"/>
                <a:gd name="T2" fmla="*/ 379485 w 287164"/>
                <a:gd name="T3" fmla="*/ 379485 h 604110"/>
                <a:gd name="T4" fmla="*/ 379485 w 287164"/>
                <a:gd name="T5" fmla="*/ 379485 h 604110"/>
                <a:gd name="T6" fmla="*/ 379485 w 287164"/>
                <a:gd name="T7" fmla="*/ 379485 h 604110"/>
                <a:gd name="T8" fmla="*/ 379485 w 287164"/>
                <a:gd name="T9" fmla="*/ 379485 h 604110"/>
                <a:gd name="T10" fmla="*/ 379485 w 287164"/>
                <a:gd name="T11" fmla="*/ 379485 h 604110"/>
                <a:gd name="T12" fmla="*/ 379485 w 287164"/>
                <a:gd name="T13" fmla="*/ 379485 h 604110"/>
                <a:gd name="T14" fmla="*/ 379485 w 287164"/>
                <a:gd name="T15" fmla="*/ 379485 h 604110"/>
                <a:gd name="T16" fmla="*/ 379485 w 287164"/>
                <a:gd name="T17" fmla="*/ 379485 h 604110"/>
                <a:gd name="T18" fmla="*/ 379485 w 287164"/>
                <a:gd name="T19" fmla="*/ 379485 h 604110"/>
                <a:gd name="T20" fmla="*/ 379485 w 287164"/>
                <a:gd name="T21" fmla="*/ 379485 h 604110"/>
                <a:gd name="T22" fmla="*/ 379485 w 287164"/>
                <a:gd name="T23" fmla="*/ 379485 h 604110"/>
                <a:gd name="T24" fmla="*/ 379485 w 287164"/>
                <a:gd name="T25" fmla="*/ 379485 h 604110"/>
                <a:gd name="T26" fmla="*/ 379485 w 287164"/>
                <a:gd name="T27" fmla="*/ 379485 h 604110"/>
                <a:gd name="T28" fmla="*/ 379485 w 287164"/>
                <a:gd name="T29" fmla="*/ 379485 h 604110"/>
                <a:gd name="T30" fmla="*/ 379485 w 287164"/>
                <a:gd name="T31" fmla="*/ 379485 h 604110"/>
                <a:gd name="T32" fmla="*/ 379485 w 287164"/>
                <a:gd name="T33" fmla="*/ 379485 h 604110"/>
                <a:gd name="T34" fmla="*/ 379485 w 287164"/>
                <a:gd name="T35" fmla="*/ 379485 h 604110"/>
                <a:gd name="T36" fmla="*/ 379485 w 287164"/>
                <a:gd name="T37" fmla="*/ 379485 h 604110"/>
                <a:gd name="T38" fmla="*/ 379485 w 287164"/>
                <a:gd name="T39" fmla="*/ 379485 h 604110"/>
                <a:gd name="T40" fmla="*/ 379485 w 287164"/>
                <a:gd name="T41" fmla="*/ 379485 h 604110"/>
                <a:gd name="T42" fmla="*/ 379485 w 287164"/>
                <a:gd name="T43" fmla="*/ 379485 h 604110"/>
                <a:gd name="T44" fmla="*/ 379485 w 287164"/>
                <a:gd name="T45" fmla="*/ 379485 h 604110"/>
                <a:gd name="T46" fmla="*/ 379485 w 287164"/>
                <a:gd name="T47" fmla="*/ 379485 h 604110"/>
                <a:gd name="T48" fmla="*/ 379485 w 287164"/>
                <a:gd name="T49" fmla="*/ 379485 h 604110"/>
                <a:gd name="T50" fmla="*/ 379485 w 287164"/>
                <a:gd name="T51" fmla="*/ 379485 h 604110"/>
                <a:gd name="T52" fmla="*/ 379485 w 287164"/>
                <a:gd name="T53" fmla="*/ 379485 h 604110"/>
                <a:gd name="T54" fmla="*/ 379485 w 287164"/>
                <a:gd name="T55" fmla="*/ 379485 h 604110"/>
                <a:gd name="T56" fmla="*/ 379485 w 287164"/>
                <a:gd name="T57" fmla="*/ 379485 h 604110"/>
                <a:gd name="T58" fmla="*/ 379485 w 287164"/>
                <a:gd name="T59" fmla="*/ 379485 h 604110"/>
                <a:gd name="T60" fmla="*/ 379485 w 287164"/>
                <a:gd name="T61" fmla="*/ 379485 h 604110"/>
                <a:gd name="T62" fmla="*/ 379485 w 287164"/>
                <a:gd name="T63" fmla="*/ 379485 h 604110"/>
                <a:gd name="T64" fmla="*/ 379485 w 287164"/>
                <a:gd name="T65" fmla="*/ 379485 h 604110"/>
                <a:gd name="T66" fmla="*/ 379485 w 287164"/>
                <a:gd name="T67" fmla="*/ 379485 h 604110"/>
                <a:gd name="T68" fmla="*/ 379485 w 287164"/>
                <a:gd name="T69" fmla="*/ 379485 h 6041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7164"/>
                <a:gd name="T106" fmla="*/ 0 h 604110"/>
                <a:gd name="T107" fmla="*/ 287164 w 287164"/>
                <a:gd name="T108" fmla="*/ 604110 h 6041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7164" h="604110">
                  <a:moveTo>
                    <a:pt x="110225" y="246072"/>
                  </a:moveTo>
                  <a:lnTo>
                    <a:pt x="176781" y="246072"/>
                  </a:lnTo>
                  <a:lnTo>
                    <a:pt x="176781" y="402731"/>
                  </a:lnTo>
                  <a:cubicBezTo>
                    <a:pt x="196648" y="414629"/>
                    <a:pt x="210555" y="436442"/>
                    <a:pt x="210555" y="460238"/>
                  </a:cubicBezTo>
                  <a:cubicBezTo>
                    <a:pt x="210555" y="497916"/>
                    <a:pt x="180754" y="527661"/>
                    <a:pt x="143006" y="527661"/>
                  </a:cubicBezTo>
                  <a:cubicBezTo>
                    <a:pt x="106251" y="527661"/>
                    <a:pt x="76450" y="497916"/>
                    <a:pt x="76450" y="460238"/>
                  </a:cubicBezTo>
                  <a:cubicBezTo>
                    <a:pt x="76450" y="436442"/>
                    <a:pt x="89364" y="414629"/>
                    <a:pt x="110225" y="402731"/>
                  </a:cubicBezTo>
                  <a:close/>
                  <a:moveTo>
                    <a:pt x="143085" y="39679"/>
                  </a:moveTo>
                  <a:cubicBezTo>
                    <a:pt x="108308" y="39679"/>
                    <a:pt x="80486" y="68446"/>
                    <a:pt x="80486" y="103165"/>
                  </a:cubicBezTo>
                  <a:lnTo>
                    <a:pt x="80486" y="128956"/>
                  </a:lnTo>
                  <a:lnTo>
                    <a:pt x="125200" y="128956"/>
                  </a:lnTo>
                  <a:cubicBezTo>
                    <a:pt x="132155" y="128956"/>
                    <a:pt x="138117" y="134908"/>
                    <a:pt x="138117" y="141852"/>
                  </a:cubicBezTo>
                  <a:cubicBezTo>
                    <a:pt x="138117" y="149788"/>
                    <a:pt x="132155" y="154747"/>
                    <a:pt x="125200" y="154747"/>
                  </a:cubicBezTo>
                  <a:lnTo>
                    <a:pt x="80486" y="154747"/>
                  </a:lnTo>
                  <a:lnTo>
                    <a:pt x="80486" y="187482"/>
                  </a:lnTo>
                  <a:lnTo>
                    <a:pt x="125200" y="187482"/>
                  </a:lnTo>
                  <a:cubicBezTo>
                    <a:pt x="132155" y="187482"/>
                    <a:pt x="138117" y="193434"/>
                    <a:pt x="138117" y="201370"/>
                  </a:cubicBezTo>
                  <a:cubicBezTo>
                    <a:pt x="138117" y="208314"/>
                    <a:pt x="132155" y="214266"/>
                    <a:pt x="125200" y="214266"/>
                  </a:cubicBezTo>
                  <a:lnTo>
                    <a:pt x="80486" y="214266"/>
                  </a:lnTo>
                  <a:lnTo>
                    <a:pt x="80486" y="378933"/>
                  </a:lnTo>
                  <a:cubicBezTo>
                    <a:pt x="55644" y="397780"/>
                    <a:pt x="39746" y="427539"/>
                    <a:pt x="39746" y="460274"/>
                  </a:cubicBezTo>
                  <a:cubicBezTo>
                    <a:pt x="39746" y="517809"/>
                    <a:pt x="86447" y="564431"/>
                    <a:pt x="143085" y="564431"/>
                  </a:cubicBezTo>
                  <a:cubicBezTo>
                    <a:pt x="200717" y="564431"/>
                    <a:pt x="246425" y="517809"/>
                    <a:pt x="246425" y="460274"/>
                  </a:cubicBezTo>
                  <a:cubicBezTo>
                    <a:pt x="246425" y="427539"/>
                    <a:pt x="231520" y="397780"/>
                    <a:pt x="206679" y="378933"/>
                  </a:cubicBezTo>
                  <a:lnTo>
                    <a:pt x="206679" y="103165"/>
                  </a:lnTo>
                  <a:cubicBezTo>
                    <a:pt x="206679" y="68446"/>
                    <a:pt x="178857" y="39679"/>
                    <a:pt x="143085" y="39679"/>
                  </a:cubicBezTo>
                  <a:close/>
                  <a:moveTo>
                    <a:pt x="143085" y="0"/>
                  </a:moveTo>
                  <a:cubicBezTo>
                    <a:pt x="200717" y="0"/>
                    <a:pt x="246425" y="46623"/>
                    <a:pt x="246425" y="103165"/>
                  </a:cubicBezTo>
                  <a:lnTo>
                    <a:pt x="246425" y="361077"/>
                  </a:lnTo>
                  <a:cubicBezTo>
                    <a:pt x="272259" y="386868"/>
                    <a:pt x="287164" y="421587"/>
                    <a:pt x="287164" y="460274"/>
                  </a:cubicBezTo>
                  <a:cubicBezTo>
                    <a:pt x="287164" y="539632"/>
                    <a:pt x="222577" y="604110"/>
                    <a:pt x="143085" y="604110"/>
                  </a:cubicBezTo>
                  <a:cubicBezTo>
                    <a:pt x="64587" y="604110"/>
                    <a:pt x="0" y="539632"/>
                    <a:pt x="0" y="460274"/>
                  </a:cubicBezTo>
                  <a:cubicBezTo>
                    <a:pt x="0" y="421587"/>
                    <a:pt x="14905" y="386868"/>
                    <a:pt x="40739" y="361077"/>
                  </a:cubicBezTo>
                  <a:lnTo>
                    <a:pt x="40739" y="103165"/>
                  </a:lnTo>
                  <a:cubicBezTo>
                    <a:pt x="40739" y="46623"/>
                    <a:pt x="86447" y="0"/>
                    <a:pt x="143085" y="0"/>
                  </a:cubicBezTo>
                  <a:close/>
                </a:path>
              </a:pathLst>
            </a:custGeom>
            <a:solidFill>
              <a:srgbClr val="FFA300"/>
            </a:solidFill>
            <a:ln w="9525">
              <a:noFill/>
              <a:round/>
            </a:ln>
          </p:spPr>
          <p:txBody>
            <a:bodyPr/>
            <a:lstStyle/>
            <a:p>
              <a:endParaRPr lang="zh-CN" altLang="en-US"/>
            </a:p>
          </p:txBody>
        </p:sp>
      </p:grpSp>
      <p:grpSp>
        <p:nvGrpSpPr>
          <p:cNvPr id="41" name="Group 37"/>
          <p:cNvGrpSpPr/>
          <p:nvPr/>
        </p:nvGrpSpPr>
        <p:grpSpPr bwMode="auto">
          <a:xfrm>
            <a:off x="2894013" y="4300538"/>
            <a:ext cx="885825" cy="885825"/>
            <a:chOff x="1347816" y="4443847"/>
            <a:chExt cx="885585" cy="885585"/>
          </a:xfrm>
        </p:grpSpPr>
        <p:sp>
          <p:nvSpPr>
            <p:cNvPr id="42" name="椭圆 41"/>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501" name="low-temperature-thermometer_63581"/>
            <p:cNvSpPr>
              <a:spLocks noChangeAspect="1"/>
            </p:cNvSpPr>
            <p:nvPr/>
          </p:nvSpPr>
          <p:spPr bwMode="auto">
            <a:xfrm>
              <a:off x="1485765" y="4638897"/>
              <a:ext cx="609685" cy="495484"/>
            </a:xfrm>
            <a:custGeom>
              <a:avLst/>
              <a:gdLst>
                <a:gd name="T0" fmla="*/ 0 w 601409"/>
                <a:gd name="T1" fmla="*/ 430240 h 488759"/>
                <a:gd name="T2" fmla="*/ 236019 w 601409"/>
                <a:gd name="T3" fmla="*/ 430240 h 488759"/>
                <a:gd name="T4" fmla="*/ 236019 w 601409"/>
                <a:gd name="T5" fmla="*/ 467005 h 488759"/>
                <a:gd name="T6" fmla="*/ 382056 w 601409"/>
                <a:gd name="T7" fmla="*/ 467005 h 488759"/>
                <a:gd name="T8" fmla="*/ 382056 w 601409"/>
                <a:gd name="T9" fmla="*/ 430240 h 488759"/>
                <a:gd name="T10" fmla="*/ 618075 w 601409"/>
                <a:gd name="T11" fmla="*/ 430240 h 488759"/>
                <a:gd name="T12" fmla="*/ 618075 w 601409"/>
                <a:gd name="T13" fmla="*/ 502302 h 488759"/>
                <a:gd name="T14" fmla="*/ 0 w 601409"/>
                <a:gd name="T15" fmla="*/ 502302 h 488759"/>
                <a:gd name="T16" fmla="*/ 451369 w 601409"/>
                <a:gd name="T17" fmla="*/ 100177 h 488759"/>
                <a:gd name="T18" fmla="*/ 485292 w 601409"/>
                <a:gd name="T19" fmla="*/ 134058 h 488759"/>
                <a:gd name="T20" fmla="*/ 451369 w 601409"/>
                <a:gd name="T21" fmla="*/ 167938 h 488759"/>
                <a:gd name="T22" fmla="*/ 448419 w 601409"/>
                <a:gd name="T23" fmla="*/ 167938 h 488759"/>
                <a:gd name="T24" fmla="*/ 376148 w 601409"/>
                <a:gd name="T25" fmla="*/ 253377 h 488759"/>
                <a:gd name="T26" fmla="*/ 376148 w 601409"/>
                <a:gd name="T27" fmla="*/ 260743 h 488759"/>
                <a:gd name="T28" fmla="*/ 342223 w 601409"/>
                <a:gd name="T29" fmla="*/ 294624 h 488759"/>
                <a:gd name="T30" fmla="*/ 308300 w 601409"/>
                <a:gd name="T31" fmla="*/ 260743 h 488759"/>
                <a:gd name="T32" fmla="*/ 308300 w 601409"/>
                <a:gd name="T33" fmla="*/ 257796 h 488759"/>
                <a:gd name="T34" fmla="*/ 255202 w 601409"/>
                <a:gd name="T35" fmla="*/ 216550 h 488759"/>
                <a:gd name="T36" fmla="*/ 241927 w 601409"/>
                <a:gd name="T37" fmla="*/ 219496 h 488759"/>
                <a:gd name="T38" fmla="*/ 233078 w 601409"/>
                <a:gd name="T39" fmla="*/ 218023 h 488759"/>
                <a:gd name="T40" fmla="*/ 200629 w 601409"/>
                <a:gd name="T41" fmla="*/ 247484 h 488759"/>
                <a:gd name="T42" fmla="*/ 200629 w 601409"/>
                <a:gd name="T43" fmla="*/ 253377 h 488759"/>
                <a:gd name="T44" fmla="*/ 166706 w 601409"/>
                <a:gd name="T45" fmla="*/ 287258 h 488759"/>
                <a:gd name="T46" fmla="*/ 132782 w 601409"/>
                <a:gd name="T47" fmla="*/ 253377 h 488759"/>
                <a:gd name="T48" fmla="*/ 166706 w 601409"/>
                <a:gd name="T49" fmla="*/ 219496 h 488759"/>
                <a:gd name="T50" fmla="*/ 172606 w 601409"/>
                <a:gd name="T51" fmla="*/ 219496 h 488759"/>
                <a:gd name="T52" fmla="*/ 208004 w 601409"/>
                <a:gd name="T53" fmla="*/ 185615 h 488759"/>
                <a:gd name="T54" fmla="*/ 208004 w 601409"/>
                <a:gd name="T55" fmla="*/ 184142 h 488759"/>
                <a:gd name="T56" fmla="*/ 241927 w 601409"/>
                <a:gd name="T57" fmla="*/ 150261 h 488759"/>
                <a:gd name="T58" fmla="*/ 275851 w 601409"/>
                <a:gd name="T59" fmla="*/ 181196 h 488759"/>
                <a:gd name="T60" fmla="*/ 333374 w 601409"/>
                <a:gd name="T61" fmla="*/ 228335 h 488759"/>
                <a:gd name="T62" fmla="*/ 342223 w 601409"/>
                <a:gd name="T63" fmla="*/ 226861 h 488759"/>
                <a:gd name="T64" fmla="*/ 345173 w 601409"/>
                <a:gd name="T65" fmla="*/ 226861 h 488759"/>
                <a:gd name="T66" fmla="*/ 418919 w 601409"/>
                <a:gd name="T67" fmla="*/ 141422 h 488759"/>
                <a:gd name="T68" fmla="*/ 417445 w 601409"/>
                <a:gd name="T69" fmla="*/ 134058 h 488759"/>
                <a:gd name="T70" fmla="*/ 451369 w 601409"/>
                <a:gd name="T71" fmla="*/ 100177 h 488759"/>
                <a:gd name="T72" fmla="*/ 103203 w 601409"/>
                <a:gd name="T73" fmla="*/ 58926 h 488759"/>
                <a:gd name="T74" fmla="*/ 103203 w 601409"/>
                <a:gd name="T75" fmla="*/ 335875 h 488759"/>
                <a:gd name="T76" fmla="*/ 514873 w 601409"/>
                <a:gd name="T77" fmla="*/ 335875 h 488759"/>
                <a:gd name="T78" fmla="*/ 514873 w 601409"/>
                <a:gd name="T79" fmla="*/ 58926 h 488759"/>
                <a:gd name="T80" fmla="*/ 44183 w 601409"/>
                <a:gd name="T81" fmla="*/ 0 h 488759"/>
                <a:gd name="T82" fmla="*/ 573893 w 601409"/>
                <a:gd name="T83" fmla="*/ 0 h 488759"/>
                <a:gd name="T84" fmla="*/ 573893 w 601409"/>
                <a:gd name="T85" fmla="*/ 394800 h 488759"/>
                <a:gd name="T86" fmla="*/ 44183 w 601409"/>
                <a:gd name="T87" fmla="*/ 394800 h 488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1409"/>
                <a:gd name="T133" fmla="*/ 0 h 488759"/>
                <a:gd name="T134" fmla="*/ 601409 w 601409"/>
                <a:gd name="T135" fmla="*/ 488759 h 488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rgbClr val="FFA300"/>
            </a:solidFill>
            <a:ln w="9525">
              <a:noFill/>
              <a:round/>
            </a:ln>
          </p:spPr>
          <p:txBody>
            <a:bodyPr/>
            <a:lstStyle/>
            <a:p>
              <a:endParaRPr lang="zh-CN" altLang="en-US"/>
            </a:p>
          </p:txBody>
        </p:sp>
      </p:grpSp>
      <p:grpSp>
        <p:nvGrpSpPr>
          <p:cNvPr id="47" name="Group 37"/>
          <p:cNvGrpSpPr/>
          <p:nvPr/>
        </p:nvGrpSpPr>
        <p:grpSpPr bwMode="auto">
          <a:xfrm>
            <a:off x="5954713" y="4300538"/>
            <a:ext cx="885825" cy="885825"/>
            <a:chOff x="1347816" y="4443847"/>
            <a:chExt cx="885585" cy="885585"/>
          </a:xfrm>
        </p:grpSpPr>
        <p:sp>
          <p:nvSpPr>
            <p:cNvPr id="48" name="椭圆 47"/>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499" name="low-temperature-thermometer_63581"/>
            <p:cNvSpPr>
              <a:spLocks noChangeAspect="1"/>
            </p:cNvSpPr>
            <p:nvPr/>
          </p:nvSpPr>
          <p:spPr bwMode="auto">
            <a:xfrm>
              <a:off x="1547581" y="4581796"/>
              <a:ext cx="486051" cy="609685"/>
            </a:xfrm>
            <a:custGeom>
              <a:avLst/>
              <a:gdLst>
                <a:gd name="T0" fmla="*/ 448263 w 484361"/>
                <a:gd name="T1" fmla="*/ 62102 h 607565"/>
                <a:gd name="T2" fmla="*/ 467755 w 484361"/>
                <a:gd name="T3" fmla="*/ 62102 h 607565"/>
                <a:gd name="T4" fmla="*/ 487747 w 484361"/>
                <a:gd name="T5" fmla="*/ 82069 h 607565"/>
                <a:gd name="T6" fmla="*/ 467755 w 484361"/>
                <a:gd name="T7" fmla="*/ 102038 h 607565"/>
                <a:gd name="T8" fmla="*/ 448263 w 484361"/>
                <a:gd name="T9" fmla="*/ 102038 h 607565"/>
                <a:gd name="T10" fmla="*/ 428271 w 484361"/>
                <a:gd name="T11" fmla="*/ 82069 h 607565"/>
                <a:gd name="T12" fmla="*/ 448263 w 484361"/>
                <a:gd name="T13" fmla="*/ 62102 h 607565"/>
                <a:gd name="T14" fmla="*/ 110584 w 484361"/>
                <a:gd name="T15" fmla="*/ 62102 h 607565"/>
                <a:gd name="T16" fmla="*/ 194972 w 484361"/>
                <a:gd name="T17" fmla="*/ 62102 h 607565"/>
                <a:gd name="T18" fmla="*/ 213669 w 484361"/>
                <a:gd name="T19" fmla="*/ 74779 h 607565"/>
                <a:gd name="T20" fmla="*/ 208670 w 484361"/>
                <a:gd name="T21" fmla="*/ 96739 h 607565"/>
                <a:gd name="T22" fmla="*/ 171975 w 484361"/>
                <a:gd name="T23" fmla="*/ 130679 h 607565"/>
                <a:gd name="T24" fmla="*/ 171975 w 484361"/>
                <a:gd name="T25" fmla="*/ 165916 h 607565"/>
                <a:gd name="T26" fmla="*/ 179273 w 484361"/>
                <a:gd name="T27" fmla="*/ 165916 h 607565"/>
                <a:gd name="T28" fmla="*/ 199271 w 484361"/>
                <a:gd name="T29" fmla="*/ 185879 h 607565"/>
                <a:gd name="T30" fmla="*/ 199271 w 484361"/>
                <a:gd name="T31" fmla="*/ 229800 h 607565"/>
                <a:gd name="T32" fmla="*/ 242564 w 484361"/>
                <a:gd name="T33" fmla="*/ 229800 h 607565"/>
                <a:gd name="T34" fmla="*/ 262562 w 484361"/>
                <a:gd name="T35" fmla="*/ 249763 h 607565"/>
                <a:gd name="T36" fmla="*/ 262562 w 484361"/>
                <a:gd name="T37" fmla="*/ 591849 h 607565"/>
                <a:gd name="T38" fmla="*/ 242564 w 484361"/>
                <a:gd name="T39" fmla="*/ 611812 h 607565"/>
                <a:gd name="T40" fmla="*/ 19997 w 484361"/>
                <a:gd name="T41" fmla="*/ 611812 h 607565"/>
                <a:gd name="T42" fmla="*/ 0 w 484361"/>
                <a:gd name="T43" fmla="*/ 591849 h 607565"/>
                <a:gd name="T44" fmla="*/ 0 w 484361"/>
                <a:gd name="T45" fmla="*/ 249763 h 607565"/>
                <a:gd name="T46" fmla="*/ 19997 w 484361"/>
                <a:gd name="T47" fmla="*/ 229800 h 607565"/>
                <a:gd name="T48" fmla="*/ 63290 w 484361"/>
                <a:gd name="T49" fmla="*/ 229800 h 607565"/>
                <a:gd name="T50" fmla="*/ 63290 w 484361"/>
                <a:gd name="T51" fmla="*/ 185879 h 607565"/>
                <a:gd name="T52" fmla="*/ 83289 w 484361"/>
                <a:gd name="T53" fmla="*/ 165916 h 607565"/>
                <a:gd name="T54" fmla="*/ 90587 w 484361"/>
                <a:gd name="T55" fmla="*/ 165916 h 607565"/>
                <a:gd name="T56" fmla="*/ 90587 w 484361"/>
                <a:gd name="T57" fmla="*/ 82066 h 607565"/>
                <a:gd name="T58" fmla="*/ 110584 w 484361"/>
                <a:gd name="T59" fmla="*/ 62102 h 607565"/>
                <a:gd name="T60" fmla="*/ 411845 w 484361"/>
                <a:gd name="T61" fmla="*/ 1452 h 607565"/>
                <a:gd name="T62" fmla="*/ 422765 w 484361"/>
                <a:gd name="T63" fmla="*/ 12170 h 607565"/>
                <a:gd name="T64" fmla="*/ 412170 w 484361"/>
                <a:gd name="T65" fmla="*/ 38326 h 607565"/>
                <a:gd name="T66" fmla="*/ 309324 w 484361"/>
                <a:gd name="T67" fmla="*/ 82052 h 607565"/>
                <a:gd name="T68" fmla="*/ 412170 w 484361"/>
                <a:gd name="T69" fmla="*/ 125878 h 607565"/>
                <a:gd name="T70" fmla="*/ 422765 w 484361"/>
                <a:gd name="T71" fmla="*/ 152034 h 607565"/>
                <a:gd name="T72" fmla="*/ 404374 w 484361"/>
                <a:gd name="T73" fmla="*/ 164213 h 607565"/>
                <a:gd name="T74" fmla="*/ 396578 w 484361"/>
                <a:gd name="T75" fmla="*/ 162615 h 607565"/>
                <a:gd name="T76" fmla="*/ 250353 w 484361"/>
                <a:gd name="T77" fmla="*/ 100421 h 607565"/>
                <a:gd name="T78" fmla="*/ 238260 w 484361"/>
                <a:gd name="T79" fmla="*/ 82052 h 607565"/>
                <a:gd name="T80" fmla="*/ 250353 w 484361"/>
                <a:gd name="T81" fmla="*/ 63684 h 607565"/>
                <a:gd name="T82" fmla="*/ 396578 w 484361"/>
                <a:gd name="T83" fmla="*/ 1590 h 607565"/>
                <a:gd name="T84" fmla="*/ 411845 w 484361"/>
                <a:gd name="T85" fmla="*/ 1452 h 6075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4361"/>
                <a:gd name="T130" fmla="*/ 0 h 607565"/>
                <a:gd name="T131" fmla="*/ 484361 w 484361"/>
                <a:gd name="T132" fmla="*/ 607565 h 6075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4361" h="607565">
                  <a:moveTo>
                    <a:pt x="445151" y="61671"/>
                  </a:moveTo>
                  <a:lnTo>
                    <a:pt x="464508" y="61671"/>
                  </a:lnTo>
                  <a:cubicBezTo>
                    <a:pt x="475526" y="61671"/>
                    <a:pt x="484361" y="70594"/>
                    <a:pt x="484361" y="81500"/>
                  </a:cubicBezTo>
                  <a:cubicBezTo>
                    <a:pt x="484361" y="92505"/>
                    <a:pt x="475526" y="101329"/>
                    <a:pt x="464508" y="101329"/>
                  </a:cubicBezTo>
                  <a:lnTo>
                    <a:pt x="445151" y="101329"/>
                  </a:lnTo>
                  <a:cubicBezTo>
                    <a:pt x="434133" y="101329"/>
                    <a:pt x="425298" y="92505"/>
                    <a:pt x="425298" y="81500"/>
                  </a:cubicBezTo>
                  <a:cubicBezTo>
                    <a:pt x="425298" y="70594"/>
                    <a:pt x="434133" y="61671"/>
                    <a:pt x="445151" y="61671"/>
                  </a:cubicBezTo>
                  <a:close/>
                  <a:moveTo>
                    <a:pt x="109816" y="61671"/>
                  </a:moveTo>
                  <a:lnTo>
                    <a:pt x="193618" y="61671"/>
                  </a:lnTo>
                  <a:cubicBezTo>
                    <a:pt x="201859" y="61671"/>
                    <a:pt x="209207" y="66727"/>
                    <a:pt x="212186" y="74260"/>
                  </a:cubicBezTo>
                  <a:cubicBezTo>
                    <a:pt x="215164" y="81893"/>
                    <a:pt x="213178" y="90517"/>
                    <a:pt x="207221" y="96068"/>
                  </a:cubicBezTo>
                  <a:lnTo>
                    <a:pt x="170781" y="129772"/>
                  </a:lnTo>
                  <a:lnTo>
                    <a:pt x="170781" y="164764"/>
                  </a:lnTo>
                  <a:lnTo>
                    <a:pt x="178029" y="164764"/>
                  </a:lnTo>
                  <a:cubicBezTo>
                    <a:pt x="188951" y="164764"/>
                    <a:pt x="197888" y="173685"/>
                    <a:pt x="197888" y="184589"/>
                  </a:cubicBezTo>
                  <a:lnTo>
                    <a:pt x="197888" y="228205"/>
                  </a:lnTo>
                  <a:lnTo>
                    <a:pt x="240881" y="228205"/>
                  </a:lnTo>
                  <a:cubicBezTo>
                    <a:pt x="251902" y="228205"/>
                    <a:pt x="260739" y="237126"/>
                    <a:pt x="260739" y="248030"/>
                  </a:cubicBezTo>
                  <a:lnTo>
                    <a:pt x="260739" y="587740"/>
                  </a:lnTo>
                  <a:cubicBezTo>
                    <a:pt x="260739" y="598644"/>
                    <a:pt x="251902" y="607565"/>
                    <a:pt x="240881" y="607565"/>
                  </a:cubicBezTo>
                  <a:lnTo>
                    <a:pt x="19858" y="607565"/>
                  </a:lnTo>
                  <a:cubicBezTo>
                    <a:pt x="8837" y="607565"/>
                    <a:pt x="0" y="598644"/>
                    <a:pt x="0" y="587740"/>
                  </a:cubicBezTo>
                  <a:lnTo>
                    <a:pt x="0" y="248030"/>
                  </a:lnTo>
                  <a:cubicBezTo>
                    <a:pt x="0" y="237126"/>
                    <a:pt x="8837" y="228205"/>
                    <a:pt x="19858" y="228205"/>
                  </a:cubicBezTo>
                  <a:lnTo>
                    <a:pt x="62851" y="228205"/>
                  </a:lnTo>
                  <a:lnTo>
                    <a:pt x="62851" y="184589"/>
                  </a:lnTo>
                  <a:cubicBezTo>
                    <a:pt x="62851" y="173685"/>
                    <a:pt x="71688" y="164764"/>
                    <a:pt x="82710" y="164764"/>
                  </a:cubicBezTo>
                  <a:lnTo>
                    <a:pt x="89958" y="164764"/>
                  </a:lnTo>
                  <a:lnTo>
                    <a:pt x="89958" y="81497"/>
                  </a:lnTo>
                  <a:cubicBezTo>
                    <a:pt x="89958" y="70593"/>
                    <a:pt x="98894" y="61671"/>
                    <a:pt x="109816" y="61671"/>
                  </a:cubicBezTo>
                  <a:close/>
                  <a:moveTo>
                    <a:pt x="408986" y="1442"/>
                  </a:moveTo>
                  <a:cubicBezTo>
                    <a:pt x="413701" y="3338"/>
                    <a:pt x="417696" y="7030"/>
                    <a:pt x="419830" y="12086"/>
                  </a:cubicBezTo>
                  <a:cubicBezTo>
                    <a:pt x="424098" y="22099"/>
                    <a:pt x="419433" y="33797"/>
                    <a:pt x="409309" y="38060"/>
                  </a:cubicBezTo>
                  <a:lnTo>
                    <a:pt x="307176" y="81483"/>
                  </a:lnTo>
                  <a:lnTo>
                    <a:pt x="409309" y="125004"/>
                  </a:lnTo>
                  <a:cubicBezTo>
                    <a:pt x="419433" y="129267"/>
                    <a:pt x="424098" y="140866"/>
                    <a:pt x="419830" y="150978"/>
                  </a:cubicBezTo>
                  <a:cubicBezTo>
                    <a:pt x="416654" y="158513"/>
                    <a:pt x="409309" y="163073"/>
                    <a:pt x="401567" y="163073"/>
                  </a:cubicBezTo>
                  <a:cubicBezTo>
                    <a:pt x="398987" y="163073"/>
                    <a:pt x="396307" y="162478"/>
                    <a:pt x="393825" y="161487"/>
                  </a:cubicBezTo>
                  <a:lnTo>
                    <a:pt x="248616" y="99724"/>
                  </a:lnTo>
                  <a:cubicBezTo>
                    <a:pt x="241370" y="96651"/>
                    <a:pt x="236606" y="89414"/>
                    <a:pt x="236606" y="81483"/>
                  </a:cubicBezTo>
                  <a:cubicBezTo>
                    <a:pt x="236606" y="73552"/>
                    <a:pt x="241370" y="66414"/>
                    <a:pt x="248616" y="63242"/>
                  </a:cubicBezTo>
                  <a:lnTo>
                    <a:pt x="393825" y="1578"/>
                  </a:lnTo>
                  <a:cubicBezTo>
                    <a:pt x="398837" y="-554"/>
                    <a:pt x="404272" y="-454"/>
                    <a:pt x="408986" y="1442"/>
                  </a:cubicBezTo>
                  <a:close/>
                </a:path>
              </a:pathLst>
            </a:custGeom>
            <a:solidFill>
              <a:srgbClr val="FFA300"/>
            </a:solidFill>
            <a:ln w="9525">
              <a:noFill/>
              <a:round/>
            </a:ln>
          </p:spPr>
          <p:txBody>
            <a:bodyPr/>
            <a:lstStyle/>
            <a:p>
              <a:endParaRPr lang="zh-CN" altLang="en-US"/>
            </a:p>
          </p:txBody>
        </p:sp>
      </p:grpSp>
      <p:grpSp>
        <p:nvGrpSpPr>
          <p:cNvPr id="53" name="Group 37"/>
          <p:cNvGrpSpPr/>
          <p:nvPr/>
        </p:nvGrpSpPr>
        <p:grpSpPr bwMode="auto">
          <a:xfrm>
            <a:off x="4424363" y="4300538"/>
            <a:ext cx="885825" cy="885825"/>
            <a:chOff x="1347816" y="4443847"/>
            <a:chExt cx="885585" cy="885585"/>
          </a:xfrm>
        </p:grpSpPr>
        <p:sp>
          <p:nvSpPr>
            <p:cNvPr id="54" name="椭圆 5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0497" name="low-temperature-thermometer_63581"/>
            <p:cNvSpPr>
              <a:spLocks noChangeAspect="1"/>
            </p:cNvSpPr>
            <p:nvPr/>
          </p:nvSpPr>
          <p:spPr bwMode="auto">
            <a:xfrm>
              <a:off x="1521261" y="4581796"/>
              <a:ext cx="538690" cy="609685"/>
            </a:xfrm>
            <a:custGeom>
              <a:avLst/>
              <a:gdLst>
                <a:gd name="T0" fmla="*/ 91135700 w 3102"/>
                <a:gd name="T1" fmla="*/ 68345934 h 3516"/>
                <a:gd name="T2" fmla="*/ 90954726 w 3102"/>
                <a:gd name="T3" fmla="*/ 68255764 h 3516"/>
                <a:gd name="T4" fmla="*/ 86551779 w 3102"/>
                <a:gd name="T5" fmla="*/ 69879510 h 3516"/>
                <a:gd name="T6" fmla="*/ 85074115 w 3102"/>
                <a:gd name="T7" fmla="*/ 73066656 h 3516"/>
                <a:gd name="T8" fmla="*/ 80671168 w 3102"/>
                <a:gd name="T9" fmla="*/ 71022062 h 3516"/>
                <a:gd name="T10" fmla="*/ 87577234 w 3102"/>
                <a:gd name="T11" fmla="*/ 40742945 h 3516"/>
                <a:gd name="T12" fmla="*/ 46713912 w 3102"/>
                <a:gd name="T13" fmla="*/ 0 h 3516"/>
                <a:gd name="T14" fmla="*/ 5820354 w 3102"/>
                <a:gd name="T15" fmla="*/ 40742945 h 3516"/>
                <a:gd name="T16" fmla="*/ 12756639 w 3102"/>
                <a:gd name="T17" fmla="*/ 71082233 h 3516"/>
                <a:gd name="T18" fmla="*/ 8444166 w 3102"/>
                <a:gd name="T19" fmla="*/ 73066656 h 3516"/>
                <a:gd name="T20" fmla="*/ 6966328 w 3102"/>
                <a:gd name="T21" fmla="*/ 69879510 h 3516"/>
                <a:gd name="T22" fmla="*/ 2563379 w 3102"/>
                <a:gd name="T23" fmla="*/ 68255764 h 3516"/>
                <a:gd name="T24" fmla="*/ 2382427 w 3102"/>
                <a:gd name="T25" fmla="*/ 68345934 h 3516"/>
                <a:gd name="T26" fmla="*/ 753854 w 3102"/>
                <a:gd name="T27" fmla="*/ 72735977 h 3516"/>
                <a:gd name="T28" fmla="*/ 11972569 w 3102"/>
                <a:gd name="T29" fmla="*/ 96941145 h 3516"/>
                <a:gd name="T30" fmla="*/ 16375516 w 3102"/>
                <a:gd name="T31" fmla="*/ 98534892 h 3516"/>
                <a:gd name="T32" fmla="*/ 16556469 w 3102"/>
                <a:gd name="T33" fmla="*/ 98474721 h 3516"/>
                <a:gd name="T34" fmla="*/ 18184868 w 3102"/>
                <a:gd name="T35" fmla="*/ 94084678 h 3516"/>
                <a:gd name="T36" fmla="*/ 16707205 w 3102"/>
                <a:gd name="T37" fmla="*/ 90897337 h 3516"/>
                <a:gd name="T38" fmla="*/ 21954655 w 3102"/>
                <a:gd name="T39" fmla="*/ 88461892 h 3516"/>
                <a:gd name="T40" fmla="*/ 46713912 w 3102"/>
                <a:gd name="T41" fmla="*/ 105721231 h 3516"/>
                <a:gd name="T42" fmla="*/ 71473152 w 3102"/>
                <a:gd name="T43" fmla="*/ 88431720 h 3516"/>
                <a:gd name="T44" fmla="*/ 76810905 w 3102"/>
                <a:gd name="T45" fmla="*/ 90897337 h 3516"/>
                <a:gd name="T46" fmla="*/ 75333242 w 3102"/>
                <a:gd name="T47" fmla="*/ 94084678 h 3516"/>
                <a:gd name="T48" fmla="*/ 76961815 w 3102"/>
                <a:gd name="T49" fmla="*/ 98474721 h 3516"/>
                <a:gd name="T50" fmla="*/ 77142767 w 3102"/>
                <a:gd name="T51" fmla="*/ 98534892 h 3516"/>
                <a:gd name="T52" fmla="*/ 81545714 w 3102"/>
                <a:gd name="T53" fmla="*/ 96941145 h 3516"/>
                <a:gd name="T54" fmla="*/ 92764273 w 3102"/>
                <a:gd name="T55" fmla="*/ 72735977 h 3516"/>
                <a:gd name="T56" fmla="*/ 91135700 w 3102"/>
                <a:gd name="T57" fmla="*/ 68345934 h 3516"/>
                <a:gd name="T58" fmla="*/ 69060509 w 3102"/>
                <a:gd name="T59" fmla="*/ 33466437 h 3516"/>
                <a:gd name="T60" fmla="*/ 79675929 w 3102"/>
                <a:gd name="T61" fmla="*/ 44020435 h 3516"/>
                <a:gd name="T62" fmla="*/ 69060509 w 3102"/>
                <a:gd name="T63" fmla="*/ 54604616 h 3516"/>
                <a:gd name="T64" fmla="*/ 53348549 w 3102"/>
                <a:gd name="T65" fmla="*/ 44020435 h 3516"/>
                <a:gd name="T66" fmla="*/ 69060509 w 3102"/>
                <a:gd name="T67" fmla="*/ 33466437 h 3516"/>
                <a:gd name="T68" fmla="*/ 46713912 w 3102"/>
                <a:gd name="T69" fmla="*/ 66030658 h 3516"/>
                <a:gd name="T70" fmla="*/ 50031144 w 3102"/>
                <a:gd name="T71" fmla="*/ 69338146 h 3516"/>
                <a:gd name="T72" fmla="*/ 46713912 w 3102"/>
                <a:gd name="T73" fmla="*/ 72645807 h 3516"/>
                <a:gd name="T74" fmla="*/ 43396495 w 3102"/>
                <a:gd name="T75" fmla="*/ 69338146 h 3516"/>
                <a:gd name="T76" fmla="*/ 46713912 w 3102"/>
                <a:gd name="T77" fmla="*/ 66030658 h 3516"/>
                <a:gd name="T78" fmla="*/ 24337087 w 3102"/>
                <a:gd name="T79" fmla="*/ 33466437 h 3516"/>
                <a:gd name="T80" fmla="*/ 40079264 w 3102"/>
                <a:gd name="T81" fmla="*/ 44020435 h 3516"/>
                <a:gd name="T82" fmla="*/ 24337087 w 3102"/>
                <a:gd name="T83" fmla="*/ 54604616 h 3516"/>
                <a:gd name="T84" fmla="*/ 13721661 w 3102"/>
                <a:gd name="T85" fmla="*/ 44020435 h 3516"/>
                <a:gd name="T86" fmla="*/ 24337087 w 3102"/>
                <a:gd name="T87" fmla="*/ 33466437 h 3516"/>
                <a:gd name="T88" fmla="*/ 36641339 w 3102"/>
                <a:gd name="T89" fmla="*/ 82658615 h 3516"/>
                <a:gd name="T90" fmla="*/ 33323933 w 3102"/>
                <a:gd name="T91" fmla="*/ 79351127 h 3516"/>
                <a:gd name="T92" fmla="*/ 36641339 w 3102"/>
                <a:gd name="T93" fmla="*/ 76043465 h 3516"/>
                <a:gd name="T94" fmla="*/ 39958571 w 3102"/>
                <a:gd name="T95" fmla="*/ 79351127 h 3516"/>
                <a:gd name="T96" fmla="*/ 36641339 w 3102"/>
                <a:gd name="T97" fmla="*/ 82658615 h 3516"/>
                <a:gd name="T98" fmla="*/ 46713912 w 3102"/>
                <a:gd name="T99" fmla="*/ 92671444 h 3516"/>
                <a:gd name="T100" fmla="*/ 43396495 w 3102"/>
                <a:gd name="T101" fmla="*/ 89363934 h 3516"/>
                <a:gd name="T102" fmla="*/ 46713912 w 3102"/>
                <a:gd name="T103" fmla="*/ 86056273 h 3516"/>
                <a:gd name="T104" fmla="*/ 50031144 w 3102"/>
                <a:gd name="T105" fmla="*/ 89363934 h 3516"/>
                <a:gd name="T106" fmla="*/ 46713912 w 3102"/>
                <a:gd name="T107" fmla="*/ 92671444 h 3516"/>
                <a:gd name="T108" fmla="*/ 56756257 w 3102"/>
                <a:gd name="T109" fmla="*/ 82658615 h 3516"/>
                <a:gd name="T110" fmla="*/ 53439025 w 3102"/>
                <a:gd name="T111" fmla="*/ 79351127 h 3516"/>
                <a:gd name="T112" fmla="*/ 56756257 w 3102"/>
                <a:gd name="T113" fmla="*/ 76043465 h 3516"/>
                <a:gd name="T114" fmla="*/ 60073663 w 3102"/>
                <a:gd name="T115" fmla="*/ 79351127 h 3516"/>
                <a:gd name="T116" fmla="*/ 56756257 w 3102"/>
                <a:gd name="T117" fmla="*/ 82658615 h 35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2"/>
                <a:gd name="T178" fmla="*/ 0 h 3516"/>
                <a:gd name="T179" fmla="*/ 3102 w 3102"/>
                <a:gd name="T180" fmla="*/ 3516 h 35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2" h="3516">
                  <a:moveTo>
                    <a:pt x="3022" y="2273"/>
                  </a:moveTo>
                  <a:lnTo>
                    <a:pt x="3016" y="2270"/>
                  </a:lnTo>
                  <a:cubicBezTo>
                    <a:pt x="2961" y="2244"/>
                    <a:pt x="2896" y="2269"/>
                    <a:pt x="2870" y="2324"/>
                  </a:cubicBezTo>
                  <a:lnTo>
                    <a:pt x="2821" y="2430"/>
                  </a:lnTo>
                  <a:lnTo>
                    <a:pt x="2675" y="2362"/>
                  </a:lnTo>
                  <a:cubicBezTo>
                    <a:pt x="2819" y="2006"/>
                    <a:pt x="2904" y="1634"/>
                    <a:pt x="2904" y="1355"/>
                  </a:cubicBezTo>
                  <a:cubicBezTo>
                    <a:pt x="2904" y="607"/>
                    <a:pt x="2297" y="0"/>
                    <a:pt x="1549" y="0"/>
                  </a:cubicBezTo>
                  <a:cubicBezTo>
                    <a:pt x="800" y="0"/>
                    <a:pt x="193" y="607"/>
                    <a:pt x="193" y="1355"/>
                  </a:cubicBezTo>
                  <a:cubicBezTo>
                    <a:pt x="193" y="1635"/>
                    <a:pt x="278" y="2007"/>
                    <a:pt x="423" y="2364"/>
                  </a:cubicBezTo>
                  <a:lnTo>
                    <a:pt x="280" y="2430"/>
                  </a:lnTo>
                  <a:lnTo>
                    <a:pt x="231" y="2324"/>
                  </a:lnTo>
                  <a:cubicBezTo>
                    <a:pt x="206" y="2269"/>
                    <a:pt x="140" y="2244"/>
                    <a:pt x="85" y="2270"/>
                  </a:cubicBezTo>
                  <a:lnTo>
                    <a:pt x="79" y="2273"/>
                  </a:lnTo>
                  <a:cubicBezTo>
                    <a:pt x="24" y="2298"/>
                    <a:pt x="0" y="2364"/>
                    <a:pt x="25" y="2419"/>
                  </a:cubicBezTo>
                  <a:lnTo>
                    <a:pt x="397" y="3224"/>
                  </a:lnTo>
                  <a:cubicBezTo>
                    <a:pt x="423" y="3279"/>
                    <a:pt x="488" y="3303"/>
                    <a:pt x="543" y="3277"/>
                  </a:cubicBezTo>
                  <a:lnTo>
                    <a:pt x="549" y="3275"/>
                  </a:lnTo>
                  <a:cubicBezTo>
                    <a:pt x="605" y="3249"/>
                    <a:pt x="629" y="3184"/>
                    <a:pt x="603" y="3129"/>
                  </a:cubicBezTo>
                  <a:lnTo>
                    <a:pt x="554" y="3023"/>
                  </a:lnTo>
                  <a:lnTo>
                    <a:pt x="728" y="2942"/>
                  </a:lnTo>
                  <a:cubicBezTo>
                    <a:pt x="956" y="3276"/>
                    <a:pt x="1240" y="3516"/>
                    <a:pt x="1549" y="3516"/>
                  </a:cubicBezTo>
                  <a:cubicBezTo>
                    <a:pt x="1857" y="3516"/>
                    <a:pt x="2142" y="3275"/>
                    <a:pt x="2370" y="2941"/>
                  </a:cubicBezTo>
                  <a:lnTo>
                    <a:pt x="2547" y="3023"/>
                  </a:lnTo>
                  <a:lnTo>
                    <a:pt x="2498" y="3129"/>
                  </a:lnTo>
                  <a:cubicBezTo>
                    <a:pt x="2473" y="3184"/>
                    <a:pt x="2497" y="3249"/>
                    <a:pt x="2552" y="3275"/>
                  </a:cubicBezTo>
                  <a:lnTo>
                    <a:pt x="2558" y="3277"/>
                  </a:lnTo>
                  <a:cubicBezTo>
                    <a:pt x="2613" y="3303"/>
                    <a:pt x="2679" y="3279"/>
                    <a:pt x="2704" y="3224"/>
                  </a:cubicBezTo>
                  <a:lnTo>
                    <a:pt x="3076" y="2419"/>
                  </a:lnTo>
                  <a:cubicBezTo>
                    <a:pt x="3102" y="2364"/>
                    <a:pt x="3078" y="2298"/>
                    <a:pt x="3022" y="2273"/>
                  </a:cubicBezTo>
                  <a:close/>
                  <a:moveTo>
                    <a:pt x="2290" y="1113"/>
                  </a:moveTo>
                  <a:cubicBezTo>
                    <a:pt x="2485" y="1113"/>
                    <a:pt x="2642" y="1270"/>
                    <a:pt x="2642" y="1464"/>
                  </a:cubicBezTo>
                  <a:cubicBezTo>
                    <a:pt x="2642" y="1658"/>
                    <a:pt x="2485" y="1816"/>
                    <a:pt x="2290" y="1816"/>
                  </a:cubicBezTo>
                  <a:cubicBezTo>
                    <a:pt x="2096" y="1816"/>
                    <a:pt x="1769" y="1658"/>
                    <a:pt x="1769" y="1464"/>
                  </a:cubicBezTo>
                  <a:cubicBezTo>
                    <a:pt x="1769" y="1270"/>
                    <a:pt x="2096" y="1113"/>
                    <a:pt x="2290" y="1113"/>
                  </a:cubicBezTo>
                  <a:close/>
                  <a:moveTo>
                    <a:pt x="1549" y="2196"/>
                  </a:moveTo>
                  <a:cubicBezTo>
                    <a:pt x="1609" y="2196"/>
                    <a:pt x="1659" y="2245"/>
                    <a:pt x="1659" y="2306"/>
                  </a:cubicBezTo>
                  <a:cubicBezTo>
                    <a:pt x="1659" y="2366"/>
                    <a:pt x="1609" y="2416"/>
                    <a:pt x="1549" y="2416"/>
                  </a:cubicBezTo>
                  <a:cubicBezTo>
                    <a:pt x="1488" y="2416"/>
                    <a:pt x="1439" y="2366"/>
                    <a:pt x="1439" y="2306"/>
                  </a:cubicBezTo>
                  <a:cubicBezTo>
                    <a:pt x="1439" y="2245"/>
                    <a:pt x="1488" y="2196"/>
                    <a:pt x="1549" y="2196"/>
                  </a:cubicBezTo>
                  <a:close/>
                  <a:moveTo>
                    <a:pt x="807" y="1113"/>
                  </a:moveTo>
                  <a:cubicBezTo>
                    <a:pt x="1001" y="1113"/>
                    <a:pt x="1329" y="1270"/>
                    <a:pt x="1329" y="1464"/>
                  </a:cubicBezTo>
                  <a:cubicBezTo>
                    <a:pt x="1329" y="1658"/>
                    <a:pt x="1001" y="1816"/>
                    <a:pt x="807" y="1816"/>
                  </a:cubicBezTo>
                  <a:cubicBezTo>
                    <a:pt x="613" y="1816"/>
                    <a:pt x="455" y="1658"/>
                    <a:pt x="455" y="1464"/>
                  </a:cubicBezTo>
                  <a:cubicBezTo>
                    <a:pt x="455" y="1270"/>
                    <a:pt x="613" y="1113"/>
                    <a:pt x="807" y="1113"/>
                  </a:cubicBezTo>
                  <a:close/>
                  <a:moveTo>
                    <a:pt x="1215" y="2749"/>
                  </a:moveTo>
                  <a:cubicBezTo>
                    <a:pt x="1154" y="2749"/>
                    <a:pt x="1105" y="2700"/>
                    <a:pt x="1105" y="2639"/>
                  </a:cubicBezTo>
                  <a:cubicBezTo>
                    <a:pt x="1105" y="2578"/>
                    <a:pt x="1154" y="2529"/>
                    <a:pt x="1215" y="2529"/>
                  </a:cubicBezTo>
                  <a:cubicBezTo>
                    <a:pt x="1276" y="2529"/>
                    <a:pt x="1325" y="2578"/>
                    <a:pt x="1325" y="2639"/>
                  </a:cubicBezTo>
                  <a:cubicBezTo>
                    <a:pt x="1325" y="2700"/>
                    <a:pt x="1276" y="2749"/>
                    <a:pt x="1215" y="2749"/>
                  </a:cubicBezTo>
                  <a:close/>
                  <a:moveTo>
                    <a:pt x="1549" y="3082"/>
                  </a:moveTo>
                  <a:cubicBezTo>
                    <a:pt x="1488" y="3082"/>
                    <a:pt x="1439" y="3033"/>
                    <a:pt x="1439" y="2972"/>
                  </a:cubicBezTo>
                  <a:cubicBezTo>
                    <a:pt x="1439" y="2911"/>
                    <a:pt x="1488" y="2862"/>
                    <a:pt x="1549" y="2862"/>
                  </a:cubicBezTo>
                  <a:cubicBezTo>
                    <a:pt x="1609" y="2862"/>
                    <a:pt x="1659" y="2911"/>
                    <a:pt x="1659" y="2972"/>
                  </a:cubicBezTo>
                  <a:cubicBezTo>
                    <a:pt x="1659" y="3033"/>
                    <a:pt x="1609" y="3082"/>
                    <a:pt x="1549" y="3082"/>
                  </a:cubicBezTo>
                  <a:close/>
                  <a:moveTo>
                    <a:pt x="1882" y="2749"/>
                  </a:moveTo>
                  <a:cubicBezTo>
                    <a:pt x="1821" y="2749"/>
                    <a:pt x="1772" y="2700"/>
                    <a:pt x="1772" y="2639"/>
                  </a:cubicBezTo>
                  <a:cubicBezTo>
                    <a:pt x="1772" y="2578"/>
                    <a:pt x="1821" y="2529"/>
                    <a:pt x="1882" y="2529"/>
                  </a:cubicBezTo>
                  <a:cubicBezTo>
                    <a:pt x="1943" y="2529"/>
                    <a:pt x="1992" y="2578"/>
                    <a:pt x="1992" y="2639"/>
                  </a:cubicBezTo>
                  <a:cubicBezTo>
                    <a:pt x="1992" y="2700"/>
                    <a:pt x="1943" y="2749"/>
                    <a:pt x="1882" y="2749"/>
                  </a:cubicBezTo>
                  <a:close/>
                </a:path>
              </a:pathLst>
            </a:custGeom>
            <a:solidFill>
              <a:srgbClr val="FFA300"/>
            </a:solidFill>
            <a:ln w="9525">
              <a:noFill/>
              <a:round/>
            </a:ln>
          </p:spPr>
          <p:txBody>
            <a:bodyPr/>
            <a:lstStyle/>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53" presetClass="entr" presetSubtype="16" fill="hold" nodeType="afterEffect">
                                  <p:childTnLst>
                                    <p:set>
                                      <p:cBhvr>
                                        <p:cTn id="40" dur="1" fill="hold">
                                          <p:stCondLst>
                                            <p:cond delay="0"/>
                                          </p:stCondLst>
                                        </p:cTn>
                                        <p:tgtEl>
                                          <p:spTgt spid="37"/>
                                        </p:tgtEl>
                                        <p:attrNameLst>
                                          <p:attrName>style.visibility</p:attrName>
                                        </p:attrNameLst>
                                      </p:cBhvr>
                                      <p:to>
                                        <p:strVal val="visible"/>
                                      </p:to>
                                    </p:set>
                                    <p:anim calcmode="lin" valueType="num">
                                      <p:cBhvr>
                                        <p:cTn id="41" dur="750" fill="hold"/>
                                        <p:tgtEl>
                                          <p:spTgt spid="37"/>
                                        </p:tgtEl>
                                        <p:attrNameLst>
                                          <p:attrName>ppt_w</p:attrName>
                                        </p:attrNameLst>
                                      </p:cBhvr>
                                      <p:tavLst>
                                        <p:tav tm="0">
                                          <p:val>
                                            <p:fltVal val="0"/>
                                          </p:val>
                                        </p:tav>
                                        <p:tav tm="100000">
                                          <p:val>
                                            <p:strVal val="#ppt_w"/>
                                          </p:val>
                                        </p:tav>
                                      </p:tavLst>
                                    </p:anim>
                                    <p:anim calcmode="lin" valueType="num">
                                      <p:cBhvr>
                                        <p:cTn id="42" dur="750" fill="hold"/>
                                        <p:tgtEl>
                                          <p:spTgt spid="37"/>
                                        </p:tgtEl>
                                        <p:attrNameLst>
                                          <p:attrName>ppt_h</p:attrName>
                                        </p:attrNameLst>
                                      </p:cBhvr>
                                      <p:tavLst>
                                        <p:tav tm="0">
                                          <p:val>
                                            <p:fltVal val="0"/>
                                          </p:val>
                                        </p:tav>
                                        <p:tav tm="100000">
                                          <p:val>
                                            <p:strVal val="#ppt_h"/>
                                          </p:val>
                                        </p:tav>
                                      </p:tavLst>
                                    </p:anim>
                                    <p:animEffect transition="in" filter="fade">
                                      <p:cBhvr>
                                        <p:cTn id="43" dur="750"/>
                                        <p:tgtEl>
                                          <p:spTgt spid="37"/>
                                        </p:tgtEl>
                                      </p:cBhvr>
                                    </p:animEffect>
                                  </p:childTnLst>
                                </p:cTn>
                              </p:par>
                            </p:childTnLst>
                          </p:cTn>
                        </p:par>
                        <p:par>
                          <p:cTn id="44" fill="hold">
                            <p:stCondLst>
                              <p:cond delay="6500"/>
                            </p:stCondLst>
                            <p:childTnLst>
                              <p:par>
                                <p:cTn id="45" presetID="53" presetClass="entr" presetSubtype="16" fill="hold" nodeType="afterEffec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childTnLst>
                          </p:cTn>
                        </p:par>
                        <p:par>
                          <p:cTn id="50" fill="hold">
                            <p:stCondLst>
                              <p:cond delay="7500"/>
                            </p:stCondLst>
                            <p:childTnLst>
                              <p:par>
                                <p:cTn id="51" presetID="53" presetClass="entr" presetSubtype="16" fill="hold" nodeType="afterEffect">
                                  <p:childTnLst>
                                    <p:set>
                                      <p:cBhvr>
                                        <p:cTn id="52" dur="1" fill="hold">
                                          <p:stCondLst>
                                            <p:cond delay="0"/>
                                          </p:stCondLst>
                                        </p:cTn>
                                        <p:tgtEl>
                                          <p:spTgt spid="53"/>
                                        </p:tgtEl>
                                        <p:attrNameLst>
                                          <p:attrName>style.visibility</p:attrName>
                                        </p:attrNameLst>
                                      </p:cBhvr>
                                      <p:to>
                                        <p:strVal val="visible"/>
                                      </p:to>
                                    </p:set>
                                    <p:anim calcmode="lin" valueType="num">
                                      <p:cBhvr>
                                        <p:cTn id="53" dur="750" fill="hold"/>
                                        <p:tgtEl>
                                          <p:spTgt spid="53"/>
                                        </p:tgtEl>
                                        <p:attrNameLst>
                                          <p:attrName>ppt_w</p:attrName>
                                        </p:attrNameLst>
                                      </p:cBhvr>
                                      <p:tavLst>
                                        <p:tav tm="0">
                                          <p:val>
                                            <p:fltVal val="0"/>
                                          </p:val>
                                        </p:tav>
                                        <p:tav tm="100000">
                                          <p:val>
                                            <p:strVal val="#ppt_w"/>
                                          </p:val>
                                        </p:tav>
                                      </p:tavLst>
                                    </p:anim>
                                    <p:anim calcmode="lin" valueType="num">
                                      <p:cBhvr>
                                        <p:cTn id="54" dur="750" fill="hold"/>
                                        <p:tgtEl>
                                          <p:spTgt spid="53"/>
                                        </p:tgtEl>
                                        <p:attrNameLst>
                                          <p:attrName>ppt_h</p:attrName>
                                        </p:attrNameLst>
                                      </p:cBhvr>
                                      <p:tavLst>
                                        <p:tav tm="0">
                                          <p:val>
                                            <p:fltVal val="0"/>
                                          </p:val>
                                        </p:tav>
                                        <p:tav tm="100000">
                                          <p:val>
                                            <p:strVal val="#ppt_h"/>
                                          </p:val>
                                        </p:tav>
                                      </p:tavLst>
                                    </p:anim>
                                    <p:animEffect transition="in" filter="fade">
                                      <p:cBhvr>
                                        <p:cTn id="55" dur="750"/>
                                        <p:tgtEl>
                                          <p:spTgt spid="53"/>
                                        </p:tgtEl>
                                      </p:cBhvr>
                                    </p:animEffect>
                                  </p:childTnLst>
                                </p:cTn>
                              </p:par>
                            </p:childTnLst>
                          </p:cTn>
                        </p:par>
                        <p:par>
                          <p:cTn id="56" fill="hold">
                            <p:stCondLst>
                              <p:cond delay="8500"/>
                            </p:stCondLst>
                            <p:childTnLst>
                              <p:par>
                                <p:cTn id="57" presetID="53" presetClass="entr" presetSubtype="16" fill="hold" nodeType="afterEffect">
                                  <p:childTnLst>
                                    <p:set>
                                      <p:cBhvr>
                                        <p:cTn id="58" dur="1" fill="hold">
                                          <p:stCondLst>
                                            <p:cond delay="0"/>
                                          </p:stCondLst>
                                        </p:cTn>
                                        <p:tgtEl>
                                          <p:spTgt spid="47"/>
                                        </p:tgtEl>
                                        <p:attrNameLst>
                                          <p:attrName>style.visibility</p:attrName>
                                        </p:attrNameLst>
                                      </p:cBhvr>
                                      <p:to>
                                        <p:strVal val="visible"/>
                                      </p:to>
                                    </p:set>
                                    <p:anim calcmode="lin" valueType="num">
                                      <p:cBhvr>
                                        <p:cTn id="59" dur="750" fill="hold"/>
                                        <p:tgtEl>
                                          <p:spTgt spid="47"/>
                                        </p:tgtEl>
                                        <p:attrNameLst>
                                          <p:attrName>ppt_w</p:attrName>
                                        </p:attrNameLst>
                                      </p:cBhvr>
                                      <p:tavLst>
                                        <p:tav tm="0">
                                          <p:val>
                                            <p:fltVal val="0"/>
                                          </p:val>
                                        </p:tav>
                                        <p:tav tm="100000">
                                          <p:val>
                                            <p:strVal val="#ppt_w"/>
                                          </p:val>
                                        </p:tav>
                                      </p:tavLst>
                                    </p:anim>
                                    <p:anim calcmode="lin" valueType="num">
                                      <p:cBhvr>
                                        <p:cTn id="60" dur="750" fill="hold"/>
                                        <p:tgtEl>
                                          <p:spTgt spid="47"/>
                                        </p:tgtEl>
                                        <p:attrNameLst>
                                          <p:attrName>ppt_h</p:attrName>
                                        </p:attrNameLst>
                                      </p:cBhvr>
                                      <p:tavLst>
                                        <p:tav tm="0">
                                          <p:val>
                                            <p:fltVal val="0"/>
                                          </p:val>
                                        </p:tav>
                                        <p:tav tm="100000">
                                          <p:val>
                                            <p:strVal val="#ppt_h"/>
                                          </p:val>
                                        </p:tav>
                                      </p:tavLst>
                                    </p:anim>
                                    <p:animEffect transition="in" filter="fade">
                                      <p:cBhvr>
                                        <p:cTn id="61" dur="750"/>
                                        <p:tgtEl>
                                          <p:spTgt spid="47"/>
                                        </p:tgtEl>
                                      </p:cBhvr>
                                    </p:animEffect>
                                  </p:childTnLst>
                                </p:cTn>
                              </p:par>
                            </p:childTnLst>
                          </p:cTn>
                        </p:par>
                        <p:par>
                          <p:cTn id="62" fill="hold">
                            <p:stCondLst>
                              <p:cond delay="9500"/>
                            </p:stCondLst>
                            <p:childTnLst>
                              <p:par>
                                <p:cTn id="63" presetID="42" presetClass="entr" presetSubtype="0" fill="hold" nodeType="afterEffec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22530"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22567"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22561"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22562"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2563"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22564"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2565"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5676900" cy="541338"/>
            <a:chOff x="840752" y="464106"/>
            <a:chExt cx="5678157" cy="540149"/>
          </a:xfrm>
        </p:grpSpPr>
        <p:sp>
          <p:nvSpPr>
            <p:cNvPr id="21" name="平行四边形 20"/>
            <p:cNvSpPr/>
            <p:nvPr/>
          </p:nvSpPr>
          <p:spPr>
            <a:xfrm>
              <a:off x="840752" y="481531"/>
              <a:ext cx="5678157"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59" name="矩形 21"/>
            <p:cNvSpPr>
              <a:spLocks noChangeArrowheads="1"/>
            </p:cNvSpPr>
            <p:nvPr/>
          </p:nvSpPr>
          <p:spPr bwMode="auto">
            <a:xfrm>
              <a:off x="1593394" y="481531"/>
              <a:ext cx="3042323" cy="517972"/>
            </a:xfrm>
            <a:prstGeom prst="rect">
              <a:avLst/>
            </a:prstGeom>
            <a:noFill/>
            <a:ln w="9525">
              <a:noFill/>
              <a:miter lim="800000"/>
            </a:ln>
          </p:spPr>
          <p:txBody>
            <a:bodyPr wrap="none">
              <a:spAutoFit/>
            </a:bodyPr>
            <a:lstStyle/>
            <a:p>
              <a:r>
                <a:rPr lang="zh-CN" altLang="en-US" sz="2800" b="1">
                  <a:solidFill>
                    <a:schemeClr val="bg1"/>
                  </a:solidFill>
                  <a:latin typeface="思源宋体 Heavy"/>
                  <a:ea typeface="思源宋体 Heavy"/>
                  <a:cs typeface="Times New Roman" panose="02020603050405020304" pitchFamily="18" charset="0"/>
                </a:rPr>
                <a:t>防控机制建立情况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22560"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27" name="组合 26"/>
          <p:cNvGrpSpPr/>
          <p:nvPr/>
        </p:nvGrpSpPr>
        <p:grpSpPr bwMode="auto">
          <a:xfrm>
            <a:off x="6451600" y="481013"/>
            <a:ext cx="1081088" cy="523875"/>
            <a:chOff x="6452117" y="481035"/>
            <a:chExt cx="1080000" cy="523220"/>
          </a:xfrm>
        </p:grpSpPr>
        <p:sp>
          <p:nvSpPr>
            <p:cNvPr id="24" name="平行四边形 23"/>
            <p:cNvSpPr/>
            <p:nvPr/>
          </p:nvSpPr>
          <p:spPr>
            <a:xfrm>
              <a:off x="6452117"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57" name="building_48774"/>
            <p:cNvSpPr>
              <a:spLocks noChangeAspect="1"/>
            </p:cNvSpPr>
            <p:nvPr/>
          </p:nvSpPr>
          <p:spPr bwMode="auto">
            <a:xfrm>
              <a:off x="6731487" y="568861"/>
              <a:ext cx="448871" cy="347567"/>
            </a:xfrm>
            <a:custGeom>
              <a:avLst/>
              <a:gdLst>
                <a:gd name="T0" fmla="*/ 306102734 w 427"/>
                <a:gd name="T1" fmla="*/ 16539357 h 331"/>
                <a:gd name="T2" fmla="*/ 238694247 w 427"/>
                <a:gd name="T3" fmla="*/ 0 h 331"/>
                <a:gd name="T4" fmla="*/ 149183929 w 427"/>
                <a:gd name="T5" fmla="*/ 67258931 h 331"/>
                <a:gd name="T6" fmla="*/ 238694247 w 427"/>
                <a:gd name="T7" fmla="*/ 364963198 h 331"/>
                <a:gd name="T8" fmla="*/ 317153157 w 427"/>
                <a:gd name="T9" fmla="*/ 355040216 h 331"/>
                <a:gd name="T10" fmla="*/ 16575639 w 427"/>
                <a:gd name="T11" fmla="*/ 177519583 h 331"/>
                <a:gd name="T12" fmla="*/ 16575639 w 427"/>
                <a:gd name="T13" fmla="*/ 177519583 h 331"/>
                <a:gd name="T14" fmla="*/ 64093941 w 427"/>
                <a:gd name="T15" fmla="*/ 276754716 h 331"/>
                <a:gd name="T16" fmla="*/ 16575639 w 427"/>
                <a:gd name="T17" fmla="*/ 252497423 h 331"/>
                <a:gd name="T18" fmla="*/ 16575639 w 427"/>
                <a:gd name="T19" fmla="*/ 238163177 h 331"/>
                <a:gd name="T20" fmla="*/ 64093941 w 427"/>
                <a:gd name="T21" fmla="*/ 212803396 h 331"/>
                <a:gd name="T22" fmla="*/ 64093941 w 427"/>
                <a:gd name="T23" fmla="*/ 212803396 h 331"/>
                <a:gd name="T24" fmla="*/ 77354045 w 427"/>
                <a:gd name="T25" fmla="*/ 185238508 h 331"/>
                <a:gd name="T26" fmla="*/ 77354045 w 427"/>
                <a:gd name="T27" fmla="*/ 277857269 h 331"/>
                <a:gd name="T28" fmla="*/ 77354045 w 427"/>
                <a:gd name="T29" fmla="*/ 264625511 h 331"/>
                <a:gd name="T30" fmla="*/ 132607211 w 427"/>
                <a:gd name="T31" fmla="*/ 237060623 h 331"/>
                <a:gd name="T32" fmla="*/ 132607211 w 427"/>
                <a:gd name="T33" fmla="*/ 237060623 h 331"/>
                <a:gd name="T34" fmla="*/ 132607211 w 427"/>
                <a:gd name="T35" fmla="*/ 197366596 h 331"/>
                <a:gd name="T36" fmla="*/ 225433109 w 427"/>
                <a:gd name="T37" fmla="*/ 86003408 h 331"/>
                <a:gd name="T38" fmla="*/ 225433109 w 427"/>
                <a:gd name="T39" fmla="*/ 100337653 h 331"/>
                <a:gd name="T40" fmla="*/ 159129520 w 427"/>
                <a:gd name="T41" fmla="*/ 137825556 h 331"/>
                <a:gd name="T42" fmla="*/ 159129520 w 427"/>
                <a:gd name="T43" fmla="*/ 137825556 h 331"/>
                <a:gd name="T44" fmla="*/ 159129520 w 427"/>
                <a:gd name="T45" fmla="*/ 178622136 h 331"/>
                <a:gd name="T46" fmla="*/ 159129520 w 427"/>
                <a:gd name="T47" fmla="*/ 280062376 h 331"/>
                <a:gd name="T48" fmla="*/ 159129520 w 427"/>
                <a:gd name="T49" fmla="*/ 265728065 h 331"/>
                <a:gd name="T50" fmla="*/ 225433109 w 427"/>
                <a:gd name="T51" fmla="*/ 235958070 h 331"/>
                <a:gd name="T52" fmla="*/ 225433109 w 427"/>
                <a:gd name="T53" fmla="*/ 235958070 h 331"/>
                <a:gd name="T54" fmla="*/ 225433109 w 427"/>
                <a:gd name="T55" fmla="*/ 191853829 h 331"/>
                <a:gd name="T56" fmla="*/ 317153157 w 427"/>
                <a:gd name="T57" fmla="*/ 97029993 h 331"/>
                <a:gd name="T58" fmla="*/ 316048325 w 427"/>
                <a:gd name="T59" fmla="*/ 138928110 h 331"/>
                <a:gd name="T60" fmla="*/ 253059167 w 427"/>
                <a:gd name="T61" fmla="*/ 160981280 h 331"/>
                <a:gd name="T62" fmla="*/ 253059167 w 427"/>
                <a:gd name="T63" fmla="*/ 160981280 h 331"/>
                <a:gd name="T64" fmla="*/ 253059167 w 427"/>
                <a:gd name="T65" fmla="*/ 237060623 h 331"/>
                <a:gd name="T66" fmla="*/ 253059167 w 427"/>
                <a:gd name="T67" fmla="*/ 253599976 h 331"/>
                <a:gd name="T68" fmla="*/ 253059167 w 427"/>
                <a:gd name="T69" fmla="*/ 207290628 h 331"/>
                <a:gd name="T70" fmla="*/ 317153157 w 427"/>
                <a:gd name="T71" fmla="*/ 123492327 h 331"/>
                <a:gd name="T72" fmla="*/ 317153157 w 427"/>
                <a:gd name="T73" fmla="*/ 123492327 h 331"/>
                <a:gd name="T74" fmla="*/ 340359886 w 427"/>
                <a:gd name="T75" fmla="*/ 180827243 h 331"/>
                <a:gd name="T76" fmla="*/ 341464718 w 427"/>
                <a:gd name="T77" fmla="*/ 210598289 h 331"/>
                <a:gd name="T78" fmla="*/ 394508220 w 427"/>
                <a:gd name="T79" fmla="*/ 224931484 h 331"/>
                <a:gd name="T80" fmla="*/ 341464718 w 427"/>
                <a:gd name="T81" fmla="*/ 252497423 h 331"/>
                <a:gd name="T82" fmla="*/ 341464718 w 427"/>
                <a:gd name="T83" fmla="*/ 252497423 h 331"/>
                <a:gd name="T84" fmla="*/ 394508220 w 427"/>
                <a:gd name="T85" fmla="*/ 276754716 h 331"/>
                <a:gd name="T86" fmla="*/ 455286598 w 427"/>
                <a:gd name="T87" fmla="*/ 188546168 h 331"/>
                <a:gd name="T88" fmla="*/ 455286598 w 427"/>
                <a:gd name="T89" fmla="*/ 215008503 h 331"/>
                <a:gd name="T90" fmla="*/ 409979023 w 427"/>
                <a:gd name="T91" fmla="*/ 226035088 h 331"/>
                <a:gd name="T92" fmla="*/ 409979023 w 427"/>
                <a:gd name="T93" fmla="*/ 226035088 h 331"/>
                <a:gd name="T94" fmla="*/ 409979023 w 427"/>
                <a:gd name="T95" fmla="*/ 263522958 h 331"/>
                <a:gd name="T96" fmla="*/ 409979023 w 427"/>
                <a:gd name="T97" fmla="*/ 275652162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7"/>
                <a:gd name="T148" fmla="*/ 0 h 331"/>
                <a:gd name="T149" fmla="*/ 427 w 427"/>
                <a:gd name="T150" fmla="*/ 331 h 3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7" h="331">
                  <a:moveTo>
                    <a:pt x="294" y="135"/>
                  </a:moveTo>
                  <a:lnTo>
                    <a:pt x="294" y="60"/>
                  </a:lnTo>
                  <a:lnTo>
                    <a:pt x="277" y="56"/>
                  </a:lnTo>
                  <a:lnTo>
                    <a:pt x="277" y="15"/>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bg1"/>
            </a:solidFill>
            <a:ln w="9525">
              <a:noFill/>
              <a:round/>
            </a:ln>
          </p:spPr>
          <p:txBody>
            <a:bodyPr/>
            <a:lstStyle/>
            <a:p>
              <a:endParaRPr lang="zh-CN" altLang="en-US"/>
            </a:p>
          </p:txBody>
        </p:sp>
      </p:grpSp>
      <p:pic>
        <p:nvPicPr>
          <p:cNvPr id="28" name="图片 27"/>
          <p:cNvPicPr>
            <a:picLocks noChangeAspect="1"/>
          </p:cNvPicPr>
          <p:nvPr/>
        </p:nvPicPr>
        <p:blipFill>
          <a:blip r:embed="rId1"/>
          <a:srcRect l="20226" t="11073" r="22664" b="15437"/>
          <a:stretch>
            <a:fillRect/>
          </a:stretch>
        </p:blipFill>
        <p:spPr bwMode="auto">
          <a:xfrm>
            <a:off x="6956425" y="3660775"/>
            <a:ext cx="2519363" cy="3321050"/>
          </a:xfrm>
          <a:prstGeom prst="rect">
            <a:avLst/>
          </a:prstGeom>
          <a:noFill/>
          <a:ln w="9525">
            <a:noFill/>
            <a:miter lim="800000"/>
            <a:headEnd/>
            <a:tailEnd/>
          </a:ln>
        </p:spPr>
      </p:pic>
      <p:grpSp>
        <p:nvGrpSpPr>
          <p:cNvPr id="7" name="组合 6"/>
          <p:cNvGrpSpPr/>
          <p:nvPr/>
        </p:nvGrpSpPr>
        <p:grpSpPr bwMode="auto">
          <a:xfrm>
            <a:off x="788988" y="1476375"/>
            <a:ext cx="8250237" cy="468313"/>
            <a:chOff x="789213" y="1467144"/>
            <a:chExt cx="8249797" cy="467103"/>
          </a:xfrm>
        </p:grpSpPr>
        <p:sp>
          <p:nvSpPr>
            <p:cNvPr id="22554" name="矩形 2"/>
            <p:cNvSpPr>
              <a:spLocks noChangeArrowheads="1"/>
            </p:cNvSpPr>
            <p:nvPr/>
          </p:nvSpPr>
          <p:spPr bwMode="auto">
            <a:xfrm>
              <a:off x="1209878" y="1478228"/>
              <a:ext cx="7829132" cy="456019"/>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制定防控预案</a:t>
              </a:r>
              <a:endParaRPr lang="zh-CN" altLang="en-US" sz="2400" b="1">
                <a:latin typeface="等线" panose="02010600030101010101" charset="-122"/>
                <a:ea typeface="等线" panose="02010600030101010101" charset="-122"/>
              </a:endParaRPr>
            </a:p>
          </p:txBody>
        </p:sp>
        <p:sp>
          <p:nvSpPr>
            <p:cNvPr id="6" name="椭圆 5"/>
            <p:cNvSpPr/>
            <p:nvPr/>
          </p:nvSpPr>
          <p:spPr>
            <a:xfrm>
              <a:off x="789213" y="1467144"/>
              <a:ext cx="390504"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rgbClr val="FFFFFF"/>
                  </a:solidFill>
                  <a:latin typeface="思源宋体 Heavy"/>
                  <a:ea typeface="思源宋体 Heavy"/>
                  <a:cs typeface="思源宋体 Heavy"/>
                </a:rPr>
                <a:t>2</a:t>
              </a:r>
              <a:endParaRPr lang="en-US" altLang="zh-CN" b="1">
                <a:solidFill>
                  <a:srgbClr val="FFFFFF"/>
                </a:solidFill>
                <a:latin typeface="思源宋体 Heavy"/>
                <a:ea typeface="思源宋体 Heavy"/>
                <a:cs typeface="思源宋体 Heavy"/>
              </a:endParaRPr>
            </a:p>
          </p:txBody>
        </p:sp>
      </p:grpSp>
      <p:grpSp>
        <p:nvGrpSpPr>
          <p:cNvPr id="26" name="组合 25"/>
          <p:cNvGrpSpPr/>
          <p:nvPr/>
        </p:nvGrpSpPr>
        <p:grpSpPr bwMode="auto">
          <a:xfrm>
            <a:off x="788988" y="2171700"/>
            <a:ext cx="10363200" cy="1928813"/>
            <a:chOff x="789213" y="2167984"/>
            <a:chExt cx="10362319" cy="1931654"/>
          </a:xfrm>
        </p:grpSpPr>
        <p:sp>
          <p:nvSpPr>
            <p:cNvPr id="22552" name="矩形 3"/>
            <p:cNvSpPr>
              <a:spLocks noChangeArrowheads="1"/>
            </p:cNvSpPr>
            <p:nvPr/>
          </p:nvSpPr>
          <p:spPr bwMode="auto">
            <a:xfrm>
              <a:off x="1209865" y="2179113"/>
              <a:ext cx="9941667" cy="1920525"/>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预案内容必须包括：</a:t>
              </a:r>
              <a:r>
                <a:rPr lang="zh-CN" altLang="en-US" sz="2400">
                  <a:solidFill>
                    <a:srgbClr val="333333"/>
                  </a:solidFill>
                  <a:latin typeface="思源宋体 CN Medium"/>
                  <a:ea typeface="思源宋体 CN Medium"/>
                  <a:cs typeface="思源宋体 CN Medium"/>
                </a:rPr>
                <a:t>领导体系、责任分工、排查制度、日常管控、后勤保障、信息报告、应急处置等内容。</a:t>
              </a:r>
              <a:endParaRPr lang="zh-CN" altLang="en-US" sz="2400">
                <a:solidFill>
                  <a:srgbClr val="333333"/>
                </a:solidFill>
                <a:latin typeface="思源宋体 CN Medium"/>
                <a:ea typeface="思源宋体 CN Medium"/>
                <a:cs typeface="思源宋体 CN Medium"/>
              </a:endParaRPr>
            </a:p>
            <a:p>
              <a:endParaRPr lang="zh-CN" altLang="en-US" sz="2400">
                <a:solidFill>
                  <a:srgbClr val="EA2424"/>
                </a:solidFill>
                <a:latin typeface="思源宋体 CN Medium"/>
                <a:ea typeface="思源宋体 CN Medium"/>
                <a:cs typeface="思源宋体 CN Medium"/>
              </a:endParaRPr>
            </a:p>
            <a:p>
              <a:r>
                <a:rPr lang="zh-CN" altLang="en-US" sz="2400" b="1">
                  <a:solidFill>
                    <a:srgbClr val="EA2424"/>
                  </a:solidFill>
                  <a:latin typeface="思源宋体 CN Medium"/>
                  <a:ea typeface="思源宋体 CN Medium"/>
                  <a:cs typeface="思源宋体 CN Medium"/>
                </a:rPr>
                <a:t>目前存在的问题：</a:t>
              </a:r>
              <a:r>
                <a:rPr lang="zh-CN" altLang="en-US" sz="2400">
                  <a:solidFill>
                    <a:srgbClr val="EA2424"/>
                  </a:solidFill>
                  <a:latin typeface="思源宋体 CN Medium"/>
                  <a:ea typeface="思源宋体 CN Medium"/>
                  <a:cs typeface="思源宋体 CN Medium"/>
                </a:rPr>
                <a:t>内容不全；照搬照抄没有可操作性；没有细化到具体的车间和班组；没有明确到人。</a:t>
              </a:r>
              <a:endParaRPr lang="zh-CN" altLang="en-US" sz="2000">
                <a:solidFill>
                  <a:srgbClr val="EA2424"/>
                </a:solidFill>
                <a:latin typeface="等线" panose="02010600030101010101" charset="-122"/>
                <a:ea typeface="等线" panose="02010600030101010101" charset="-122"/>
              </a:endParaRPr>
            </a:p>
          </p:txBody>
        </p:sp>
        <p:sp>
          <p:nvSpPr>
            <p:cNvPr id="29" name="椭圆 28"/>
            <p:cNvSpPr/>
            <p:nvPr/>
          </p:nvSpPr>
          <p:spPr>
            <a:xfrm>
              <a:off x="789213" y="2167984"/>
              <a:ext cx="390492"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a:solidFill>
                    <a:srgbClr val="EA2424"/>
                  </a:solidFill>
                  <a:latin typeface="思源宋体 Heavy"/>
                  <a:ea typeface="思源宋体 Heavy"/>
                  <a:cs typeface="思源宋体 Heavy"/>
                </a:rPr>
                <a:t>注</a:t>
              </a:r>
              <a:endParaRPr lang="zh-CN" altLang="en-US" sz="2000" b="1">
                <a:solidFill>
                  <a:srgbClr val="EA2424"/>
                </a:solidFill>
                <a:latin typeface="思源宋体 Heavy"/>
                <a:ea typeface="思源宋体 Heavy"/>
                <a:cs typeface="思源宋体 Heavy"/>
              </a:endParaRPr>
            </a:p>
          </p:txBody>
        </p:sp>
      </p:grpSp>
      <p:grpSp>
        <p:nvGrpSpPr>
          <p:cNvPr id="37" name="组合 36"/>
          <p:cNvGrpSpPr/>
          <p:nvPr/>
        </p:nvGrpSpPr>
        <p:grpSpPr bwMode="auto">
          <a:xfrm>
            <a:off x="1363663" y="4300538"/>
            <a:ext cx="885825" cy="885825"/>
            <a:chOff x="1347816" y="4443847"/>
            <a:chExt cx="885585" cy="885585"/>
          </a:xfrm>
        </p:grpSpPr>
        <p:sp>
          <p:nvSpPr>
            <p:cNvPr id="34" name="椭圆 3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51" name="low-temperature-thermometer_63581"/>
            <p:cNvSpPr>
              <a:spLocks noChangeAspect="1"/>
            </p:cNvSpPr>
            <p:nvPr/>
          </p:nvSpPr>
          <p:spPr bwMode="auto">
            <a:xfrm>
              <a:off x="1645701" y="4581797"/>
              <a:ext cx="289814" cy="609685"/>
            </a:xfrm>
            <a:custGeom>
              <a:avLst/>
              <a:gdLst>
                <a:gd name="T0" fmla="*/ 379485 w 287164"/>
                <a:gd name="T1" fmla="*/ 379485 h 604110"/>
                <a:gd name="T2" fmla="*/ 379485 w 287164"/>
                <a:gd name="T3" fmla="*/ 379485 h 604110"/>
                <a:gd name="T4" fmla="*/ 379485 w 287164"/>
                <a:gd name="T5" fmla="*/ 379485 h 604110"/>
                <a:gd name="T6" fmla="*/ 379485 w 287164"/>
                <a:gd name="T7" fmla="*/ 379485 h 604110"/>
                <a:gd name="T8" fmla="*/ 379485 w 287164"/>
                <a:gd name="T9" fmla="*/ 379485 h 604110"/>
                <a:gd name="T10" fmla="*/ 379485 w 287164"/>
                <a:gd name="T11" fmla="*/ 379485 h 604110"/>
                <a:gd name="T12" fmla="*/ 379485 w 287164"/>
                <a:gd name="T13" fmla="*/ 379485 h 604110"/>
                <a:gd name="T14" fmla="*/ 379485 w 287164"/>
                <a:gd name="T15" fmla="*/ 379485 h 604110"/>
                <a:gd name="T16" fmla="*/ 379485 w 287164"/>
                <a:gd name="T17" fmla="*/ 379485 h 604110"/>
                <a:gd name="T18" fmla="*/ 379485 w 287164"/>
                <a:gd name="T19" fmla="*/ 379485 h 604110"/>
                <a:gd name="T20" fmla="*/ 379485 w 287164"/>
                <a:gd name="T21" fmla="*/ 379485 h 604110"/>
                <a:gd name="T22" fmla="*/ 379485 w 287164"/>
                <a:gd name="T23" fmla="*/ 379485 h 604110"/>
                <a:gd name="T24" fmla="*/ 379485 w 287164"/>
                <a:gd name="T25" fmla="*/ 379485 h 604110"/>
                <a:gd name="T26" fmla="*/ 379485 w 287164"/>
                <a:gd name="T27" fmla="*/ 379485 h 604110"/>
                <a:gd name="T28" fmla="*/ 379485 w 287164"/>
                <a:gd name="T29" fmla="*/ 379485 h 604110"/>
                <a:gd name="T30" fmla="*/ 379485 w 287164"/>
                <a:gd name="T31" fmla="*/ 379485 h 604110"/>
                <a:gd name="T32" fmla="*/ 379485 w 287164"/>
                <a:gd name="T33" fmla="*/ 379485 h 604110"/>
                <a:gd name="T34" fmla="*/ 379485 w 287164"/>
                <a:gd name="T35" fmla="*/ 379485 h 604110"/>
                <a:gd name="T36" fmla="*/ 379485 w 287164"/>
                <a:gd name="T37" fmla="*/ 379485 h 604110"/>
                <a:gd name="T38" fmla="*/ 379485 w 287164"/>
                <a:gd name="T39" fmla="*/ 379485 h 604110"/>
                <a:gd name="T40" fmla="*/ 379485 w 287164"/>
                <a:gd name="T41" fmla="*/ 379485 h 604110"/>
                <a:gd name="T42" fmla="*/ 379485 w 287164"/>
                <a:gd name="T43" fmla="*/ 379485 h 604110"/>
                <a:gd name="T44" fmla="*/ 379485 w 287164"/>
                <a:gd name="T45" fmla="*/ 379485 h 604110"/>
                <a:gd name="T46" fmla="*/ 379485 w 287164"/>
                <a:gd name="T47" fmla="*/ 379485 h 604110"/>
                <a:gd name="T48" fmla="*/ 379485 w 287164"/>
                <a:gd name="T49" fmla="*/ 379485 h 604110"/>
                <a:gd name="T50" fmla="*/ 379485 w 287164"/>
                <a:gd name="T51" fmla="*/ 379485 h 604110"/>
                <a:gd name="T52" fmla="*/ 379485 w 287164"/>
                <a:gd name="T53" fmla="*/ 379485 h 604110"/>
                <a:gd name="T54" fmla="*/ 379485 w 287164"/>
                <a:gd name="T55" fmla="*/ 379485 h 604110"/>
                <a:gd name="T56" fmla="*/ 379485 w 287164"/>
                <a:gd name="T57" fmla="*/ 379485 h 604110"/>
                <a:gd name="T58" fmla="*/ 379485 w 287164"/>
                <a:gd name="T59" fmla="*/ 379485 h 604110"/>
                <a:gd name="T60" fmla="*/ 379485 w 287164"/>
                <a:gd name="T61" fmla="*/ 379485 h 604110"/>
                <a:gd name="T62" fmla="*/ 379485 w 287164"/>
                <a:gd name="T63" fmla="*/ 379485 h 604110"/>
                <a:gd name="T64" fmla="*/ 379485 w 287164"/>
                <a:gd name="T65" fmla="*/ 379485 h 604110"/>
                <a:gd name="T66" fmla="*/ 379485 w 287164"/>
                <a:gd name="T67" fmla="*/ 379485 h 604110"/>
                <a:gd name="T68" fmla="*/ 379485 w 287164"/>
                <a:gd name="T69" fmla="*/ 379485 h 6041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7164"/>
                <a:gd name="T106" fmla="*/ 0 h 604110"/>
                <a:gd name="T107" fmla="*/ 287164 w 287164"/>
                <a:gd name="T108" fmla="*/ 604110 h 6041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7164" h="604110">
                  <a:moveTo>
                    <a:pt x="110225" y="246072"/>
                  </a:moveTo>
                  <a:lnTo>
                    <a:pt x="176781" y="246072"/>
                  </a:lnTo>
                  <a:lnTo>
                    <a:pt x="176781" y="402731"/>
                  </a:lnTo>
                  <a:cubicBezTo>
                    <a:pt x="196648" y="414629"/>
                    <a:pt x="210555" y="436442"/>
                    <a:pt x="210555" y="460238"/>
                  </a:cubicBezTo>
                  <a:cubicBezTo>
                    <a:pt x="210555" y="497916"/>
                    <a:pt x="180754" y="527661"/>
                    <a:pt x="143006" y="527661"/>
                  </a:cubicBezTo>
                  <a:cubicBezTo>
                    <a:pt x="106251" y="527661"/>
                    <a:pt x="76450" y="497916"/>
                    <a:pt x="76450" y="460238"/>
                  </a:cubicBezTo>
                  <a:cubicBezTo>
                    <a:pt x="76450" y="436442"/>
                    <a:pt x="89364" y="414629"/>
                    <a:pt x="110225" y="402731"/>
                  </a:cubicBezTo>
                  <a:close/>
                  <a:moveTo>
                    <a:pt x="143085" y="39679"/>
                  </a:moveTo>
                  <a:cubicBezTo>
                    <a:pt x="108308" y="39679"/>
                    <a:pt x="80486" y="68446"/>
                    <a:pt x="80486" y="103165"/>
                  </a:cubicBezTo>
                  <a:lnTo>
                    <a:pt x="80486" y="128956"/>
                  </a:lnTo>
                  <a:lnTo>
                    <a:pt x="125200" y="128956"/>
                  </a:lnTo>
                  <a:cubicBezTo>
                    <a:pt x="132155" y="128956"/>
                    <a:pt x="138117" y="134908"/>
                    <a:pt x="138117" y="141852"/>
                  </a:cubicBezTo>
                  <a:cubicBezTo>
                    <a:pt x="138117" y="149788"/>
                    <a:pt x="132155" y="154747"/>
                    <a:pt x="125200" y="154747"/>
                  </a:cubicBezTo>
                  <a:lnTo>
                    <a:pt x="80486" y="154747"/>
                  </a:lnTo>
                  <a:lnTo>
                    <a:pt x="80486" y="187482"/>
                  </a:lnTo>
                  <a:lnTo>
                    <a:pt x="125200" y="187482"/>
                  </a:lnTo>
                  <a:cubicBezTo>
                    <a:pt x="132155" y="187482"/>
                    <a:pt x="138117" y="193434"/>
                    <a:pt x="138117" y="201370"/>
                  </a:cubicBezTo>
                  <a:cubicBezTo>
                    <a:pt x="138117" y="208314"/>
                    <a:pt x="132155" y="214266"/>
                    <a:pt x="125200" y="214266"/>
                  </a:cubicBezTo>
                  <a:lnTo>
                    <a:pt x="80486" y="214266"/>
                  </a:lnTo>
                  <a:lnTo>
                    <a:pt x="80486" y="378933"/>
                  </a:lnTo>
                  <a:cubicBezTo>
                    <a:pt x="55644" y="397780"/>
                    <a:pt x="39746" y="427539"/>
                    <a:pt x="39746" y="460274"/>
                  </a:cubicBezTo>
                  <a:cubicBezTo>
                    <a:pt x="39746" y="517809"/>
                    <a:pt x="86447" y="564431"/>
                    <a:pt x="143085" y="564431"/>
                  </a:cubicBezTo>
                  <a:cubicBezTo>
                    <a:pt x="200717" y="564431"/>
                    <a:pt x="246425" y="517809"/>
                    <a:pt x="246425" y="460274"/>
                  </a:cubicBezTo>
                  <a:cubicBezTo>
                    <a:pt x="246425" y="427539"/>
                    <a:pt x="231520" y="397780"/>
                    <a:pt x="206679" y="378933"/>
                  </a:cubicBezTo>
                  <a:lnTo>
                    <a:pt x="206679" y="103165"/>
                  </a:lnTo>
                  <a:cubicBezTo>
                    <a:pt x="206679" y="68446"/>
                    <a:pt x="178857" y="39679"/>
                    <a:pt x="143085" y="39679"/>
                  </a:cubicBezTo>
                  <a:close/>
                  <a:moveTo>
                    <a:pt x="143085" y="0"/>
                  </a:moveTo>
                  <a:cubicBezTo>
                    <a:pt x="200717" y="0"/>
                    <a:pt x="246425" y="46623"/>
                    <a:pt x="246425" y="103165"/>
                  </a:cubicBezTo>
                  <a:lnTo>
                    <a:pt x="246425" y="361077"/>
                  </a:lnTo>
                  <a:cubicBezTo>
                    <a:pt x="272259" y="386868"/>
                    <a:pt x="287164" y="421587"/>
                    <a:pt x="287164" y="460274"/>
                  </a:cubicBezTo>
                  <a:cubicBezTo>
                    <a:pt x="287164" y="539632"/>
                    <a:pt x="222577" y="604110"/>
                    <a:pt x="143085" y="604110"/>
                  </a:cubicBezTo>
                  <a:cubicBezTo>
                    <a:pt x="64587" y="604110"/>
                    <a:pt x="0" y="539632"/>
                    <a:pt x="0" y="460274"/>
                  </a:cubicBezTo>
                  <a:cubicBezTo>
                    <a:pt x="0" y="421587"/>
                    <a:pt x="14905" y="386868"/>
                    <a:pt x="40739" y="361077"/>
                  </a:cubicBezTo>
                  <a:lnTo>
                    <a:pt x="40739" y="103165"/>
                  </a:lnTo>
                  <a:cubicBezTo>
                    <a:pt x="40739" y="46623"/>
                    <a:pt x="86447" y="0"/>
                    <a:pt x="143085" y="0"/>
                  </a:cubicBezTo>
                  <a:close/>
                </a:path>
              </a:pathLst>
            </a:custGeom>
            <a:solidFill>
              <a:srgbClr val="FFA300"/>
            </a:solidFill>
            <a:ln w="9525">
              <a:noFill/>
              <a:round/>
            </a:ln>
          </p:spPr>
          <p:txBody>
            <a:bodyPr/>
            <a:lstStyle/>
            <a:p>
              <a:endParaRPr lang="zh-CN" altLang="en-US"/>
            </a:p>
          </p:txBody>
        </p:sp>
      </p:grpSp>
      <p:grpSp>
        <p:nvGrpSpPr>
          <p:cNvPr id="41" name="Group 37"/>
          <p:cNvGrpSpPr/>
          <p:nvPr/>
        </p:nvGrpSpPr>
        <p:grpSpPr bwMode="auto">
          <a:xfrm>
            <a:off x="2894013" y="4300538"/>
            <a:ext cx="885825" cy="885825"/>
            <a:chOff x="1347816" y="4443847"/>
            <a:chExt cx="885585" cy="885585"/>
          </a:xfrm>
        </p:grpSpPr>
        <p:sp>
          <p:nvSpPr>
            <p:cNvPr id="42" name="椭圆 41"/>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49" name="low-temperature-thermometer_63581"/>
            <p:cNvSpPr>
              <a:spLocks noChangeAspect="1"/>
            </p:cNvSpPr>
            <p:nvPr/>
          </p:nvSpPr>
          <p:spPr bwMode="auto">
            <a:xfrm>
              <a:off x="1485765" y="4638897"/>
              <a:ext cx="609685" cy="495484"/>
            </a:xfrm>
            <a:custGeom>
              <a:avLst/>
              <a:gdLst>
                <a:gd name="T0" fmla="*/ 0 w 601409"/>
                <a:gd name="T1" fmla="*/ 430240 h 488759"/>
                <a:gd name="T2" fmla="*/ 236019 w 601409"/>
                <a:gd name="T3" fmla="*/ 430240 h 488759"/>
                <a:gd name="T4" fmla="*/ 236019 w 601409"/>
                <a:gd name="T5" fmla="*/ 467005 h 488759"/>
                <a:gd name="T6" fmla="*/ 382056 w 601409"/>
                <a:gd name="T7" fmla="*/ 467005 h 488759"/>
                <a:gd name="T8" fmla="*/ 382056 w 601409"/>
                <a:gd name="T9" fmla="*/ 430240 h 488759"/>
                <a:gd name="T10" fmla="*/ 618075 w 601409"/>
                <a:gd name="T11" fmla="*/ 430240 h 488759"/>
                <a:gd name="T12" fmla="*/ 618075 w 601409"/>
                <a:gd name="T13" fmla="*/ 502302 h 488759"/>
                <a:gd name="T14" fmla="*/ 0 w 601409"/>
                <a:gd name="T15" fmla="*/ 502302 h 488759"/>
                <a:gd name="T16" fmla="*/ 451369 w 601409"/>
                <a:gd name="T17" fmla="*/ 100177 h 488759"/>
                <a:gd name="T18" fmla="*/ 485292 w 601409"/>
                <a:gd name="T19" fmla="*/ 134058 h 488759"/>
                <a:gd name="T20" fmla="*/ 451369 w 601409"/>
                <a:gd name="T21" fmla="*/ 167938 h 488759"/>
                <a:gd name="T22" fmla="*/ 448419 w 601409"/>
                <a:gd name="T23" fmla="*/ 167938 h 488759"/>
                <a:gd name="T24" fmla="*/ 376148 w 601409"/>
                <a:gd name="T25" fmla="*/ 253377 h 488759"/>
                <a:gd name="T26" fmla="*/ 376148 w 601409"/>
                <a:gd name="T27" fmla="*/ 260743 h 488759"/>
                <a:gd name="T28" fmla="*/ 342223 w 601409"/>
                <a:gd name="T29" fmla="*/ 294624 h 488759"/>
                <a:gd name="T30" fmla="*/ 308300 w 601409"/>
                <a:gd name="T31" fmla="*/ 260743 h 488759"/>
                <a:gd name="T32" fmla="*/ 308300 w 601409"/>
                <a:gd name="T33" fmla="*/ 257796 h 488759"/>
                <a:gd name="T34" fmla="*/ 255202 w 601409"/>
                <a:gd name="T35" fmla="*/ 216550 h 488759"/>
                <a:gd name="T36" fmla="*/ 241927 w 601409"/>
                <a:gd name="T37" fmla="*/ 219496 h 488759"/>
                <a:gd name="T38" fmla="*/ 233078 w 601409"/>
                <a:gd name="T39" fmla="*/ 218023 h 488759"/>
                <a:gd name="T40" fmla="*/ 200629 w 601409"/>
                <a:gd name="T41" fmla="*/ 247484 h 488759"/>
                <a:gd name="T42" fmla="*/ 200629 w 601409"/>
                <a:gd name="T43" fmla="*/ 253377 h 488759"/>
                <a:gd name="T44" fmla="*/ 166706 w 601409"/>
                <a:gd name="T45" fmla="*/ 287258 h 488759"/>
                <a:gd name="T46" fmla="*/ 132782 w 601409"/>
                <a:gd name="T47" fmla="*/ 253377 h 488759"/>
                <a:gd name="T48" fmla="*/ 166706 w 601409"/>
                <a:gd name="T49" fmla="*/ 219496 h 488759"/>
                <a:gd name="T50" fmla="*/ 172606 w 601409"/>
                <a:gd name="T51" fmla="*/ 219496 h 488759"/>
                <a:gd name="T52" fmla="*/ 208004 w 601409"/>
                <a:gd name="T53" fmla="*/ 185615 h 488759"/>
                <a:gd name="T54" fmla="*/ 208004 w 601409"/>
                <a:gd name="T55" fmla="*/ 184142 h 488759"/>
                <a:gd name="T56" fmla="*/ 241927 w 601409"/>
                <a:gd name="T57" fmla="*/ 150261 h 488759"/>
                <a:gd name="T58" fmla="*/ 275851 w 601409"/>
                <a:gd name="T59" fmla="*/ 181196 h 488759"/>
                <a:gd name="T60" fmla="*/ 333374 w 601409"/>
                <a:gd name="T61" fmla="*/ 228335 h 488759"/>
                <a:gd name="T62" fmla="*/ 342223 w 601409"/>
                <a:gd name="T63" fmla="*/ 226861 h 488759"/>
                <a:gd name="T64" fmla="*/ 345173 w 601409"/>
                <a:gd name="T65" fmla="*/ 226861 h 488759"/>
                <a:gd name="T66" fmla="*/ 418919 w 601409"/>
                <a:gd name="T67" fmla="*/ 141422 h 488759"/>
                <a:gd name="T68" fmla="*/ 417445 w 601409"/>
                <a:gd name="T69" fmla="*/ 134058 h 488759"/>
                <a:gd name="T70" fmla="*/ 451369 w 601409"/>
                <a:gd name="T71" fmla="*/ 100177 h 488759"/>
                <a:gd name="T72" fmla="*/ 103203 w 601409"/>
                <a:gd name="T73" fmla="*/ 58926 h 488759"/>
                <a:gd name="T74" fmla="*/ 103203 w 601409"/>
                <a:gd name="T75" fmla="*/ 335875 h 488759"/>
                <a:gd name="T76" fmla="*/ 514873 w 601409"/>
                <a:gd name="T77" fmla="*/ 335875 h 488759"/>
                <a:gd name="T78" fmla="*/ 514873 w 601409"/>
                <a:gd name="T79" fmla="*/ 58926 h 488759"/>
                <a:gd name="T80" fmla="*/ 44183 w 601409"/>
                <a:gd name="T81" fmla="*/ 0 h 488759"/>
                <a:gd name="T82" fmla="*/ 573893 w 601409"/>
                <a:gd name="T83" fmla="*/ 0 h 488759"/>
                <a:gd name="T84" fmla="*/ 573893 w 601409"/>
                <a:gd name="T85" fmla="*/ 394800 h 488759"/>
                <a:gd name="T86" fmla="*/ 44183 w 601409"/>
                <a:gd name="T87" fmla="*/ 394800 h 488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1409"/>
                <a:gd name="T133" fmla="*/ 0 h 488759"/>
                <a:gd name="T134" fmla="*/ 601409 w 601409"/>
                <a:gd name="T135" fmla="*/ 488759 h 488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rgbClr val="FFA300"/>
            </a:solidFill>
            <a:ln w="9525">
              <a:noFill/>
              <a:round/>
            </a:ln>
          </p:spPr>
          <p:txBody>
            <a:bodyPr/>
            <a:lstStyle/>
            <a:p>
              <a:endParaRPr lang="zh-CN" altLang="en-US"/>
            </a:p>
          </p:txBody>
        </p:sp>
      </p:grpSp>
      <p:grpSp>
        <p:nvGrpSpPr>
          <p:cNvPr id="47" name="Group 37"/>
          <p:cNvGrpSpPr/>
          <p:nvPr/>
        </p:nvGrpSpPr>
        <p:grpSpPr bwMode="auto">
          <a:xfrm>
            <a:off x="5954713" y="4300538"/>
            <a:ext cx="885825" cy="885825"/>
            <a:chOff x="1347816" y="4443847"/>
            <a:chExt cx="885585" cy="885585"/>
          </a:xfrm>
        </p:grpSpPr>
        <p:sp>
          <p:nvSpPr>
            <p:cNvPr id="48" name="椭圆 47"/>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47" name="low-temperature-thermometer_63581"/>
            <p:cNvSpPr>
              <a:spLocks noChangeAspect="1"/>
            </p:cNvSpPr>
            <p:nvPr/>
          </p:nvSpPr>
          <p:spPr bwMode="auto">
            <a:xfrm>
              <a:off x="1547581" y="4581796"/>
              <a:ext cx="486051" cy="609685"/>
            </a:xfrm>
            <a:custGeom>
              <a:avLst/>
              <a:gdLst>
                <a:gd name="T0" fmla="*/ 448263 w 484361"/>
                <a:gd name="T1" fmla="*/ 62102 h 607565"/>
                <a:gd name="T2" fmla="*/ 467755 w 484361"/>
                <a:gd name="T3" fmla="*/ 62102 h 607565"/>
                <a:gd name="T4" fmla="*/ 487747 w 484361"/>
                <a:gd name="T5" fmla="*/ 82069 h 607565"/>
                <a:gd name="T6" fmla="*/ 467755 w 484361"/>
                <a:gd name="T7" fmla="*/ 102038 h 607565"/>
                <a:gd name="T8" fmla="*/ 448263 w 484361"/>
                <a:gd name="T9" fmla="*/ 102038 h 607565"/>
                <a:gd name="T10" fmla="*/ 428271 w 484361"/>
                <a:gd name="T11" fmla="*/ 82069 h 607565"/>
                <a:gd name="T12" fmla="*/ 448263 w 484361"/>
                <a:gd name="T13" fmla="*/ 62102 h 607565"/>
                <a:gd name="T14" fmla="*/ 110584 w 484361"/>
                <a:gd name="T15" fmla="*/ 62102 h 607565"/>
                <a:gd name="T16" fmla="*/ 194972 w 484361"/>
                <a:gd name="T17" fmla="*/ 62102 h 607565"/>
                <a:gd name="T18" fmla="*/ 213669 w 484361"/>
                <a:gd name="T19" fmla="*/ 74779 h 607565"/>
                <a:gd name="T20" fmla="*/ 208670 w 484361"/>
                <a:gd name="T21" fmla="*/ 96739 h 607565"/>
                <a:gd name="T22" fmla="*/ 171975 w 484361"/>
                <a:gd name="T23" fmla="*/ 130679 h 607565"/>
                <a:gd name="T24" fmla="*/ 171975 w 484361"/>
                <a:gd name="T25" fmla="*/ 165916 h 607565"/>
                <a:gd name="T26" fmla="*/ 179273 w 484361"/>
                <a:gd name="T27" fmla="*/ 165916 h 607565"/>
                <a:gd name="T28" fmla="*/ 199271 w 484361"/>
                <a:gd name="T29" fmla="*/ 185879 h 607565"/>
                <a:gd name="T30" fmla="*/ 199271 w 484361"/>
                <a:gd name="T31" fmla="*/ 229800 h 607565"/>
                <a:gd name="T32" fmla="*/ 242564 w 484361"/>
                <a:gd name="T33" fmla="*/ 229800 h 607565"/>
                <a:gd name="T34" fmla="*/ 262562 w 484361"/>
                <a:gd name="T35" fmla="*/ 249763 h 607565"/>
                <a:gd name="T36" fmla="*/ 262562 w 484361"/>
                <a:gd name="T37" fmla="*/ 591849 h 607565"/>
                <a:gd name="T38" fmla="*/ 242564 w 484361"/>
                <a:gd name="T39" fmla="*/ 611812 h 607565"/>
                <a:gd name="T40" fmla="*/ 19997 w 484361"/>
                <a:gd name="T41" fmla="*/ 611812 h 607565"/>
                <a:gd name="T42" fmla="*/ 0 w 484361"/>
                <a:gd name="T43" fmla="*/ 591849 h 607565"/>
                <a:gd name="T44" fmla="*/ 0 w 484361"/>
                <a:gd name="T45" fmla="*/ 249763 h 607565"/>
                <a:gd name="T46" fmla="*/ 19997 w 484361"/>
                <a:gd name="T47" fmla="*/ 229800 h 607565"/>
                <a:gd name="T48" fmla="*/ 63290 w 484361"/>
                <a:gd name="T49" fmla="*/ 229800 h 607565"/>
                <a:gd name="T50" fmla="*/ 63290 w 484361"/>
                <a:gd name="T51" fmla="*/ 185879 h 607565"/>
                <a:gd name="T52" fmla="*/ 83289 w 484361"/>
                <a:gd name="T53" fmla="*/ 165916 h 607565"/>
                <a:gd name="T54" fmla="*/ 90587 w 484361"/>
                <a:gd name="T55" fmla="*/ 165916 h 607565"/>
                <a:gd name="T56" fmla="*/ 90587 w 484361"/>
                <a:gd name="T57" fmla="*/ 82066 h 607565"/>
                <a:gd name="T58" fmla="*/ 110584 w 484361"/>
                <a:gd name="T59" fmla="*/ 62102 h 607565"/>
                <a:gd name="T60" fmla="*/ 411845 w 484361"/>
                <a:gd name="T61" fmla="*/ 1452 h 607565"/>
                <a:gd name="T62" fmla="*/ 422765 w 484361"/>
                <a:gd name="T63" fmla="*/ 12170 h 607565"/>
                <a:gd name="T64" fmla="*/ 412170 w 484361"/>
                <a:gd name="T65" fmla="*/ 38326 h 607565"/>
                <a:gd name="T66" fmla="*/ 309324 w 484361"/>
                <a:gd name="T67" fmla="*/ 82052 h 607565"/>
                <a:gd name="T68" fmla="*/ 412170 w 484361"/>
                <a:gd name="T69" fmla="*/ 125878 h 607565"/>
                <a:gd name="T70" fmla="*/ 422765 w 484361"/>
                <a:gd name="T71" fmla="*/ 152034 h 607565"/>
                <a:gd name="T72" fmla="*/ 404374 w 484361"/>
                <a:gd name="T73" fmla="*/ 164213 h 607565"/>
                <a:gd name="T74" fmla="*/ 396578 w 484361"/>
                <a:gd name="T75" fmla="*/ 162615 h 607565"/>
                <a:gd name="T76" fmla="*/ 250353 w 484361"/>
                <a:gd name="T77" fmla="*/ 100421 h 607565"/>
                <a:gd name="T78" fmla="*/ 238260 w 484361"/>
                <a:gd name="T79" fmla="*/ 82052 h 607565"/>
                <a:gd name="T80" fmla="*/ 250353 w 484361"/>
                <a:gd name="T81" fmla="*/ 63684 h 607565"/>
                <a:gd name="T82" fmla="*/ 396578 w 484361"/>
                <a:gd name="T83" fmla="*/ 1590 h 607565"/>
                <a:gd name="T84" fmla="*/ 411845 w 484361"/>
                <a:gd name="T85" fmla="*/ 1452 h 6075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4361"/>
                <a:gd name="T130" fmla="*/ 0 h 607565"/>
                <a:gd name="T131" fmla="*/ 484361 w 484361"/>
                <a:gd name="T132" fmla="*/ 607565 h 6075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4361" h="607565">
                  <a:moveTo>
                    <a:pt x="445151" y="61671"/>
                  </a:moveTo>
                  <a:lnTo>
                    <a:pt x="464508" y="61671"/>
                  </a:lnTo>
                  <a:cubicBezTo>
                    <a:pt x="475526" y="61671"/>
                    <a:pt x="484361" y="70594"/>
                    <a:pt x="484361" y="81500"/>
                  </a:cubicBezTo>
                  <a:cubicBezTo>
                    <a:pt x="484361" y="92505"/>
                    <a:pt x="475526" y="101329"/>
                    <a:pt x="464508" y="101329"/>
                  </a:cubicBezTo>
                  <a:lnTo>
                    <a:pt x="445151" y="101329"/>
                  </a:lnTo>
                  <a:cubicBezTo>
                    <a:pt x="434133" y="101329"/>
                    <a:pt x="425298" y="92505"/>
                    <a:pt x="425298" y="81500"/>
                  </a:cubicBezTo>
                  <a:cubicBezTo>
                    <a:pt x="425298" y="70594"/>
                    <a:pt x="434133" y="61671"/>
                    <a:pt x="445151" y="61671"/>
                  </a:cubicBezTo>
                  <a:close/>
                  <a:moveTo>
                    <a:pt x="109816" y="61671"/>
                  </a:moveTo>
                  <a:lnTo>
                    <a:pt x="193618" y="61671"/>
                  </a:lnTo>
                  <a:cubicBezTo>
                    <a:pt x="201859" y="61671"/>
                    <a:pt x="209207" y="66727"/>
                    <a:pt x="212186" y="74260"/>
                  </a:cubicBezTo>
                  <a:cubicBezTo>
                    <a:pt x="215164" y="81893"/>
                    <a:pt x="213178" y="90517"/>
                    <a:pt x="207221" y="96068"/>
                  </a:cubicBezTo>
                  <a:lnTo>
                    <a:pt x="170781" y="129772"/>
                  </a:lnTo>
                  <a:lnTo>
                    <a:pt x="170781" y="164764"/>
                  </a:lnTo>
                  <a:lnTo>
                    <a:pt x="178029" y="164764"/>
                  </a:lnTo>
                  <a:cubicBezTo>
                    <a:pt x="188951" y="164764"/>
                    <a:pt x="197888" y="173685"/>
                    <a:pt x="197888" y="184589"/>
                  </a:cubicBezTo>
                  <a:lnTo>
                    <a:pt x="197888" y="228205"/>
                  </a:lnTo>
                  <a:lnTo>
                    <a:pt x="240881" y="228205"/>
                  </a:lnTo>
                  <a:cubicBezTo>
                    <a:pt x="251902" y="228205"/>
                    <a:pt x="260739" y="237126"/>
                    <a:pt x="260739" y="248030"/>
                  </a:cubicBezTo>
                  <a:lnTo>
                    <a:pt x="260739" y="587740"/>
                  </a:lnTo>
                  <a:cubicBezTo>
                    <a:pt x="260739" y="598644"/>
                    <a:pt x="251902" y="607565"/>
                    <a:pt x="240881" y="607565"/>
                  </a:cubicBezTo>
                  <a:lnTo>
                    <a:pt x="19858" y="607565"/>
                  </a:lnTo>
                  <a:cubicBezTo>
                    <a:pt x="8837" y="607565"/>
                    <a:pt x="0" y="598644"/>
                    <a:pt x="0" y="587740"/>
                  </a:cubicBezTo>
                  <a:lnTo>
                    <a:pt x="0" y="248030"/>
                  </a:lnTo>
                  <a:cubicBezTo>
                    <a:pt x="0" y="237126"/>
                    <a:pt x="8837" y="228205"/>
                    <a:pt x="19858" y="228205"/>
                  </a:cubicBezTo>
                  <a:lnTo>
                    <a:pt x="62851" y="228205"/>
                  </a:lnTo>
                  <a:lnTo>
                    <a:pt x="62851" y="184589"/>
                  </a:lnTo>
                  <a:cubicBezTo>
                    <a:pt x="62851" y="173685"/>
                    <a:pt x="71688" y="164764"/>
                    <a:pt x="82710" y="164764"/>
                  </a:cubicBezTo>
                  <a:lnTo>
                    <a:pt x="89958" y="164764"/>
                  </a:lnTo>
                  <a:lnTo>
                    <a:pt x="89958" y="81497"/>
                  </a:lnTo>
                  <a:cubicBezTo>
                    <a:pt x="89958" y="70593"/>
                    <a:pt x="98894" y="61671"/>
                    <a:pt x="109816" y="61671"/>
                  </a:cubicBezTo>
                  <a:close/>
                  <a:moveTo>
                    <a:pt x="408986" y="1442"/>
                  </a:moveTo>
                  <a:cubicBezTo>
                    <a:pt x="413701" y="3338"/>
                    <a:pt x="417696" y="7030"/>
                    <a:pt x="419830" y="12086"/>
                  </a:cubicBezTo>
                  <a:cubicBezTo>
                    <a:pt x="424098" y="22099"/>
                    <a:pt x="419433" y="33797"/>
                    <a:pt x="409309" y="38060"/>
                  </a:cubicBezTo>
                  <a:lnTo>
                    <a:pt x="307176" y="81483"/>
                  </a:lnTo>
                  <a:lnTo>
                    <a:pt x="409309" y="125004"/>
                  </a:lnTo>
                  <a:cubicBezTo>
                    <a:pt x="419433" y="129267"/>
                    <a:pt x="424098" y="140866"/>
                    <a:pt x="419830" y="150978"/>
                  </a:cubicBezTo>
                  <a:cubicBezTo>
                    <a:pt x="416654" y="158513"/>
                    <a:pt x="409309" y="163073"/>
                    <a:pt x="401567" y="163073"/>
                  </a:cubicBezTo>
                  <a:cubicBezTo>
                    <a:pt x="398987" y="163073"/>
                    <a:pt x="396307" y="162478"/>
                    <a:pt x="393825" y="161487"/>
                  </a:cubicBezTo>
                  <a:lnTo>
                    <a:pt x="248616" y="99724"/>
                  </a:lnTo>
                  <a:cubicBezTo>
                    <a:pt x="241370" y="96651"/>
                    <a:pt x="236606" y="89414"/>
                    <a:pt x="236606" y="81483"/>
                  </a:cubicBezTo>
                  <a:cubicBezTo>
                    <a:pt x="236606" y="73552"/>
                    <a:pt x="241370" y="66414"/>
                    <a:pt x="248616" y="63242"/>
                  </a:cubicBezTo>
                  <a:lnTo>
                    <a:pt x="393825" y="1578"/>
                  </a:lnTo>
                  <a:cubicBezTo>
                    <a:pt x="398837" y="-554"/>
                    <a:pt x="404272" y="-454"/>
                    <a:pt x="408986" y="1442"/>
                  </a:cubicBezTo>
                  <a:close/>
                </a:path>
              </a:pathLst>
            </a:custGeom>
            <a:solidFill>
              <a:srgbClr val="FFA300"/>
            </a:solidFill>
            <a:ln w="9525">
              <a:noFill/>
              <a:round/>
            </a:ln>
          </p:spPr>
          <p:txBody>
            <a:bodyPr/>
            <a:lstStyle/>
            <a:p>
              <a:endParaRPr lang="zh-CN" altLang="en-US"/>
            </a:p>
          </p:txBody>
        </p:sp>
      </p:grpSp>
      <p:grpSp>
        <p:nvGrpSpPr>
          <p:cNvPr id="53" name="Group 37"/>
          <p:cNvGrpSpPr/>
          <p:nvPr/>
        </p:nvGrpSpPr>
        <p:grpSpPr bwMode="auto">
          <a:xfrm>
            <a:off x="4424363" y="4300538"/>
            <a:ext cx="885825" cy="885825"/>
            <a:chOff x="1347816" y="4443847"/>
            <a:chExt cx="885585" cy="885585"/>
          </a:xfrm>
        </p:grpSpPr>
        <p:sp>
          <p:nvSpPr>
            <p:cNvPr id="54" name="椭圆 5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545" name="low-temperature-thermometer_63581"/>
            <p:cNvSpPr>
              <a:spLocks noChangeAspect="1"/>
            </p:cNvSpPr>
            <p:nvPr/>
          </p:nvSpPr>
          <p:spPr bwMode="auto">
            <a:xfrm>
              <a:off x="1521261" y="4581796"/>
              <a:ext cx="538690" cy="609685"/>
            </a:xfrm>
            <a:custGeom>
              <a:avLst/>
              <a:gdLst>
                <a:gd name="T0" fmla="*/ 91135700 w 3102"/>
                <a:gd name="T1" fmla="*/ 68345934 h 3516"/>
                <a:gd name="T2" fmla="*/ 90954726 w 3102"/>
                <a:gd name="T3" fmla="*/ 68255764 h 3516"/>
                <a:gd name="T4" fmla="*/ 86551779 w 3102"/>
                <a:gd name="T5" fmla="*/ 69879510 h 3516"/>
                <a:gd name="T6" fmla="*/ 85074115 w 3102"/>
                <a:gd name="T7" fmla="*/ 73066656 h 3516"/>
                <a:gd name="T8" fmla="*/ 80671168 w 3102"/>
                <a:gd name="T9" fmla="*/ 71022062 h 3516"/>
                <a:gd name="T10" fmla="*/ 87577234 w 3102"/>
                <a:gd name="T11" fmla="*/ 40742945 h 3516"/>
                <a:gd name="T12" fmla="*/ 46713912 w 3102"/>
                <a:gd name="T13" fmla="*/ 0 h 3516"/>
                <a:gd name="T14" fmla="*/ 5820354 w 3102"/>
                <a:gd name="T15" fmla="*/ 40742945 h 3516"/>
                <a:gd name="T16" fmla="*/ 12756639 w 3102"/>
                <a:gd name="T17" fmla="*/ 71082233 h 3516"/>
                <a:gd name="T18" fmla="*/ 8444166 w 3102"/>
                <a:gd name="T19" fmla="*/ 73066656 h 3516"/>
                <a:gd name="T20" fmla="*/ 6966328 w 3102"/>
                <a:gd name="T21" fmla="*/ 69879510 h 3516"/>
                <a:gd name="T22" fmla="*/ 2563379 w 3102"/>
                <a:gd name="T23" fmla="*/ 68255764 h 3516"/>
                <a:gd name="T24" fmla="*/ 2382427 w 3102"/>
                <a:gd name="T25" fmla="*/ 68345934 h 3516"/>
                <a:gd name="T26" fmla="*/ 753854 w 3102"/>
                <a:gd name="T27" fmla="*/ 72735977 h 3516"/>
                <a:gd name="T28" fmla="*/ 11972569 w 3102"/>
                <a:gd name="T29" fmla="*/ 96941145 h 3516"/>
                <a:gd name="T30" fmla="*/ 16375516 w 3102"/>
                <a:gd name="T31" fmla="*/ 98534892 h 3516"/>
                <a:gd name="T32" fmla="*/ 16556469 w 3102"/>
                <a:gd name="T33" fmla="*/ 98474721 h 3516"/>
                <a:gd name="T34" fmla="*/ 18184868 w 3102"/>
                <a:gd name="T35" fmla="*/ 94084678 h 3516"/>
                <a:gd name="T36" fmla="*/ 16707205 w 3102"/>
                <a:gd name="T37" fmla="*/ 90897337 h 3516"/>
                <a:gd name="T38" fmla="*/ 21954655 w 3102"/>
                <a:gd name="T39" fmla="*/ 88461892 h 3516"/>
                <a:gd name="T40" fmla="*/ 46713912 w 3102"/>
                <a:gd name="T41" fmla="*/ 105721231 h 3516"/>
                <a:gd name="T42" fmla="*/ 71473152 w 3102"/>
                <a:gd name="T43" fmla="*/ 88431720 h 3516"/>
                <a:gd name="T44" fmla="*/ 76810905 w 3102"/>
                <a:gd name="T45" fmla="*/ 90897337 h 3516"/>
                <a:gd name="T46" fmla="*/ 75333242 w 3102"/>
                <a:gd name="T47" fmla="*/ 94084678 h 3516"/>
                <a:gd name="T48" fmla="*/ 76961815 w 3102"/>
                <a:gd name="T49" fmla="*/ 98474721 h 3516"/>
                <a:gd name="T50" fmla="*/ 77142767 w 3102"/>
                <a:gd name="T51" fmla="*/ 98534892 h 3516"/>
                <a:gd name="T52" fmla="*/ 81545714 w 3102"/>
                <a:gd name="T53" fmla="*/ 96941145 h 3516"/>
                <a:gd name="T54" fmla="*/ 92764273 w 3102"/>
                <a:gd name="T55" fmla="*/ 72735977 h 3516"/>
                <a:gd name="T56" fmla="*/ 91135700 w 3102"/>
                <a:gd name="T57" fmla="*/ 68345934 h 3516"/>
                <a:gd name="T58" fmla="*/ 69060509 w 3102"/>
                <a:gd name="T59" fmla="*/ 33466437 h 3516"/>
                <a:gd name="T60" fmla="*/ 79675929 w 3102"/>
                <a:gd name="T61" fmla="*/ 44020435 h 3516"/>
                <a:gd name="T62" fmla="*/ 69060509 w 3102"/>
                <a:gd name="T63" fmla="*/ 54604616 h 3516"/>
                <a:gd name="T64" fmla="*/ 53348549 w 3102"/>
                <a:gd name="T65" fmla="*/ 44020435 h 3516"/>
                <a:gd name="T66" fmla="*/ 69060509 w 3102"/>
                <a:gd name="T67" fmla="*/ 33466437 h 3516"/>
                <a:gd name="T68" fmla="*/ 46713912 w 3102"/>
                <a:gd name="T69" fmla="*/ 66030658 h 3516"/>
                <a:gd name="T70" fmla="*/ 50031144 w 3102"/>
                <a:gd name="T71" fmla="*/ 69338146 h 3516"/>
                <a:gd name="T72" fmla="*/ 46713912 w 3102"/>
                <a:gd name="T73" fmla="*/ 72645807 h 3516"/>
                <a:gd name="T74" fmla="*/ 43396495 w 3102"/>
                <a:gd name="T75" fmla="*/ 69338146 h 3516"/>
                <a:gd name="T76" fmla="*/ 46713912 w 3102"/>
                <a:gd name="T77" fmla="*/ 66030658 h 3516"/>
                <a:gd name="T78" fmla="*/ 24337087 w 3102"/>
                <a:gd name="T79" fmla="*/ 33466437 h 3516"/>
                <a:gd name="T80" fmla="*/ 40079264 w 3102"/>
                <a:gd name="T81" fmla="*/ 44020435 h 3516"/>
                <a:gd name="T82" fmla="*/ 24337087 w 3102"/>
                <a:gd name="T83" fmla="*/ 54604616 h 3516"/>
                <a:gd name="T84" fmla="*/ 13721661 w 3102"/>
                <a:gd name="T85" fmla="*/ 44020435 h 3516"/>
                <a:gd name="T86" fmla="*/ 24337087 w 3102"/>
                <a:gd name="T87" fmla="*/ 33466437 h 3516"/>
                <a:gd name="T88" fmla="*/ 36641339 w 3102"/>
                <a:gd name="T89" fmla="*/ 82658615 h 3516"/>
                <a:gd name="T90" fmla="*/ 33323933 w 3102"/>
                <a:gd name="T91" fmla="*/ 79351127 h 3516"/>
                <a:gd name="T92" fmla="*/ 36641339 w 3102"/>
                <a:gd name="T93" fmla="*/ 76043465 h 3516"/>
                <a:gd name="T94" fmla="*/ 39958571 w 3102"/>
                <a:gd name="T95" fmla="*/ 79351127 h 3516"/>
                <a:gd name="T96" fmla="*/ 36641339 w 3102"/>
                <a:gd name="T97" fmla="*/ 82658615 h 3516"/>
                <a:gd name="T98" fmla="*/ 46713912 w 3102"/>
                <a:gd name="T99" fmla="*/ 92671444 h 3516"/>
                <a:gd name="T100" fmla="*/ 43396495 w 3102"/>
                <a:gd name="T101" fmla="*/ 89363934 h 3516"/>
                <a:gd name="T102" fmla="*/ 46713912 w 3102"/>
                <a:gd name="T103" fmla="*/ 86056273 h 3516"/>
                <a:gd name="T104" fmla="*/ 50031144 w 3102"/>
                <a:gd name="T105" fmla="*/ 89363934 h 3516"/>
                <a:gd name="T106" fmla="*/ 46713912 w 3102"/>
                <a:gd name="T107" fmla="*/ 92671444 h 3516"/>
                <a:gd name="T108" fmla="*/ 56756257 w 3102"/>
                <a:gd name="T109" fmla="*/ 82658615 h 3516"/>
                <a:gd name="T110" fmla="*/ 53439025 w 3102"/>
                <a:gd name="T111" fmla="*/ 79351127 h 3516"/>
                <a:gd name="T112" fmla="*/ 56756257 w 3102"/>
                <a:gd name="T113" fmla="*/ 76043465 h 3516"/>
                <a:gd name="T114" fmla="*/ 60073663 w 3102"/>
                <a:gd name="T115" fmla="*/ 79351127 h 3516"/>
                <a:gd name="T116" fmla="*/ 56756257 w 3102"/>
                <a:gd name="T117" fmla="*/ 82658615 h 35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2"/>
                <a:gd name="T178" fmla="*/ 0 h 3516"/>
                <a:gd name="T179" fmla="*/ 3102 w 3102"/>
                <a:gd name="T180" fmla="*/ 3516 h 35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2" h="3516">
                  <a:moveTo>
                    <a:pt x="3022" y="2273"/>
                  </a:moveTo>
                  <a:lnTo>
                    <a:pt x="3016" y="2270"/>
                  </a:lnTo>
                  <a:cubicBezTo>
                    <a:pt x="2961" y="2244"/>
                    <a:pt x="2896" y="2269"/>
                    <a:pt x="2870" y="2324"/>
                  </a:cubicBezTo>
                  <a:lnTo>
                    <a:pt x="2821" y="2430"/>
                  </a:lnTo>
                  <a:lnTo>
                    <a:pt x="2675" y="2362"/>
                  </a:lnTo>
                  <a:cubicBezTo>
                    <a:pt x="2819" y="2006"/>
                    <a:pt x="2904" y="1634"/>
                    <a:pt x="2904" y="1355"/>
                  </a:cubicBezTo>
                  <a:cubicBezTo>
                    <a:pt x="2904" y="607"/>
                    <a:pt x="2297" y="0"/>
                    <a:pt x="1549" y="0"/>
                  </a:cubicBezTo>
                  <a:cubicBezTo>
                    <a:pt x="800" y="0"/>
                    <a:pt x="193" y="607"/>
                    <a:pt x="193" y="1355"/>
                  </a:cubicBezTo>
                  <a:cubicBezTo>
                    <a:pt x="193" y="1635"/>
                    <a:pt x="278" y="2007"/>
                    <a:pt x="423" y="2364"/>
                  </a:cubicBezTo>
                  <a:lnTo>
                    <a:pt x="280" y="2430"/>
                  </a:lnTo>
                  <a:lnTo>
                    <a:pt x="231" y="2324"/>
                  </a:lnTo>
                  <a:cubicBezTo>
                    <a:pt x="206" y="2269"/>
                    <a:pt x="140" y="2244"/>
                    <a:pt x="85" y="2270"/>
                  </a:cubicBezTo>
                  <a:lnTo>
                    <a:pt x="79" y="2273"/>
                  </a:lnTo>
                  <a:cubicBezTo>
                    <a:pt x="24" y="2298"/>
                    <a:pt x="0" y="2364"/>
                    <a:pt x="25" y="2419"/>
                  </a:cubicBezTo>
                  <a:lnTo>
                    <a:pt x="397" y="3224"/>
                  </a:lnTo>
                  <a:cubicBezTo>
                    <a:pt x="423" y="3279"/>
                    <a:pt x="488" y="3303"/>
                    <a:pt x="543" y="3277"/>
                  </a:cubicBezTo>
                  <a:lnTo>
                    <a:pt x="549" y="3275"/>
                  </a:lnTo>
                  <a:cubicBezTo>
                    <a:pt x="605" y="3249"/>
                    <a:pt x="629" y="3184"/>
                    <a:pt x="603" y="3129"/>
                  </a:cubicBezTo>
                  <a:lnTo>
                    <a:pt x="554" y="3023"/>
                  </a:lnTo>
                  <a:lnTo>
                    <a:pt x="728" y="2942"/>
                  </a:lnTo>
                  <a:cubicBezTo>
                    <a:pt x="956" y="3276"/>
                    <a:pt x="1240" y="3516"/>
                    <a:pt x="1549" y="3516"/>
                  </a:cubicBezTo>
                  <a:cubicBezTo>
                    <a:pt x="1857" y="3516"/>
                    <a:pt x="2142" y="3275"/>
                    <a:pt x="2370" y="2941"/>
                  </a:cubicBezTo>
                  <a:lnTo>
                    <a:pt x="2547" y="3023"/>
                  </a:lnTo>
                  <a:lnTo>
                    <a:pt x="2498" y="3129"/>
                  </a:lnTo>
                  <a:cubicBezTo>
                    <a:pt x="2473" y="3184"/>
                    <a:pt x="2497" y="3249"/>
                    <a:pt x="2552" y="3275"/>
                  </a:cubicBezTo>
                  <a:lnTo>
                    <a:pt x="2558" y="3277"/>
                  </a:lnTo>
                  <a:cubicBezTo>
                    <a:pt x="2613" y="3303"/>
                    <a:pt x="2679" y="3279"/>
                    <a:pt x="2704" y="3224"/>
                  </a:cubicBezTo>
                  <a:lnTo>
                    <a:pt x="3076" y="2419"/>
                  </a:lnTo>
                  <a:cubicBezTo>
                    <a:pt x="3102" y="2364"/>
                    <a:pt x="3078" y="2298"/>
                    <a:pt x="3022" y="2273"/>
                  </a:cubicBezTo>
                  <a:close/>
                  <a:moveTo>
                    <a:pt x="2290" y="1113"/>
                  </a:moveTo>
                  <a:cubicBezTo>
                    <a:pt x="2485" y="1113"/>
                    <a:pt x="2642" y="1270"/>
                    <a:pt x="2642" y="1464"/>
                  </a:cubicBezTo>
                  <a:cubicBezTo>
                    <a:pt x="2642" y="1658"/>
                    <a:pt x="2485" y="1816"/>
                    <a:pt x="2290" y="1816"/>
                  </a:cubicBezTo>
                  <a:cubicBezTo>
                    <a:pt x="2096" y="1816"/>
                    <a:pt x="1769" y="1658"/>
                    <a:pt x="1769" y="1464"/>
                  </a:cubicBezTo>
                  <a:cubicBezTo>
                    <a:pt x="1769" y="1270"/>
                    <a:pt x="2096" y="1113"/>
                    <a:pt x="2290" y="1113"/>
                  </a:cubicBezTo>
                  <a:close/>
                  <a:moveTo>
                    <a:pt x="1549" y="2196"/>
                  </a:moveTo>
                  <a:cubicBezTo>
                    <a:pt x="1609" y="2196"/>
                    <a:pt x="1659" y="2245"/>
                    <a:pt x="1659" y="2306"/>
                  </a:cubicBezTo>
                  <a:cubicBezTo>
                    <a:pt x="1659" y="2366"/>
                    <a:pt x="1609" y="2416"/>
                    <a:pt x="1549" y="2416"/>
                  </a:cubicBezTo>
                  <a:cubicBezTo>
                    <a:pt x="1488" y="2416"/>
                    <a:pt x="1439" y="2366"/>
                    <a:pt x="1439" y="2306"/>
                  </a:cubicBezTo>
                  <a:cubicBezTo>
                    <a:pt x="1439" y="2245"/>
                    <a:pt x="1488" y="2196"/>
                    <a:pt x="1549" y="2196"/>
                  </a:cubicBezTo>
                  <a:close/>
                  <a:moveTo>
                    <a:pt x="807" y="1113"/>
                  </a:moveTo>
                  <a:cubicBezTo>
                    <a:pt x="1001" y="1113"/>
                    <a:pt x="1329" y="1270"/>
                    <a:pt x="1329" y="1464"/>
                  </a:cubicBezTo>
                  <a:cubicBezTo>
                    <a:pt x="1329" y="1658"/>
                    <a:pt x="1001" y="1816"/>
                    <a:pt x="807" y="1816"/>
                  </a:cubicBezTo>
                  <a:cubicBezTo>
                    <a:pt x="613" y="1816"/>
                    <a:pt x="455" y="1658"/>
                    <a:pt x="455" y="1464"/>
                  </a:cubicBezTo>
                  <a:cubicBezTo>
                    <a:pt x="455" y="1270"/>
                    <a:pt x="613" y="1113"/>
                    <a:pt x="807" y="1113"/>
                  </a:cubicBezTo>
                  <a:close/>
                  <a:moveTo>
                    <a:pt x="1215" y="2749"/>
                  </a:moveTo>
                  <a:cubicBezTo>
                    <a:pt x="1154" y="2749"/>
                    <a:pt x="1105" y="2700"/>
                    <a:pt x="1105" y="2639"/>
                  </a:cubicBezTo>
                  <a:cubicBezTo>
                    <a:pt x="1105" y="2578"/>
                    <a:pt x="1154" y="2529"/>
                    <a:pt x="1215" y="2529"/>
                  </a:cubicBezTo>
                  <a:cubicBezTo>
                    <a:pt x="1276" y="2529"/>
                    <a:pt x="1325" y="2578"/>
                    <a:pt x="1325" y="2639"/>
                  </a:cubicBezTo>
                  <a:cubicBezTo>
                    <a:pt x="1325" y="2700"/>
                    <a:pt x="1276" y="2749"/>
                    <a:pt x="1215" y="2749"/>
                  </a:cubicBezTo>
                  <a:close/>
                  <a:moveTo>
                    <a:pt x="1549" y="3082"/>
                  </a:moveTo>
                  <a:cubicBezTo>
                    <a:pt x="1488" y="3082"/>
                    <a:pt x="1439" y="3033"/>
                    <a:pt x="1439" y="2972"/>
                  </a:cubicBezTo>
                  <a:cubicBezTo>
                    <a:pt x="1439" y="2911"/>
                    <a:pt x="1488" y="2862"/>
                    <a:pt x="1549" y="2862"/>
                  </a:cubicBezTo>
                  <a:cubicBezTo>
                    <a:pt x="1609" y="2862"/>
                    <a:pt x="1659" y="2911"/>
                    <a:pt x="1659" y="2972"/>
                  </a:cubicBezTo>
                  <a:cubicBezTo>
                    <a:pt x="1659" y="3033"/>
                    <a:pt x="1609" y="3082"/>
                    <a:pt x="1549" y="3082"/>
                  </a:cubicBezTo>
                  <a:close/>
                  <a:moveTo>
                    <a:pt x="1882" y="2749"/>
                  </a:moveTo>
                  <a:cubicBezTo>
                    <a:pt x="1821" y="2749"/>
                    <a:pt x="1772" y="2700"/>
                    <a:pt x="1772" y="2639"/>
                  </a:cubicBezTo>
                  <a:cubicBezTo>
                    <a:pt x="1772" y="2578"/>
                    <a:pt x="1821" y="2529"/>
                    <a:pt x="1882" y="2529"/>
                  </a:cubicBezTo>
                  <a:cubicBezTo>
                    <a:pt x="1943" y="2529"/>
                    <a:pt x="1992" y="2578"/>
                    <a:pt x="1992" y="2639"/>
                  </a:cubicBezTo>
                  <a:cubicBezTo>
                    <a:pt x="1992" y="2700"/>
                    <a:pt x="1943" y="2749"/>
                    <a:pt x="1882" y="2749"/>
                  </a:cubicBezTo>
                  <a:close/>
                </a:path>
              </a:pathLst>
            </a:custGeom>
            <a:solidFill>
              <a:srgbClr val="FFA300"/>
            </a:solidFill>
            <a:ln w="9525">
              <a:noFill/>
              <a:round/>
            </a:ln>
          </p:spPr>
          <p:txBody>
            <a:bodyPr/>
            <a:lstStyle/>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53" presetClass="entr" presetSubtype="16" fill="hold" nodeType="afterEffect">
                                  <p:childTnLst>
                                    <p:set>
                                      <p:cBhvr>
                                        <p:cTn id="40" dur="1" fill="hold">
                                          <p:stCondLst>
                                            <p:cond delay="0"/>
                                          </p:stCondLst>
                                        </p:cTn>
                                        <p:tgtEl>
                                          <p:spTgt spid="37"/>
                                        </p:tgtEl>
                                        <p:attrNameLst>
                                          <p:attrName>style.visibility</p:attrName>
                                        </p:attrNameLst>
                                      </p:cBhvr>
                                      <p:to>
                                        <p:strVal val="visible"/>
                                      </p:to>
                                    </p:set>
                                    <p:anim calcmode="lin" valueType="num">
                                      <p:cBhvr>
                                        <p:cTn id="41" dur="750" fill="hold"/>
                                        <p:tgtEl>
                                          <p:spTgt spid="37"/>
                                        </p:tgtEl>
                                        <p:attrNameLst>
                                          <p:attrName>ppt_w</p:attrName>
                                        </p:attrNameLst>
                                      </p:cBhvr>
                                      <p:tavLst>
                                        <p:tav tm="0">
                                          <p:val>
                                            <p:fltVal val="0"/>
                                          </p:val>
                                        </p:tav>
                                        <p:tav tm="100000">
                                          <p:val>
                                            <p:strVal val="#ppt_w"/>
                                          </p:val>
                                        </p:tav>
                                      </p:tavLst>
                                    </p:anim>
                                    <p:anim calcmode="lin" valueType="num">
                                      <p:cBhvr>
                                        <p:cTn id="42" dur="750" fill="hold"/>
                                        <p:tgtEl>
                                          <p:spTgt spid="37"/>
                                        </p:tgtEl>
                                        <p:attrNameLst>
                                          <p:attrName>ppt_h</p:attrName>
                                        </p:attrNameLst>
                                      </p:cBhvr>
                                      <p:tavLst>
                                        <p:tav tm="0">
                                          <p:val>
                                            <p:fltVal val="0"/>
                                          </p:val>
                                        </p:tav>
                                        <p:tav tm="100000">
                                          <p:val>
                                            <p:strVal val="#ppt_h"/>
                                          </p:val>
                                        </p:tav>
                                      </p:tavLst>
                                    </p:anim>
                                    <p:animEffect transition="in" filter="fade">
                                      <p:cBhvr>
                                        <p:cTn id="43" dur="750"/>
                                        <p:tgtEl>
                                          <p:spTgt spid="37"/>
                                        </p:tgtEl>
                                      </p:cBhvr>
                                    </p:animEffect>
                                  </p:childTnLst>
                                </p:cTn>
                              </p:par>
                            </p:childTnLst>
                          </p:cTn>
                        </p:par>
                        <p:par>
                          <p:cTn id="44" fill="hold">
                            <p:stCondLst>
                              <p:cond delay="6500"/>
                            </p:stCondLst>
                            <p:childTnLst>
                              <p:par>
                                <p:cTn id="45" presetID="53" presetClass="entr" presetSubtype="16" fill="hold" nodeType="afterEffec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childTnLst>
                          </p:cTn>
                        </p:par>
                        <p:par>
                          <p:cTn id="50" fill="hold">
                            <p:stCondLst>
                              <p:cond delay="7500"/>
                            </p:stCondLst>
                            <p:childTnLst>
                              <p:par>
                                <p:cTn id="51" presetID="53" presetClass="entr" presetSubtype="16" fill="hold" nodeType="afterEffect">
                                  <p:childTnLst>
                                    <p:set>
                                      <p:cBhvr>
                                        <p:cTn id="52" dur="1" fill="hold">
                                          <p:stCondLst>
                                            <p:cond delay="0"/>
                                          </p:stCondLst>
                                        </p:cTn>
                                        <p:tgtEl>
                                          <p:spTgt spid="53"/>
                                        </p:tgtEl>
                                        <p:attrNameLst>
                                          <p:attrName>style.visibility</p:attrName>
                                        </p:attrNameLst>
                                      </p:cBhvr>
                                      <p:to>
                                        <p:strVal val="visible"/>
                                      </p:to>
                                    </p:set>
                                    <p:anim calcmode="lin" valueType="num">
                                      <p:cBhvr>
                                        <p:cTn id="53" dur="750" fill="hold"/>
                                        <p:tgtEl>
                                          <p:spTgt spid="53"/>
                                        </p:tgtEl>
                                        <p:attrNameLst>
                                          <p:attrName>ppt_w</p:attrName>
                                        </p:attrNameLst>
                                      </p:cBhvr>
                                      <p:tavLst>
                                        <p:tav tm="0">
                                          <p:val>
                                            <p:fltVal val="0"/>
                                          </p:val>
                                        </p:tav>
                                        <p:tav tm="100000">
                                          <p:val>
                                            <p:strVal val="#ppt_w"/>
                                          </p:val>
                                        </p:tav>
                                      </p:tavLst>
                                    </p:anim>
                                    <p:anim calcmode="lin" valueType="num">
                                      <p:cBhvr>
                                        <p:cTn id="54" dur="750" fill="hold"/>
                                        <p:tgtEl>
                                          <p:spTgt spid="53"/>
                                        </p:tgtEl>
                                        <p:attrNameLst>
                                          <p:attrName>ppt_h</p:attrName>
                                        </p:attrNameLst>
                                      </p:cBhvr>
                                      <p:tavLst>
                                        <p:tav tm="0">
                                          <p:val>
                                            <p:fltVal val="0"/>
                                          </p:val>
                                        </p:tav>
                                        <p:tav tm="100000">
                                          <p:val>
                                            <p:strVal val="#ppt_h"/>
                                          </p:val>
                                        </p:tav>
                                      </p:tavLst>
                                    </p:anim>
                                    <p:animEffect transition="in" filter="fade">
                                      <p:cBhvr>
                                        <p:cTn id="55" dur="750"/>
                                        <p:tgtEl>
                                          <p:spTgt spid="53"/>
                                        </p:tgtEl>
                                      </p:cBhvr>
                                    </p:animEffect>
                                  </p:childTnLst>
                                </p:cTn>
                              </p:par>
                            </p:childTnLst>
                          </p:cTn>
                        </p:par>
                        <p:par>
                          <p:cTn id="56" fill="hold">
                            <p:stCondLst>
                              <p:cond delay="8500"/>
                            </p:stCondLst>
                            <p:childTnLst>
                              <p:par>
                                <p:cTn id="57" presetID="53" presetClass="entr" presetSubtype="16" fill="hold" nodeType="afterEffect">
                                  <p:childTnLst>
                                    <p:set>
                                      <p:cBhvr>
                                        <p:cTn id="58" dur="1" fill="hold">
                                          <p:stCondLst>
                                            <p:cond delay="0"/>
                                          </p:stCondLst>
                                        </p:cTn>
                                        <p:tgtEl>
                                          <p:spTgt spid="47"/>
                                        </p:tgtEl>
                                        <p:attrNameLst>
                                          <p:attrName>style.visibility</p:attrName>
                                        </p:attrNameLst>
                                      </p:cBhvr>
                                      <p:to>
                                        <p:strVal val="visible"/>
                                      </p:to>
                                    </p:set>
                                    <p:anim calcmode="lin" valueType="num">
                                      <p:cBhvr>
                                        <p:cTn id="59" dur="750" fill="hold"/>
                                        <p:tgtEl>
                                          <p:spTgt spid="47"/>
                                        </p:tgtEl>
                                        <p:attrNameLst>
                                          <p:attrName>ppt_w</p:attrName>
                                        </p:attrNameLst>
                                      </p:cBhvr>
                                      <p:tavLst>
                                        <p:tav tm="0">
                                          <p:val>
                                            <p:fltVal val="0"/>
                                          </p:val>
                                        </p:tav>
                                        <p:tav tm="100000">
                                          <p:val>
                                            <p:strVal val="#ppt_w"/>
                                          </p:val>
                                        </p:tav>
                                      </p:tavLst>
                                    </p:anim>
                                    <p:anim calcmode="lin" valueType="num">
                                      <p:cBhvr>
                                        <p:cTn id="60" dur="750" fill="hold"/>
                                        <p:tgtEl>
                                          <p:spTgt spid="47"/>
                                        </p:tgtEl>
                                        <p:attrNameLst>
                                          <p:attrName>ppt_h</p:attrName>
                                        </p:attrNameLst>
                                      </p:cBhvr>
                                      <p:tavLst>
                                        <p:tav tm="0">
                                          <p:val>
                                            <p:fltVal val="0"/>
                                          </p:val>
                                        </p:tav>
                                        <p:tav tm="100000">
                                          <p:val>
                                            <p:strVal val="#ppt_h"/>
                                          </p:val>
                                        </p:tav>
                                      </p:tavLst>
                                    </p:anim>
                                    <p:animEffect transition="in" filter="fade">
                                      <p:cBhvr>
                                        <p:cTn id="61" dur="750"/>
                                        <p:tgtEl>
                                          <p:spTgt spid="47"/>
                                        </p:tgtEl>
                                      </p:cBhvr>
                                    </p:animEffect>
                                  </p:childTnLst>
                                </p:cTn>
                              </p:par>
                            </p:childTnLst>
                          </p:cTn>
                        </p:par>
                        <p:par>
                          <p:cTn id="62" fill="hold">
                            <p:stCondLst>
                              <p:cond delay="9500"/>
                            </p:stCondLst>
                            <p:childTnLst>
                              <p:par>
                                <p:cTn id="63" presetID="42" presetClass="entr" presetSubtype="0" fill="hold" nodeType="afterEffec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24578"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24615"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24609"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24610"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4611"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24612"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4613"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5676900" cy="541338"/>
            <a:chOff x="840752" y="464106"/>
            <a:chExt cx="5678157" cy="540149"/>
          </a:xfrm>
        </p:grpSpPr>
        <p:sp>
          <p:nvSpPr>
            <p:cNvPr id="21" name="平行四边形 20"/>
            <p:cNvSpPr/>
            <p:nvPr/>
          </p:nvSpPr>
          <p:spPr>
            <a:xfrm>
              <a:off x="840752" y="481531"/>
              <a:ext cx="5678157"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607" name="矩形 21"/>
            <p:cNvSpPr>
              <a:spLocks noChangeArrowheads="1"/>
            </p:cNvSpPr>
            <p:nvPr/>
          </p:nvSpPr>
          <p:spPr bwMode="auto">
            <a:xfrm>
              <a:off x="1593394" y="481531"/>
              <a:ext cx="3042323" cy="517972"/>
            </a:xfrm>
            <a:prstGeom prst="rect">
              <a:avLst/>
            </a:prstGeom>
            <a:noFill/>
            <a:ln w="9525">
              <a:noFill/>
              <a:miter lim="800000"/>
            </a:ln>
          </p:spPr>
          <p:txBody>
            <a:bodyPr wrap="none">
              <a:spAutoFit/>
            </a:bodyPr>
            <a:lstStyle/>
            <a:p>
              <a:r>
                <a:rPr lang="zh-CN" altLang="en-US" sz="2800" b="1">
                  <a:solidFill>
                    <a:schemeClr val="bg1"/>
                  </a:solidFill>
                  <a:latin typeface="思源宋体 Heavy"/>
                  <a:ea typeface="思源宋体 Heavy"/>
                  <a:cs typeface="Times New Roman" panose="02020603050405020304" pitchFamily="18" charset="0"/>
                </a:rPr>
                <a:t>防控机制建立情况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24608"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27" name="组合 26"/>
          <p:cNvGrpSpPr/>
          <p:nvPr/>
        </p:nvGrpSpPr>
        <p:grpSpPr bwMode="auto">
          <a:xfrm>
            <a:off x="6451600" y="481013"/>
            <a:ext cx="1081088" cy="523875"/>
            <a:chOff x="6452117" y="481035"/>
            <a:chExt cx="1080000" cy="523220"/>
          </a:xfrm>
        </p:grpSpPr>
        <p:sp>
          <p:nvSpPr>
            <p:cNvPr id="24" name="平行四边形 23"/>
            <p:cNvSpPr/>
            <p:nvPr/>
          </p:nvSpPr>
          <p:spPr>
            <a:xfrm>
              <a:off x="6452117"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605" name="building_48774"/>
            <p:cNvSpPr>
              <a:spLocks noChangeAspect="1"/>
            </p:cNvSpPr>
            <p:nvPr/>
          </p:nvSpPr>
          <p:spPr bwMode="auto">
            <a:xfrm>
              <a:off x="6731487" y="568861"/>
              <a:ext cx="448871" cy="347567"/>
            </a:xfrm>
            <a:custGeom>
              <a:avLst/>
              <a:gdLst>
                <a:gd name="T0" fmla="*/ 306102734 w 427"/>
                <a:gd name="T1" fmla="*/ 16539357 h 331"/>
                <a:gd name="T2" fmla="*/ 238694247 w 427"/>
                <a:gd name="T3" fmla="*/ 0 h 331"/>
                <a:gd name="T4" fmla="*/ 149183929 w 427"/>
                <a:gd name="T5" fmla="*/ 67258931 h 331"/>
                <a:gd name="T6" fmla="*/ 238694247 w 427"/>
                <a:gd name="T7" fmla="*/ 364963198 h 331"/>
                <a:gd name="T8" fmla="*/ 317153157 w 427"/>
                <a:gd name="T9" fmla="*/ 355040216 h 331"/>
                <a:gd name="T10" fmla="*/ 16575639 w 427"/>
                <a:gd name="T11" fmla="*/ 177519583 h 331"/>
                <a:gd name="T12" fmla="*/ 16575639 w 427"/>
                <a:gd name="T13" fmla="*/ 177519583 h 331"/>
                <a:gd name="T14" fmla="*/ 64093941 w 427"/>
                <a:gd name="T15" fmla="*/ 276754716 h 331"/>
                <a:gd name="T16" fmla="*/ 16575639 w 427"/>
                <a:gd name="T17" fmla="*/ 252497423 h 331"/>
                <a:gd name="T18" fmla="*/ 16575639 w 427"/>
                <a:gd name="T19" fmla="*/ 238163177 h 331"/>
                <a:gd name="T20" fmla="*/ 64093941 w 427"/>
                <a:gd name="T21" fmla="*/ 212803396 h 331"/>
                <a:gd name="T22" fmla="*/ 64093941 w 427"/>
                <a:gd name="T23" fmla="*/ 212803396 h 331"/>
                <a:gd name="T24" fmla="*/ 77354045 w 427"/>
                <a:gd name="T25" fmla="*/ 185238508 h 331"/>
                <a:gd name="T26" fmla="*/ 77354045 w 427"/>
                <a:gd name="T27" fmla="*/ 277857269 h 331"/>
                <a:gd name="T28" fmla="*/ 77354045 w 427"/>
                <a:gd name="T29" fmla="*/ 264625511 h 331"/>
                <a:gd name="T30" fmla="*/ 132607211 w 427"/>
                <a:gd name="T31" fmla="*/ 237060623 h 331"/>
                <a:gd name="T32" fmla="*/ 132607211 w 427"/>
                <a:gd name="T33" fmla="*/ 237060623 h 331"/>
                <a:gd name="T34" fmla="*/ 132607211 w 427"/>
                <a:gd name="T35" fmla="*/ 197366596 h 331"/>
                <a:gd name="T36" fmla="*/ 225433109 w 427"/>
                <a:gd name="T37" fmla="*/ 86003408 h 331"/>
                <a:gd name="T38" fmla="*/ 225433109 w 427"/>
                <a:gd name="T39" fmla="*/ 100337653 h 331"/>
                <a:gd name="T40" fmla="*/ 159129520 w 427"/>
                <a:gd name="T41" fmla="*/ 137825556 h 331"/>
                <a:gd name="T42" fmla="*/ 159129520 w 427"/>
                <a:gd name="T43" fmla="*/ 137825556 h 331"/>
                <a:gd name="T44" fmla="*/ 159129520 w 427"/>
                <a:gd name="T45" fmla="*/ 178622136 h 331"/>
                <a:gd name="T46" fmla="*/ 159129520 w 427"/>
                <a:gd name="T47" fmla="*/ 280062376 h 331"/>
                <a:gd name="T48" fmla="*/ 159129520 w 427"/>
                <a:gd name="T49" fmla="*/ 265728065 h 331"/>
                <a:gd name="T50" fmla="*/ 225433109 w 427"/>
                <a:gd name="T51" fmla="*/ 235958070 h 331"/>
                <a:gd name="T52" fmla="*/ 225433109 w 427"/>
                <a:gd name="T53" fmla="*/ 235958070 h 331"/>
                <a:gd name="T54" fmla="*/ 225433109 w 427"/>
                <a:gd name="T55" fmla="*/ 191853829 h 331"/>
                <a:gd name="T56" fmla="*/ 317153157 w 427"/>
                <a:gd name="T57" fmla="*/ 97029993 h 331"/>
                <a:gd name="T58" fmla="*/ 316048325 w 427"/>
                <a:gd name="T59" fmla="*/ 138928110 h 331"/>
                <a:gd name="T60" fmla="*/ 253059167 w 427"/>
                <a:gd name="T61" fmla="*/ 160981280 h 331"/>
                <a:gd name="T62" fmla="*/ 253059167 w 427"/>
                <a:gd name="T63" fmla="*/ 160981280 h 331"/>
                <a:gd name="T64" fmla="*/ 253059167 w 427"/>
                <a:gd name="T65" fmla="*/ 237060623 h 331"/>
                <a:gd name="T66" fmla="*/ 253059167 w 427"/>
                <a:gd name="T67" fmla="*/ 253599976 h 331"/>
                <a:gd name="T68" fmla="*/ 253059167 w 427"/>
                <a:gd name="T69" fmla="*/ 207290628 h 331"/>
                <a:gd name="T70" fmla="*/ 317153157 w 427"/>
                <a:gd name="T71" fmla="*/ 123492327 h 331"/>
                <a:gd name="T72" fmla="*/ 317153157 w 427"/>
                <a:gd name="T73" fmla="*/ 123492327 h 331"/>
                <a:gd name="T74" fmla="*/ 340359886 w 427"/>
                <a:gd name="T75" fmla="*/ 180827243 h 331"/>
                <a:gd name="T76" fmla="*/ 341464718 w 427"/>
                <a:gd name="T77" fmla="*/ 210598289 h 331"/>
                <a:gd name="T78" fmla="*/ 394508220 w 427"/>
                <a:gd name="T79" fmla="*/ 224931484 h 331"/>
                <a:gd name="T80" fmla="*/ 341464718 w 427"/>
                <a:gd name="T81" fmla="*/ 252497423 h 331"/>
                <a:gd name="T82" fmla="*/ 341464718 w 427"/>
                <a:gd name="T83" fmla="*/ 252497423 h 331"/>
                <a:gd name="T84" fmla="*/ 394508220 w 427"/>
                <a:gd name="T85" fmla="*/ 276754716 h 331"/>
                <a:gd name="T86" fmla="*/ 455286598 w 427"/>
                <a:gd name="T87" fmla="*/ 188546168 h 331"/>
                <a:gd name="T88" fmla="*/ 455286598 w 427"/>
                <a:gd name="T89" fmla="*/ 215008503 h 331"/>
                <a:gd name="T90" fmla="*/ 409979023 w 427"/>
                <a:gd name="T91" fmla="*/ 226035088 h 331"/>
                <a:gd name="T92" fmla="*/ 409979023 w 427"/>
                <a:gd name="T93" fmla="*/ 226035088 h 331"/>
                <a:gd name="T94" fmla="*/ 409979023 w 427"/>
                <a:gd name="T95" fmla="*/ 263522958 h 331"/>
                <a:gd name="T96" fmla="*/ 409979023 w 427"/>
                <a:gd name="T97" fmla="*/ 275652162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7"/>
                <a:gd name="T148" fmla="*/ 0 h 331"/>
                <a:gd name="T149" fmla="*/ 427 w 427"/>
                <a:gd name="T150" fmla="*/ 331 h 3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7" h="331">
                  <a:moveTo>
                    <a:pt x="294" y="135"/>
                  </a:moveTo>
                  <a:lnTo>
                    <a:pt x="294" y="60"/>
                  </a:lnTo>
                  <a:lnTo>
                    <a:pt x="277" y="56"/>
                  </a:lnTo>
                  <a:lnTo>
                    <a:pt x="277" y="15"/>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bg1"/>
            </a:solidFill>
            <a:ln w="9525">
              <a:noFill/>
              <a:round/>
            </a:ln>
          </p:spPr>
          <p:txBody>
            <a:bodyPr/>
            <a:lstStyle/>
            <a:p>
              <a:endParaRPr lang="zh-CN" altLang="en-US"/>
            </a:p>
          </p:txBody>
        </p:sp>
      </p:grpSp>
      <p:pic>
        <p:nvPicPr>
          <p:cNvPr id="28" name="图片 27"/>
          <p:cNvPicPr>
            <a:picLocks noChangeAspect="1"/>
          </p:cNvPicPr>
          <p:nvPr/>
        </p:nvPicPr>
        <p:blipFill>
          <a:blip r:embed="rId1"/>
          <a:srcRect l="20226" t="11073" r="22664" b="15437"/>
          <a:stretch>
            <a:fillRect/>
          </a:stretch>
        </p:blipFill>
        <p:spPr bwMode="auto">
          <a:xfrm>
            <a:off x="6956425" y="3660775"/>
            <a:ext cx="2519363" cy="3321050"/>
          </a:xfrm>
          <a:prstGeom prst="rect">
            <a:avLst/>
          </a:prstGeom>
          <a:noFill/>
          <a:ln w="9525">
            <a:noFill/>
            <a:miter lim="800000"/>
            <a:headEnd/>
            <a:tailEnd/>
          </a:ln>
        </p:spPr>
      </p:pic>
      <p:grpSp>
        <p:nvGrpSpPr>
          <p:cNvPr id="7" name="组合 6"/>
          <p:cNvGrpSpPr/>
          <p:nvPr/>
        </p:nvGrpSpPr>
        <p:grpSpPr bwMode="auto">
          <a:xfrm>
            <a:off x="788988" y="1476375"/>
            <a:ext cx="10647362" cy="833438"/>
            <a:chOff x="789213" y="1467144"/>
            <a:chExt cx="8249797" cy="831285"/>
          </a:xfrm>
        </p:grpSpPr>
        <p:sp>
          <p:nvSpPr>
            <p:cNvPr id="24602" name="矩形 2"/>
            <p:cNvSpPr>
              <a:spLocks noChangeArrowheads="1"/>
            </p:cNvSpPr>
            <p:nvPr/>
          </p:nvSpPr>
          <p:spPr bwMode="auto">
            <a:xfrm>
              <a:off x="1209878" y="1478228"/>
              <a:ext cx="7829132" cy="820201"/>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建立与辖区街镇政府（管委会）、卫生健康部门等相关部门的报送机制，指定专人负责。</a:t>
              </a:r>
              <a:endParaRPr lang="zh-CN" altLang="en-US" sz="2400" b="1">
                <a:latin typeface="等线" panose="02010600030101010101" charset="-122"/>
                <a:ea typeface="等线" panose="02010600030101010101" charset="-122"/>
              </a:endParaRPr>
            </a:p>
          </p:txBody>
        </p:sp>
        <p:sp>
          <p:nvSpPr>
            <p:cNvPr id="6" name="椭圆 5"/>
            <p:cNvSpPr/>
            <p:nvPr/>
          </p:nvSpPr>
          <p:spPr>
            <a:xfrm>
              <a:off x="789213" y="1467144"/>
              <a:ext cx="391149"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rgbClr val="FFFFFF"/>
                  </a:solidFill>
                  <a:latin typeface="思源宋体 Heavy"/>
                  <a:ea typeface="思源宋体 Heavy"/>
                  <a:cs typeface="思源宋体 Heavy"/>
                </a:rPr>
                <a:t>3</a:t>
              </a:r>
              <a:endParaRPr lang="en-US" altLang="zh-CN" b="1">
                <a:solidFill>
                  <a:srgbClr val="FFFFFF"/>
                </a:solidFill>
                <a:latin typeface="思源宋体 Heavy"/>
                <a:ea typeface="思源宋体 Heavy"/>
                <a:cs typeface="思源宋体 Heavy"/>
              </a:endParaRPr>
            </a:p>
          </p:txBody>
        </p:sp>
      </p:grpSp>
      <p:grpSp>
        <p:nvGrpSpPr>
          <p:cNvPr id="26" name="组合 25"/>
          <p:cNvGrpSpPr/>
          <p:nvPr/>
        </p:nvGrpSpPr>
        <p:grpSpPr bwMode="auto">
          <a:xfrm>
            <a:off x="788988" y="2171700"/>
            <a:ext cx="10363200" cy="1868488"/>
            <a:chOff x="789213" y="2167984"/>
            <a:chExt cx="10362319" cy="1871240"/>
          </a:xfrm>
        </p:grpSpPr>
        <p:sp>
          <p:nvSpPr>
            <p:cNvPr id="24600" name="矩形 3"/>
            <p:cNvSpPr>
              <a:spLocks noChangeArrowheads="1"/>
            </p:cNvSpPr>
            <p:nvPr/>
          </p:nvSpPr>
          <p:spPr bwMode="auto">
            <a:xfrm>
              <a:off x="1209865" y="2179113"/>
              <a:ext cx="9941667" cy="1860111"/>
            </a:xfrm>
            <a:prstGeom prst="rect">
              <a:avLst/>
            </a:prstGeom>
            <a:noFill/>
            <a:ln w="9525">
              <a:noFill/>
              <a:miter lim="800000"/>
            </a:ln>
          </p:spPr>
          <p:txBody>
            <a:bodyPr>
              <a:spAutoFit/>
            </a:bodyPr>
            <a:lstStyle/>
            <a:p>
              <a:r>
                <a:rPr lang="zh-CN" altLang="en-US" sz="2400">
                  <a:solidFill>
                    <a:srgbClr val="333333"/>
                  </a:solidFill>
                  <a:latin typeface="思源宋体 CN Medium"/>
                  <a:ea typeface="思源宋体 CN Medium"/>
                  <a:cs typeface="思源宋体 CN Medium"/>
                </a:rPr>
                <a:t>建立信息报告制度（与第</a:t>
              </a:r>
              <a:r>
                <a:rPr lang="en-US" altLang="zh-CN" sz="2400">
                  <a:solidFill>
                    <a:srgbClr val="333333"/>
                  </a:solidFill>
                  <a:latin typeface="思源宋体 CN Medium"/>
                  <a:ea typeface="思源宋体 CN Medium"/>
                  <a:cs typeface="思源宋体 CN Medium"/>
                </a:rPr>
                <a:t>2</a:t>
              </a:r>
              <a:r>
                <a:rPr lang="zh-CN" altLang="en-US" sz="2400">
                  <a:solidFill>
                    <a:srgbClr val="333333"/>
                  </a:solidFill>
                  <a:latin typeface="思源宋体 CN Medium"/>
                  <a:ea typeface="思源宋体 CN Medium"/>
                  <a:cs typeface="思源宋体 CN Medium"/>
                </a:rPr>
                <a:t>点内容相识），明确报告的流程和责任人。</a:t>
              </a:r>
              <a:endParaRPr lang="zh-CN" altLang="en-US" sz="2400">
                <a:solidFill>
                  <a:srgbClr val="EA2424"/>
                </a:solidFill>
                <a:latin typeface="思源宋体 CN Medium"/>
                <a:ea typeface="思源宋体 CN Medium"/>
                <a:cs typeface="思源宋体 CN Medium"/>
              </a:endParaRPr>
            </a:p>
            <a:p>
              <a:endParaRPr lang="zh-CN" altLang="en-US" sz="2400">
                <a:solidFill>
                  <a:srgbClr val="EA2424"/>
                </a:solidFill>
                <a:latin typeface="思源宋体 CN Medium"/>
                <a:ea typeface="思源宋体 CN Medium"/>
                <a:cs typeface="思源宋体 CN Medium"/>
              </a:endParaRPr>
            </a:p>
            <a:p>
              <a:r>
                <a:rPr lang="zh-CN" altLang="en-US" sz="2400" b="1">
                  <a:solidFill>
                    <a:srgbClr val="EA2424"/>
                  </a:solidFill>
                  <a:latin typeface="思源宋体 CN Medium"/>
                  <a:ea typeface="思源宋体 CN Medium"/>
                  <a:cs typeface="思源宋体 CN Medium"/>
                </a:rPr>
                <a:t>目前存在的问题：</a:t>
              </a:r>
              <a:r>
                <a:rPr lang="zh-CN" altLang="en-US" sz="2400">
                  <a:solidFill>
                    <a:srgbClr val="EA2424"/>
                  </a:solidFill>
                  <a:latin typeface="思源宋体 CN Medium"/>
                  <a:ea typeface="思源宋体 CN Medium"/>
                  <a:cs typeface="思源宋体 CN Medium"/>
                </a:rPr>
                <a:t>没有明确的报告流程；没有报告的具体责任人；没有报告相关部门的电话。</a:t>
              </a:r>
              <a:endParaRPr lang="zh-CN" altLang="en-US" sz="2400">
                <a:solidFill>
                  <a:srgbClr val="EA2424"/>
                </a:solidFill>
                <a:latin typeface="思源宋体 CN Medium"/>
                <a:ea typeface="思源宋体 CN Medium"/>
                <a:cs typeface="思源宋体 CN Medium"/>
              </a:endParaRPr>
            </a:p>
            <a:p>
              <a:endParaRPr lang="zh-CN" altLang="en-US" sz="2000">
                <a:solidFill>
                  <a:srgbClr val="EA2424"/>
                </a:solidFill>
                <a:latin typeface="等线" panose="02010600030101010101" charset="-122"/>
                <a:ea typeface="等线" panose="02010600030101010101" charset="-122"/>
              </a:endParaRPr>
            </a:p>
          </p:txBody>
        </p:sp>
        <p:sp>
          <p:nvSpPr>
            <p:cNvPr id="29" name="椭圆 28"/>
            <p:cNvSpPr/>
            <p:nvPr/>
          </p:nvSpPr>
          <p:spPr>
            <a:xfrm>
              <a:off x="789213" y="2167984"/>
              <a:ext cx="390492"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a:solidFill>
                    <a:srgbClr val="EA2424"/>
                  </a:solidFill>
                  <a:latin typeface="思源宋体 Heavy"/>
                  <a:ea typeface="思源宋体 Heavy"/>
                  <a:cs typeface="思源宋体 Heavy"/>
                </a:rPr>
                <a:t>注</a:t>
              </a:r>
              <a:endParaRPr lang="zh-CN" altLang="en-US" sz="2000" b="1">
                <a:solidFill>
                  <a:srgbClr val="EA2424"/>
                </a:solidFill>
                <a:latin typeface="思源宋体 Heavy"/>
                <a:ea typeface="思源宋体 Heavy"/>
                <a:cs typeface="思源宋体 Heavy"/>
              </a:endParaRPr>
            </a:p>
          </p:txBody>
        </p:sp>
      </p:grpSp>
      <p:grpSp>
        <p:nvGrpSpPr>
          <p:cNvPr id="37" name="组合 36"/>
          <p:cNvGrpSpPr/>
          <p:nvPr/>
        </p:nvGrpSpPr>
        <p:grpSpPr bwMode="auto">
          <a:xfrm>
            <a:off x="1363663" y="4300538"/>
            <a:ext cx="885825" cy="885825"/>
            <a:chOff x="1347816" y="4443847"/>
            <a:chExt cx="885585" cy="885585"/>
          </a:xfrm>
        </p:grpSpPr>
        <p:sp>
          <p:nvSpPr>
            <p:cNvPr id="34" name="椭圆 3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599" name="low-temperature-thermometer_63581"/>
            <p:cNvSpPr>
              <a:spLocks noChangeAspect="1"/>
            </p:cNvSpPr>
            <p:nvPr/>
          </p:nvSpPr>
          <p:spPr bwMode="auto">
            <a:xfrm>
              <a:off x="1645701" y="4581797"/>
              <a:ext cx="289814" cy="609685"/>
            </a:xfrm>
            <a:custGeom>
              <a:avLst/>
              <a:gdLst>
                <a:gd name="T0" fmla="*/ 379485 w 287164"/>
                <a:gd name="T1" fmla="*/ 379485 h 604110"/>
                <a:gd name="T2" fmla="*/ 379485 w 287164"/>
                <a:gd name="T3" fmla="*/ 379485 h 604110"/>
                <a:gd name="T4" fmla="*/ 379485 w 287164"/>
                <a:gd name="T5" fmla="*/ 379485 h 604110"/>
                <a:gd name="T6" fmla="*/ 379485 w 287164"/>
                <a:gd name="T7" fmla="*/ 379485 h 604110"/>
                <a:gd name="T8" fmla="*/ 379485 w 287164"/>
                <a:gd name="T9" fmla="*/ 379485 h 604110"/>
                <a:gd name="T10" fmla="*/ 379485 w 287164"/>
                <a:gd name="T11" fmla="*/ 379485 h 604110"/>
                <a:gd name="T12" fmla="*/ 379485 w 287164"/>
                <a:gd name="T13" fmla="*/ 379485 h 604110"/>
                <a:gd name="T14" fmla="*/ 379485 w 287164"/>
                <a:gd name="T15" fmla="*/ 379485 h 604110"/>
                <a:gd name="T16" fmla="*/ 379485 w 287164"/>
                <a:gd name="T17" fmla="*/ 379485 h 604110"/>
                <a:gd name="T18" fmla="*/ 379485 w 287164"/>
                <a:gd name="T19" fmla="*/ 379485 h 604110"/>
                <a:gd name="T20" fmla="*/ 379485 w 287164"/>
                <a:gd name="T21" fmla="*/ 379485 h 604110"/>
                <a:gd name="T22" fmla="*/ 379485 w 287164"/>
                <a:gd name="T23" fmla="*/ 379485 h 604110"/>
                <a:gd name="T24" fmla="*/ 379485 w 287164"/>
                <a:gd name="T25" fmla="*/ 379485 h 604110"/>
                <a:gd name="T26" fmla="*/ 379485 w 287164"/>
                <a:gd name="T27" fmla="*/ 379485 h 604110"/>
                <a:gd name="T28" fmla="*/ 379485 w 287164"/>
                <a:gd name="T29" fmla="*/ 379485 h 604110"/>
                <a:gd name="T30" fmla="*/ 379485 w 287164"/>
                <a:gd name="T31" fmla="*/ 379485 h 604110"/>
                <a:gd name="T32" fmla="*/ 379485 w 287164"/>
                <a:gd name="T33" fmla="*/ 379485 h 604110"/>
                <a:gd name="T34" fmla="*/ 379485 w 287164"/>
                <a:gd name="T35" fmla="*/ 379485 h 604110"/>
                <a:gd name="T36" fmla="*/ 379485 w 287164"/>
                <a:gd name="T37" fmla="*/ 379485 h 604110"/>
                <a:gd name="T38" fmla="*/ 379485 w 287164"/>
                <a:gd name="T39" fmla="*/ 379485 h 604110"/>
                <a:gd name="T40" fmla="*/ 379485 w 287164"/>
                <a:gd name="T41" fmla="*/ 379485 h 604110"/>
                <a:gd name="T42" fmla="*/ 379485 w 287164"/>
                <a:gd name="T43" fmla="*/ 379485 h 604110"/>
                <a:gd name="T44" fmla="*/ 379485 w 287164"/>
                <a:gd name="T45" fmla="*/ 379485 h 604110"/>
                <a:gd name="T46" fmla="*/ 379485 w 287164"/>
                <a:gd name="T47" fmla="*/ 379485 h 604110"/>
                <a:gd name="T48" fmla="*/ 379485 w 287164"/>
                <a:gd name="T49" fmla="*/ 379485 h 604110"/>
                <a:gd name="T50" fmla="*/ 379485 w 287164"/>
                <a:gd name="T51" fmla="*/ 379485 h 604110"/>
                <a:gd name="T52" fmla="*/ 379485 w 287164"/>
                <a:gd name="T53" fmla="*/ 379485 h 604110"/>
                <a:gd name="T54" fmla="*/ 379485 w 287164"/>
                <a:gd name="T55" fmla="*/ 379485 h 604110"/>
                <a:gd name="T56" fmla="*/ 379485 w 287164"/>
                <a:gd name="T57" fmla="*/ 379485 h 604110"/>
                <a:gd name="T58" fmla="*/ 379485 w 287164"/>
                <a:gd name="T59" fmla="*/ 379485 h 604110"/>
                <a:gd name="T60" fmla="*/ 379485 w 287164"/>
                <a:gd name="T61" fmla="*/ 379485 h 604110"/>
                <a:gd name="T62" fmla="*/ 379485 w 287164"/>
                <a:gd name="T63" fmla="*/ 379485 h 604110"/>
                <a:gd name="T64" fmla="*/ 379485 w 287164"/>
                <a:gd name="T65" fmla="*/ 379485 h 604110"/>
                <a:gd name="T66" fmla="*/ 379485 w 287164"/>
                <a:gd name="T67" fmla="*/ 379485 h 604110"/>
                <a:gd name="T68" fmla="*/ 379485 w 287164"/>
                <a:gd name="T69" fmla="*/ 379485 h 6041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7164"/>
                <a:gd name="T106" fmla="*/ 0 h 604110"/>
                <a:gd name="T107" fmla="*/ 287164 w 287164"/>
                <a:gd name="T108" fmla="*/ 604110 h 6041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7164" h="604110">
                  <a:moveTo>
                    <a:pt x="110225" y="246072"/>
                  </a:moveTo>
                  <a:lnTo>
                    <a:pt x="176781" y="246072"/>
                  </a:lnTo>
                  <a:lnTo>
                    <a:pt x="176781" y="402731"/>
                  </a:lnTo>
                  <a:cubicBezTo>
                    <a:pt x="196648" y="414629"/>
                    <a:pt x="210555" y="436442"/>
                    <a:pt x="210555" y="460238"/>
                  </a:cubicBezTo>
                  <a:cubicBezTo>
                    <a:pt x="210555" y="497916"/>
                    <a:pt x="180754" y="527661"/>
                    <a:pt x="143006" y="527661"/>
                  </a:cubicBezTo>
                  <a:cubicBezTo>
                    <a:pt x="106251" y="527661"/>
                    <a:pt x="76450" y="497916"/>
                    <a:pt x="76450" y="460238"/>
                  </a:cubicBezTo>
                  <a:cubicBezTo>
                    <a:pt x="76450" y="436442"/>
                    <a:pt x="89364" y="414629"/>
                    <a:pt x="110225" y="402731"/>
                  </a:cubicBezTo>
                  <a:close/>
                  <a:moveTo>
                    <a:pt x="143085" y="39679"/>
                  </a:moveTo>
                  <a:cubicBezTo>
                    <a:pt x="108308" y="39679"/>
                    <a:pt x="80486" y="68446"/>
                    <a:pt x="80486" y="103165"/>
                  </a:cubicBezTo>
                  <a:lnTo>
                    <a:pt x="80486" y="128956"/>
                  </a:lnTo>
                  <a:lnTo>
                    <a:pt x="125200" y="128956"/>
                  </a:lnTo>
                  <a:cubicBezTo>
                    <a:pt x="132155" y="128956"/>
                    <a:pt x="138117" y="134908"/>
                    <a:pt x="138117" y="141852"/>
                  </a:cubicBezTo>
                  <a:cubicBezTo>
                    <a:pt x="138117" y="149788"/>
                    <a:pt x="132155" y="154747"/>
                    <a:pt x="125200" y="154747"/>
                  </a:cubicBezTo>
                  <a:lnTo>
                    <a:pt x="80486" y="154747"/>
                  </a:lnTo>
                  <a:lnTo>
                    <a:pt x="80486" y="187482"/>
                  </a:lnTo>
                  <a:lnTo>
                    <a:pt x="125200" y="187482"/>
                  </a:lnTo>
                  <a:cubicBezTo>
                    <a:pt x="132155" y="187482"/>
                    <a:pt x="138117" y="193434"/>
                    <a:pt x="138117" y="201370"/>
                  </a:cubicBezTo>
                  <a:cubicBezTo>
                    <a:pt x="138117" y="208314"/>
                    <a:pt x="132155" y="214266"/>
                    <a:pt x="125200" y="214266"/>
                  </a:cubicBezTo>
                  <a:lnTo>
                    <a:pt x="80486" y="214266"/>
                  </a:lnTo>
                  <a:lnTo>
                    <a:pt x="80486" y="378933"/>
                  </a:lnTo>
                  <a:cubicBezTo>
                    <a:pt x="55644" y="397780"/>
                    <a:pt x="39746" y="427539"/>
                    <a:pt x="39746" y="460274"/>
                  </a:cubicBezTo>
                  <a:cubicBezTo>
                    <a:pt x="39746" y="517809"/>
                    <a:pt x="86447" y="564431"/>
                    <a:pt x="143085" y="564431"/>
                  </a:cubicBezTo>
                  <a:cubicBezTo>
                    <a:pt x="200717" y="564431"/>
                    <a:pt x="246425" y="517809"/>
                    <a:pt x="246425" y="460274"/>
                  </a:cubicBezTo>
                  <a:cubicBezTo>
                    <a:pt x="246425" y="427539"/>
                    <a:pt x="231520" y="397780"/>
                    <a:pt x="206679" y="378933"/>
                  </a:cubicBezTo>
                  <a:lnTo>
                    <a:pt x="206679" y="103165"/>
                  </a:lnTo>
                  <a:cubicBezTo>
                    <a:pt x="206679" y="68446"/>
                    <a:pt x="178857" y="39679"/>
                    <a:pt x="143085" y="39679"/>
                  </a:cubicBezTo>
                  <a:close/>
                  <a:moveTo>
                    <a:pt x="143085" y="0"/>
                  </a:moveTo>
                  <a:cubicBezTo>
                    <a:pt x="200717" y="0"/>
                    <a:pt x="246425" y="46623"/>
                    <a:pt x="246425" y="103165"/>
                  </a:cubicBezTo>
                  <a:lnTo>
                    <a:pt x="246425" y="361077"/>
                  </a:lnTo>
                  <a:cubicBezTo>
                    <a:pt x="272259" y="386868"/>
                    <a:pt x="287164" y="421587"/>
                    <a:pt x="287164" y="460274"/>
                  </a:cubicBezTo>
                  <a:cubicBezTo>
                    <a:pt x="287164" y="539632"/>
                    <a:pt x="222577" y="604110"/>
                    <a:pt x="143085" y="604110"/>
                  </a:cubicBezTo>
                  <a:cubicBezTo>
                    <a:pt x="64587" y="604110"/>
                    <a:pt x="0" y="539632"/>
                    <a:pt x="0" y="460274"/>
                  </a:cubicBezTo>
                  <a:cubicBezTo>
                    <a:pt x="0" y="421587"/>
                    <a:pt x="14905" y="386868"/>
                    <a:pt x="40739" y="361077"/>
                  </a:cubicBezTo>
                  <a:lnTo>
                    <a:pt x="40739" y="103165"/>
                  </a:lnTo>
                  <a:cubicBezTo>
                    <a:pt x="40739" y="46623"/>
                    <a:pt x="86447" y="0"/>
                    <a:pt x="143085" y="0"/>
                  </a:cubicBezTo>
                  <a:close/>
                </a:path>
              </a:pathLst>
            </a:custGeom>
            <a:solidFill>
              <a:srgbClr val="FFA300"/>
            </a:solidFill>
            <a:ln w="9525">
              <a:noFill/>
              <a:round/>
            </a:ln>
          </p:spPr>
          <p:txBody>
            <a:bodyPr/>
            <a:lstStyle/>
            <a:p>
              <a:endParaRPr lang="zh-CN" altLang="en-US"/>
            </a:p>
          </p:txBody>
        </p:sp>
      </p:grpSp>
      <p:grpSp>
        <p:nvGrpSpPr>
          <p:cNvPr id="41" name="Group 37"/>
          <p:cNvGrpSpPr/>
          <p:nvPr/>
        </p:nvGrpSpPr>
        <p:grpSpPr bwMode="auto">
          <a:xfrm>
            <a:off x="2894013" y="4300538"/>
            <a:ext cx="885825" cy="885825"/>
            <a:chOff x="1347816" y="4443847"/>
            <a:chExt cx="885585" cy="885585"/>
          </a:xfrm>
        </p:grpSpPr>
        <p:sp>
          <p:nvSpPr>
            <p:cNvPr id="42" name="椭圆 41"/>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597" name="low-temperature-thermometer_63581"/>
            <p:cNvSpPr>
              <a:spLocks noChangeAspect="1"/>
            </p:cNvSpPr>
            <p:nvPr/>
          </p:nvSpPr>
          <p:spPr bwMode="auto">
            <a:xfrm>
              <a:off x="1485765" y="4638897"/>
              <a:ext cx="609685" cy="495484"/>
            </a:xfrm>
            <a:custGeom>
              <a:avLst/>
              <a:gdLst>
                <a:gd name="T0" fmla="*/ 0 w 601409"/>
                <a:gd name="T1" fmla="*/ 430240 h 488759"/>
                <a:gd name="T2" fmla="*/ 236019 w 601409"/>
                <a:gd name="T3" fmla="*/ 430240 h 488759"/>
                <a:gd name="T4" fmla="*/ 236019 w 601409"/>
                <a:gd name="T5" fmla="*/ 467005 h 488759"/>
                <a:gd name="T6" fmla="*/ 382056 w 601409"/>
                <a:gd name="T7" fmla="*/ 467005 h 488759"/>
                <a:gd name="T8" fmla="*/ 382056 w 601409"/>
                <a:gd name="T9" fmla="*/ 430240 h 488759"/>
                <a:gd name="T10" fmla="*/ 618075 w 601409"/>
                <a:gd name="T11" fmla="*/ 430240 h 488759"/>
                <a:gd name="T12" fmla="*/ 618075 w 601409"/>
                <a:gd name="T13" fmla="*/ 502302 h 488759"/>
                <a:gd name="T14" fmla="*/ 0 w 601409"/>
                <a:gd name="T15" fmla="*/ 502302 h 488759"/>
                <a:gd name="T16" fmla="*/ 451369 w 601409"/>
                <a:gd name="T17" fmla="*/ 100177 h 488759"/>
                <a:gd name="T18" fmla="*/ 485292 w 601409"/>
                <a:gd name="T19" fmla="*/ 134058 h 488759"/>
                <a:gd name="T20" fmla="*/ 451369 w 601409"/>
                <a:gd name="T21" fmla="*/ 167938 h 488759"/>
                <a:gd name="T22" fmla="*/ 448419 w 601409"/>
                <a:gd name="T23" fmla="*/ 167938 h 488759"/>
                <a:gd name="T24" fmla="*/ 376148 w 601409"/>
                <a:gd name="T25" fmla="*/ 253377 h 488759"/>
                <a:gd name="T26" fmla="*/ 376148 w 601409"/>
                <a:gd name="T27" fmla="*/ 260743 h 488759"/>
                <a:gd name="T28" fmla="*/ 342223 w 601409"/>
                <a:gd name="T29" fmla="*/ 294624 h 488759"/>
                <a:gd name="T30" fmla="*/ 308300 w 601409"/>
                <a:gd name="T31" fmla="*/ 260743 h 488759"/>
                <a:gd name="T32" fmla="*/ 308300 w 601409"/>
                <a:gd name="T33" fmla="*/ 257796 h 488759"/>
                <a:gd name="T34" fmla="*/ 255202 w 601409"/>
                <a:gd name="T35" fmla="*/ 216550 h 488759"/>
                <a:gd name="T36" fmla="*/ 241927 w 601409"/>
                <a:gd name="T37" fmla="*/ 219496 h 488759"/>
                <a:gd name="T38" fmla="*/ 233078 w 601409"/>
                <a:gd name="T39" fmla="*/ 218023 h 488759"/>
                <a:gd name="T40" fmla="*/ 200629 w 601409"/>
                <a:gd name="T41" fmla="*/ 247484 h 488759"/>
                <a:gd name="T42" fmla="*/ 200629 w 601409"/>
                <a:gd name="T43" fmla="*/ 253377 h 488759"/>
                <a:gd name="T44" fmla="*/ 166706 w 601409"/>
                <a:gd name="T45" fmla="*/ 287258 h 488759"/>
                <a:gd name="T46" fmla="*/ 132782 w 601409"/>
                <a:gd name="T47" fmla="*/ 253377 h 488759"/>
                <a:gd name="T48" fmla="*/ 166706 w 601409"/>
                <a:gd name="T49" fmla="*/ 219496 h 488759"/>
                <a:gd name="T50" fmla="*/ 172606 w 601409"/>
                <a:gd name="T51" fmla="*/ 219496 h 488759"/>
                <a:gd name="T52" fmla="*/ 208004 w 601409"/>
                <a:gd name="T53" fmla="*/ 185615 h 488759"/>
                <a:gd name="T54" fmla="*/ 208004 w 601409"/>
                <a:gd name="T55" fmla="*/ 184142 h 488759"/>
                <a:gd name="T56" fmla="*/ 241927 w 601409"/>
                <a:gd name="T57" fmla="*/ 150261 h 488759"/>
                <a:gd name="T58" fmla="*/ 275851 w 601409"/>
                <a:gd name="T59" fmla="*/ 181196 h 488759"/>
                <a:gd name="T60" fmla="*/ 333374 w 601409"/>
                <a:gd name="T61" fmla="*/ 228335 h 488759"/>
                <a:gd name="T62" fmla="*/ 342223 w 601409"/>
                <a:gd name="T63" fmla="*/ 226861 h 488759"/>
                <a:gd name="T64" fmla="*/ 345173 w 601409"/>
                <a:gd name="T65" fmla="*/ 226861 h 488759"/>
                <a:gd name="T66" fmla="*/ 418919 w 601409"/>
                <a:gd name="T67" fmla="*/ 141422 h 488759"/>
                <a:gd name="T68" fmla="*/ 417445 w 601409"/>
                <a:gd name="T69" fmla="*/ 134058 h 488759"/>
                <a:gd name="T70" fmla="*/ 451369 w 601409"/>
                <a:gd name="T71" fmla="*/ 100177 h 488759"/>
                <a:gd name="T72" fmla="*/ 103203 w 601409"/>
                <a:gd name="T73" fmla="*/ 58926 h 488759"/>
                <a:gd name="T74" fmla="*/ 103203 w 601409"/>
                <a:gd name="T75" fmla="*/ 335875 h 488759"/>
                <a:gd name="T76" fmla="*/ 514873 w 601409"/>
                <a:gd name="T77" fmla="*/ 335875 h 488759"/>
                <a:gd name="T78" fmla="*/ 514873 w 601409"/>
                <a:gd name="T79" fmla="*/ 58926 h 488759"/>
                <a:gd name="T80" fmla="*/ 44183 w 601409"/>
                <a:gd name="T81" fmla="*/ 0 h 488759"/>
                <a:gd name="T82" fmla="*/ 573893 w 601409"/>
                <a:gd name="T83" fmla="*/ 0 h 488759"/>
                <a:gd name="T84" fmla="*/ 573893 w 601409"/>
                <a:gd name="T85" fmla="*/ 394800 h 488759"/>
                <a:gd name="T86" fmla="*/ 44183 w 601409"/>
                <a:gd name="T87" fmla="*/ 394800 h 488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1409"/>
                <a:gd name="T133" fmla="*/ 0 h 488759"/>
                <a:gd name="T134" fmla="*/ 601409 w 601409"/>
                <a:gd name="T135" fmla="*/ 488759 h 488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rgbClr val="FFA300"/>
            </a:solidFill>
            <a:ln w="9525">
              <a:noFill/>
              <a:round/>
            </a:ln>
          </p:spPr>
          <p:txBody>
            <a:bodyPr/>
            <a:lstStyle/>
            <a:p>
              <a:endParaRPr lang="zh-CN" altLang="en-US"/>
            </a:p>
          </p:txBody>
        </p:sp>
      </p:grpSp>
      <p:grpSp>
        <p:nvGrpSpPr>
          <p:cNvPr id="47" name="Group 37"/>
          <p:cNvGrpSpPr/>
          <p:nvPr/>
        </p:nvGrpSpPr>
        <p:grpSpPr bwMode="auto">
          <a:xfrm>
            <a:off x="5954713" y="4300538"/>
            <a:ext cx="885825" cy="885825"/>
            <a:chOff x="1347816" y="4443847"/>
            <a:chExt cx="885585" cy="885585"/>
          </a:xfrm>
        </p:grpSpPr>
        <p:sp>
          <p:nvSpPr>
            <p:cNvPr id="48" name="椭圆 47"/>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595" name="low-temperature-thermometer_63581"/>
            <p:cNvSpPr>
              <a:spLocks noChangeAspect="1"/>
            </p:cNvSpPr>
            <p:nvPr/>
          </p:nvSpPr>
          <p:spPr bwMode="auto">
            <a:xfrm>
              <a:off x="1547581" y="4581796"/>
              <a:ext cx="486051" cy="609685"/>
            </a:xfrm>
            <a:custGeom>
              <a:avLst/>
              <a:gdLst>
                <a:gd name="T0" fmla="*/ 448263 w 484361"/>
                <a:gd name="T1" fmla="*/ 62102 h 607565"/>
                <a:gd name="T2" fmla="*/ 467755 w 484361"/>
                <a:gd name="T3" fmla="*/ 62102 h 607565"/>
                <a:gd name="T4" fmla="*/ 487747 w 484361"/>
                <a:gd name="T5" fmla="*/ 82069 h 607565"/>
                <a:gd name="T6" fmla="*/ 467755 w 484361"/>
                <a:gd name="T7" fmla="*/ 102038 h 607565"/>
                <a:gd name="T8" fmla="*/ 448263 w 484361"/>
                <a:gd name="T9" fmla="*/ 102038 h 607565"/>
                <a:gd name="T10" fmla="*/ 428271 w 484361"/>
                <a:gd name="T11" fmla="*/ 82069 h 607565"/>
                <a:gd name="T12" fmla="*/ 448263 w 484361"/>
                <a:gd name="T13" fmla="*/ 62102 h 607565"/>
                <a:gd name="T14" fmla="*/ 110584 w 484361"/>
                <a:gd name="T15" fmla="*/ 62102 h 607565"/>
                <a:gd name="T16" fmla="*/ 194972 w 484361"/>
                <a:gd name="T17" fmla="*/ 62102 h 607565"/>
                <a:gd name="T18" fmla="*/ 213669 w 484361"/>
                <a:gd name="T19" fmla="*/ 74779 h 607565"/>
                <a:gd name="T20" fmla="*/ 208670 w 484361"/>
                <a:gd name="T21" fmla="*/ 96739 h 607565"/>
                <a:gd name="T22" fmla="*/ 171975 w 484361"/>
                <a:gd name="T23" fmla="*/ 130679 h 607565"/>
                <a:gd name="T24" fmla="*/ 171975 w 484361"/>
                <a:gd name="T25" fmla="*/ 165916 h 607565"/>
                <a:gd name="T26" fmla="*/ 179273 w 484361"/>
                <a:gd name="T27" fmla="*/ 165916 h 607565"/>
                <a:gd name="T28" fmla="*/ 199271 w 484361"/>
                <a:gd name="T29" fmla="*/ 185879 h 607565"/>
                <a:gd name="T30" fmla="*/ 199271 w 484361"/>
                <a:gd name="T31" fmla="*/ 229800 h 607565"/>
                <a:gd name="T32" fmla="*/ 242564 w 484361"/>
                <a:gd name="T33" fmla="*/ 229800 h 607565"/>
                <a:gd name="T34" fmla="*/ 262562 w 484361"/>
                <a:gd name="T35" fmla="*/ 249763 h 607565"/>
                <a:gd name="T36" fmla="*/ 262562 w 484361"/>
                <a:gd name="T37" fmla="*/ 591849 h 607565"/>
                <a:gd name="T38" fmla="*/ 242564 w 484361"/>
                <a:gd name="T39" fmla="*/ 611812 h 607565"/>
                <a:gd name="T40" fmla="*/ 19997 w 484361"/>
                <a:gd name="T41" fmla="*/ 611812 h 607565"/>
                <a:gd name="T42" fmla="*/ 0 w 484361"/>
                <a:gd name="T43" fmla="*/ 591849 h 607565"/>
                <a:gd name="T44" fmla="*/ 0 w 484361"/>
                <a:gd name="T45" fmla="*/ 249763 h 607565"/>
                <a:gd name="T46" fmla="*/ 19997 w 484361"/>
                <a:gd name="T47" fmla="*/ 229800 h 607565"/>
                <a:gd name="T48" fmla="*/ 63290 w 484361"/>
                <a:gd name="T49" fmla="*/ 229800 h 607565"/>
                <a:gd name="T50" fmla="*/ 63290 w 484361"/>
                <a:gd name="T51" fmla="*/ 185879 h 607565"/>
                <a:gd name="T52" fmla="*/ 83289 w 484361"/>
                <a:gd name="T53" fmla="*/ 165916 h 607565"/>
                <a:gd name="T54" fmla="*/ 90587 w 484361"/>
                <a:gd name="T55" fmla="*/ 165916 h 607565"/>
                <a:gd name="T56" fmla="*/ 90587 w 484361"/>
                <a:gd name="T57" fmla="*/ 82066 h 607565"/>
                <a:gd name="T58" fmla="*/ 110584 w 484361"/>
                <a:gd name="T59" fmla="*/ 62102 h 607565"/>
                <a:gd name="T60" fmla="*/ 411845 w 484361"/>
                <a:gd name="T61" fmla="*/ 1452 h 607565"/>
                <a:gd name="T62" fmla="*/ 422765 w 484361"/>
                <a:gd name="T63" fmla="*/ 12170 h 607565"/>
                <a:gd name="T64" fmla="*/ 412170 w 484361"/>
                <a:gd name="T65" fmla="*/ 38326 h 607565"/>
                <a:gd name="T66" fmla="*/ 309324 w 484361"/>
                <a:gd name="T67" fmla="*/ 82052 h 607565"/>
                <a:gd name="T68" fmla="*/ 412170 w 484361"/>
                <a:gd name="T69" fmla="*/ 125878 h 607565"/>
                <a:gd name="T70" fmla="*/ 422765 w 484361"/>
                <a:gd name="T71" fmla="*/ 152034 h 607565"/>
                <a:gd name="T72" fmla="*/ 404374 w 484361"/>
                <a:gd name="T73" fmla="*/ 164213 h 607565"/>
                <a:gd name="T74" fmla="*/ 396578 w 484361"/>
                <a:gd name="T75" fmla="*/ 162615 h 607565"/>
                <a:gd name="T76" fmla="*/ 250353 w 484361"/>
                <a:gd name="T77" fmla="*/ 100421 h 607565"/>
                <a:gd name="T78" fmla="*/ 238260 w 484361"/>
                <a:gd name="T79" fmla="*/ 82052 h 607565"/>
                <a:gd name="T80" fmla="*/ 250353 w 484361"/>
                <a:gd name="T81" fmla="*/ 63684 h 607565"/>
                <a:gd name="T82" fmla="*/ 396578 w 484361"/>
                <a:gd name="T83" fmla="*/ 1590 h 607565"/>
                <a:gd name="T84" fmla="*/ 411845 w 484361"/>
                <a:gd name="T85" fmla="*/ 1452 h 6075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4361"/>
                <a:gd name="T130" fmla="*/ 0 h 607565"/>
                <a:gd name="T131" fmla="*/ 484361 w 484361"/>
                <a:gd name="T132" fmla="*/ 607565 h 6075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4361" h="607565">
                  <a:moveTo>
                    <a:pt x="445151" y="61671"/>
                  </a:moveTo>
                  <a:lnTo>
                    <a:pt x="464508" y="61671"/>
                  </a:lnTo>
                  <a:cubicBezTo>
                    <a:pt x="475526" y="61671"/>
                    <a:pt x="484361" y="70594"/>
                    <a:pt x="484361" y="81500"/>
                  </a:cubicBezTo>
                  <a:cubicBezTo>
                    <a:pt x="484361" y="92505"/>
                    <a:pt x="475526" y="101329"/>
                    <a:pt x="464508" y="101329"/>
                  </a:cubicBezTo>
                  <a:lnTo>
                    <a:pt x="445151" y="101329"/>
                  </a:lnTo>
                  <a:cubicBezTo>
                    <a:pt x="434133" y="101329"/>
                    <a:pt x="425298" y="92505"/>
                    <a:pt x="425298" y="81500"/>
                  </a:cubicBezTo>
                  <a:cubicBezTo>
                    <a:pt x="425298" y="70594"/>
                    <a:pt x="434133" y="61671"/>
                    <a:pt x="445151" y="61671"/>
                  </a:cubicBezTo>
                  <a:close/>
                  <a:moveTo>
                    <a:pt x="109816" y="61671"/>
                  </a:moveTo>
                  <a:lnTo>
                    <a:pt x="193618" y="61671"/>
                  </a:lnTo>
                  <a:cubicBezTo>
                    <a:pt x="201859" y="61671"/>
                    <a:pt x="209207" y="66727"/>
                    <a:pt x="212186" y="74260"/>
                  </a:cubicBezTo>
                  <a:cubicBezTo>
                    <a:pt x="215164" y="81893"/>
                    <a:pt x="213178" y="90517"/>
                    <a:pt x="207221" y="96068"/>
                  </a:cubicBezTo>
                  <a:lnTo>
                    <a:pt x="170781" y="129772"/>
                  </a:lnTo>
                  <a:lnTo>
                    <a:pt x="170781" y="164764"/>
                  </a:lnTo>
                  <a:lnTo>
                    <a:pt x="178029" y="164764"/>
                  </a:lnTo>
                  <a:cubicBezTo>
                    <a:pt x="188951" y="164764"/>
                    <a:pt x="197888" y="173685"/>
                    <a:pt x="197888" y="184589"/>
                  </a:cubicBezTo>
                  <a:lnTo>
                    <a:pt x="197888" y="228205"/>
                  </a:lnTo>
                  <a:lnTo>
                    <a:pt x="240881" y="228205"/>
                  </a:lnTo>
                  <a:cubicBezTo>
                    <a:pt x="251902" y="228205"/>
                    <a:pt x="260739" y="237126"/>
                    <a:pt x="260739" y="248030"/>
                  </a:cubicBezTo>
                  <a:lnTo>
                    <a:pt x="260739" y="587740"/>
                  </a:lnTo>
                  <a:cubicBezTo>
                    <a:pt x="260739" y="598644"/>
                    <a:pt x="251902" y="607565"/>
                    <a:pt x="240881" y="607565"/>
                  </a:cubicBezTo>
                  <a:lnTo>
                    <a:pt x="19858" y="607565"/>
                  </a:lnTo>
                  <a:cubicBezTo>
                    <a:pt x="8837" y="607565"/>
                    <a:pt x="0" y="598644"/>
                    <a:pt x="0" y="587740"/>
                  </a:cubicBezTo>
                  <a:lnTo>
                    <a:pt x="0" y="248030"/>
                  </a:lnTo>
                  <a:cubicBezTo>
                    <a:pt x="0" y="237126"/>
                    <a:pt x="8837" y="228205"/>
                    <a:pt x="19858" y="228205"/>
                  </a:cubicBezTo>
                  <a:lnTo>
                    <a:pt x="62851" y="228205"/>
                  </a:lnTo>
                  <a:lnTo>
                    <a:pt x="62851" y="184589"/>
                  </a:lnTo>
                  <a:cubicBezTo>
                    <a:pt x="62851" y="173685"/>
                    <a:pt x="71688" y="164764"/>
                    <a:pt x="82710" y="164764"/>
                  </a:cubicBezTo>
                  <a:lnTo>
                    <a:pt x="89958" y="164764"/>
                  </a:lnTo>
                  <a:lnTo>
                    <a:pt x="89958" y="81497"/>
                  </a:lnTo>
                  <a:cubicBezTo>
                    <a:pt x="89958" y="70593"/>
                    <a:pt x="98894" y="61671"/>
                    <a:pt x="109816" y="61671"/>
                  </a:cubicBezTo>
                  <a:close/>
                  <a:moveTo>
                    <a:pt x="408986" y="1442"/>
                  </a:moveTo>
                  <a:cubicBezTo>
                    <a:pt x="413701" y="3338"/>
                    <a:pt x="417696" y="7030"/>
                    <a:pt x="419830" y="12086"/>
                  </a:cubicBezTo>
                  <a:cubicBezTo>
                    <a:pt x="424098" y="22099"/>
                    <a:pt x="419433" y="33797"/>
                    <a:pt x="409309" y="38060"/>
                  </a:cubicBezTo>
                  <a:lnTo>
                    <a:pt x="307176" y="81483"/>
                  </a:lnTo>
                  <a:lnTo>
                    <a:pt x="409309" y="125004"/>
                  </a:lnTo>
                  <a:cubicBezTo>
                    <a:pt x="419433" y="129267"/>
                    <a:pt x="424098" y="140866"/>
                    <a:pt x="419830" y="150978"/>
                  </a:cubicBezTo>
                  <a:cubicBezTo>
                    <a:pt x="416654" y="158513"/>
                    <a:pt x="409309" y="163073"/>
                    <a:pt x="401567" y="163073"/>
                  </a:cubicBezTo>
                  <a:cubicBezTo>
                    <a:pt x="398987" y="163073"/>
                    <a:pt x="396307" y="162478"/>
                    <a:pt x="393825" y="161487"/>
                  </a:cubicBezTo>
                  <a:lnTo>
                    <a:pt x="248616" y="99724"/>
                  </a:lnTo>
                  <a:cubicBezTo>
                    <a:pt x="241370" y="96651"/>
                    <a:pt x="236606" y="89414"/>
                    <a:pt x="236606" y="81483"/>
                  </a:cubicBezTo>
                  <a:cubicBezTo>
                    <a:pt x="236606" y="73552"/>
                    <a:pt x="241370" y="66414"/>
                    <a:pt x="248616" y="63242"/>
                  </a:cubicBezTo>
                  <a:lnTo>
                    <a:pt x="393825" y="1578"/>
                  </a:lnTo>
                  <a:cubicBezTo>
                    <a:pt x="398837" y="-554"/>
                    <a:pt x="404272" y="-454"/>
                    <a:pt x="408986" y="1442"/>
                  </a:cubicBezTo>
                  <a:close/>
                </a:path>
              </a:pathLst>
            </a:custGeom>
            <a:solidFill>
              <a:srgbClr val="FFA300"/>
            </a:solidFill>
            <a:ln w="9525">
              <a:noFill/>
              <a:round/>
            </a:ln>
          </p:spPr>
          <p:txBody>
            <a:bodyPr/>
            <a:lstStyle/>
            <a:p>
              <a:endParaRPr lang="zh-CN" altLang="en-US"/>
            </a:p>
          </p:txBody>
        </p:sp>
      </p:grpSp>
      <p:grpSp>
        <p:nvGrpSpPr>
          <p:cNvPr id="53" name="Group 37"/>
          <p:cNvGrpSpPr/>
          <p:nvPr/>
        </p:nvGrpSpPr>
        <p:grpSpPr bwMode="auto">
          <a:xfrm>
            <a:off x="4424363" y="4300538"/>
            <a:ext cx="885825" cy="885825"/>
            <a:chOff x="1347816" y="4443847"/>
            <a:chExt cx="885585" cy="885585"/>
          </a:xfrm>
        </p:grpSpPr>
        <p:sp>
          <p:nvSpPr>
            <p:cNvPr id="54" name="椭圆 5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4593" name="low-temperature-thermometer_63581"/>
            <p:cNvSpPr>
              <a:spLocks noChangeAspect="1"/>
            </p:cNvSpPr>
            <p:nvPr/>
          </p:nvSpPr>
          <p:spPr bwMode="auto">
            <a:xfrm>
              <a:off x="1521261" y="4581796"/>
              <a:ext cx="538690" cy="609685"/>
            </a:xfrm>
            <a:custGeom>
              <a:avLst/>
              <a:gdLst>
                <a:gd name="T0" fmla="*/ 91135700 w 3102"/>
                <a:gd name="T1" fmla="*/ 68345934 h 3516"/>
                <a:gd name="T2" fmla="*/ 90954726 w 3102"/>
                <a:gd name="T3" fmla="*/ 68255764 h 3516"/>
                <a:gd name="T4" fmla="*/ 86551779 w 3102"/>
                <a:gd name="T5" fmla="*/ 69879510 h 3516"/>
                <a:gd name="T6" fmla="*/ 85074115 w 3102"/>
                <a:gd name="T7" fmla="*/ 73066656 h 3516"/>
                <a:gd name="T8" fmla="*/ 80671168 w 3102"/>
                <a:gd name="T9" fmla="*/ 71022062 h 3516"/>
                <a:gd name="T10" fmla="*/ 87577234 w 3102"/>
                <a:gd name="T11" fmla="*/ 40742945 h 3516"/>
                <a:gd name="T12" fmla="*/ 46713912 w 3102"/>
                <a:gd name="T13" fmla="*/ 0 h 3516"/>
                <a:gd name="T14" fmla="*/ 5820354 w 3102"/>
                <a:gd name="T15" fmla="*/ 40742945 h 3516"/>
                <a:gd name="T16" fmla="*/ 12756639 w 3102"/>
                <a:gd name="T17" fmla="*/ 71082233 h 3516"/>
                <a:gd name="T18" fmla="*/ 8444166 w 3102"/>
                <a:gd name="T19" fmla="*/ 73066656 h 3516"/>
                <a:gd name="T20" fmla="*/ 6966328 w 3102"/>
                <a:gd name="T21" fmla="*/ 69879510 h 3516"/>
                <a:gd name="T22" fmla="*/ 2563379 w 3102"/>
                <a:gd name="T23" fmla="*/ 68255764 h 3516"/>
                <a:gd name="T24" fmla="*/ 2382427 w 3102"/>
                <a:gd name="T25" fmla="*/ 68345934 h 3516"/>
                <a:gd name="T26" fmla="*/ 753854 w 3102"/>
                <a:gd name="T27" fmla="*/ 72735977 h 3516"/>
                <a:gd name="T28" fmla="*/ 11972569 w 3102"/>
                <a:gd name="T29" fmla="*/ 96941145 h 3516"/>
                <a:gd name="T30" fmla="*/ 16375516 w 3102"/>
                <a:gd name="T31" fmla="*/ 98534892 h 3516"/>
                <a:gd name="T32" fmla="*/ 16556469 w 3102"/>
                <a:gd name="T33" fmla="*/ 98474721 h 3516"/>
                <a:gd name="T34" fmla="*/ 18184868 w 3102"/>
                <a:gd name="T35" fmla="*/ 94084678 h 3516"/>
                <a:gd name="T36" fmla="*/ 16707205 w 3102"/>
                <a:gd name="T37" fmla="*/ 90897337 h 3516"/>
                <a:gd name="T38" fmla="*/ 21954655 w 3102"/>
                <a:gd name="T39" fmla="*/ 88461892 h 3516"/>
                <a:gd name="T40" fmla="*/ 46713912 w 3102"/>
                <a:gd name="T41" fmla="*/ 105721231 h 3516"/>
                <a:gd name="T42" fmla="*/ 71473152 w 3102"/>
                <a:gd name="T43" fmla="*/ 88431720 h 3516"/>
                <a:gd name="T44" fmla="*/ 76810905 w 3102"/>
                <a:gd name="T45" fmla="*/ 90897337 h 3516"/>
                <a:gd name="T46" fmla="*/ 75333242 w 3102"/>
                <a:gd name="T47" fmla="*/ 94084678 h 3516"/>
                <a:gd name="T48" fmla="*/ 76961815 w 3102"/>
                <a:gd name="T49" fmla="*/ 98474721 h 3516"/>
                <a:gd name="T50" fmla="*/ 77142767 w 3102"/>
                <a:gd name="T51" fmla="*/ 98534892 h 3516"/>
                <a:gd name="T52" fmla="*/ 81545714 w 3102"/>
                <a:gd name="T53" fmla="*/ 96941145 h 3516"/>
                <a:gd name="T54" fmla="*/ 92764273 w 3102"/>
                <a:gd name="T55" fmla="*/ 72735977 h 3516"/>
                <a:gd name="T56" fmla="*/ 91135700 w 3102"/>
                <a:gd name="T57" fmla="*/ 68345934 h 3516"/>
                <a:gd name="T58" fmla="*/ 69060509 w 3102"/>
                <a:gd name="T59" fmla="*/ 33466437 h 3516"/>
                <a:gd name="T60" fmla="*/ 79675929 w 3102"/>
                <a:gd name="T61" fmla="*/ 44020435 h 3516"/>
                <a:gd name="T62" fmla="*/ 69060509 w 3102"/>
                <a:gd name="T63" fmla="*/ 54604616 h 3516"/>
                <a:gd name="T64" fmla="*/ 53348549 w 3102"/>
                <a:gd name="T65" fmla="*/ 44020435 h 3516"/>
                <a:gd name="T66" fmla="*/ 69060509 w 3102"/>
                <a:gd name="T67" fmla="*/ 33466437 h 3516"/>
                <a:gd name="T68" fmla="*/ 46713912 w 3102"/>
                <a:gd name="T69" fmla="*/ 66030658 h 3516"/>
                <a:gd name="T70" fmla="*/ 50031144 w 3102"/>
                <a:gd name="T71" fmla="*/ 69338146 h 3516"/>
                <a:gd name="T72" fmla="*/ 46713912 w 3102"/>
                <a:gd name="T73" fmla="*/ 72645807 h 3516"/>
                <a:gd name="T74" fmla="*/ 43396495 w 3102"/>
                <a:gd name="T75" fmla="*/ 69338146 h 3516"/>
                <a:gd name="T76" fmla="*/ 46713912 w 3102"/>
                <a:gd name="T77" fmla="*/ 66030658 h 3516"/>
                <a:gd name="T78" fmla="*/ 24337087 w 3102"/>
                <a:gd name="T79" fmla="*/ 33466437 h 3516"/>
                <a:gd name="T80" fmla="*/ 40079264 w 3102"/>
                <a:gd name="T81" fmla="*/ 44020435 h 3516"/>
                <a:gd name="T82" fmla="*/ 24337087 w 3102"/>
                <a:gd name="T83" fmla="*/ 54604616 h 3516"/>
                <a:gd name="T84" fmla="*/ 13721661 w 3102"/>
                <a:gd name="T85" fmla="*/ 44020435 h 3516"/>
                <a:gd name="T86" fmla="*/ 24337087 w 3102"/>
                <a:gd name="T87" fmla="*/ 33466437 h 3516"/>
                <a:gd name="T88" fmla="*/ 36641339 w 3102"/>
                <a:gd name="T89" fmla="*/ 82658615 h 3516"/>
                <a:gd name="T90" fmla="*/ 33323933 w 3102"/>
                <a:gd name="T91" fmla="*/ 79351127 h 3516"/>
                <a:gd name="T92" fmla="*/ 36641339 w 3102"/>
                <a:gd name="T93" fmla="*/ 76043465 h 3516"/>
                <a:gd name="T94" fmla="*/ 39958571 w 3102"/>
                <a:gd name="T95" fmla="*/ 79351127 h 3516"/>
                <a:gd name="T96" fmla="*/ 36641339 w 3102"/>
                <a:gd name="T97" fmla="*/ 82658615 h 3516"/>
                <a:gd name="T98" fmla="*/ 46713912 w 3102"/>
                <a:gd name="T99" fmla="*/ 92671444 h 3516"/>
                <a:gd name="T100" fmla="*/ 43396495 w 3102"/>
                <a:gd name="T101" fmla="*/ 89363934 h 3516"/>
                <a:gd name="T102" fmla="*/ 46713912 w 3102"/>
                <a:gd name="T103" fmla="*/ 86056273 h 3516"/>
                <a:gd name="T104" fmla="*/ 50031144 w 3102"/>
                <a:gd name="T105" fmla="*/ 89363934 h 3516"/>
                <a:gd name="T106" fmla="*/ 46713912 w 3102"/>
                <a:gd name="T107" fmla="*/ 92671444 h 3516"/>
                <a:gd name="T108" fmla="*/ 56756257 w 3102"/>
                <a:gd name="T109" fmla="*/ 82658615 h 3516"/>
                <a:gd name="T110" fmla="*/ 53439025 w 3102"/>
                <a:gd name="T111" fmla="*/ 79351127 h 3516"/>
                <a:gd name="T112" fmla="*/ 56756257 w 3102"/>
                <a:gd name="T113" fmla="*/ 76043465 h 3516"/>
                <a:gd name="T114" fmla="*/ 60073663 w 3102"/>
                <a:gd name="T115" fmla="*/ 79351127 h 3516"/>
                <a:gd name="T116" fmla="*/ 56756257 w 3102"/>
                <a:gd name="T117" fmla="*/ 82658615 h 35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2"/>
                <a:gd name="T178" fmla="*/ 0 h 3516"/>
                <a:gd name="T179" fmla="*/ 3102 w 3102"/>
                <a:gd name="T180" fmla="*/ 3516 h 35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2" h="3516">
                  <a:moveTo>
                    <a:pt x="3022" y="2273"/>
                  </a:moveTo>
                  <a:lnTo>
                    <a:pt x="3016" y="2270"/>
                  </a:lnTo>
                  <a:cubicBezTo>
                    <a:pt x="2961" y="2244"/>
                    <a:pt x="2896" y="2269"/>
                    <a:pt x="2870" y="2324"/>
                  </a:cubicBezTo>
                  <a:lnTo>
                    <a:pt x="2821" y="2430"/>
                  </a:lnTo>
                  <a:lnTo>
                    <a:pt x="2675" y="2362"/>
                  </a:lnTo>
                  <a:cubicBezTo>
                    <a:pt x="2819" y="2006"/>
                    <a:pt x="2904" y="1634"/>
                    <a:pt x="2904" y="1355"/>
                  </a:cubicBezTo>
                  <a:cubicBezTo>
                    <a:pt x="2904" y="607"/>
                    <a:pt x="2297" y="0"/>
                    <a:pt x="1549" y="0"/>
                  </a:cubicBezTo>
                  <a:cubicBezTo>
                    <a:pt x="800" y="0"/>
                    <a:pt x="193" y="607"/>
                    <a:pt x="193" y="1355"/>
                  </a:cubicBezTo>
                  <a:cubicBezTo>
                    <a:pt x="193" y="1635"/>
                    <a:pt x="278" y="2007"/>
                    <a:pt x="423" y="2364"/>
                  </a:cubicBezTo>
                  <a:lnTo>
                    <a:pt x="280" y="2430"/>
                  </a:lnTo>
                  <a:lnTo>
                    <a:pt x="231" y="2324"/>
                  </a:lnTo>
                  <a:cubicBezTo>
                    <a:pt x="206" y="2269"/>
                    <a:pt x="140" y="2244"/>
                    <a:pt x="85" y="2270"/>
                  </a:cubicBezTo>
                  <a:lnTo>
                    <a:pt x="79" y="2273"/>
                  </a:lnTo>
                  <a:cubicBezTo>
                    <a:pt x="24" y="2298"/>
                    <a:pt x="0" y="2364"/>
                    <a:pt x="25" y="2419"/>
                  </a:cubicBezTo>
                  <a:lnTo>
                    <a:pt x="397" y="3224"/>
                  </a:lnTo>
                  <a:cubicBezTo>
                    <a:pt x="423" y="3279"/>
                    <a:pt x="488" y="3303"/>
                    <a:pt x="543" y="3277"/>
                  </a:cubicBezTo>
                  <a:lnTo>
                    <a:pt x="549" y="3275"/>
                  </a:lnTo>
                  <a:cubicBezTo>
                    <a:pt x="605" y="3249"/>
                    <a:pt x="629" y="3184"/>
                    <a:pt x="603" y="3129"/>
                  </a:cubicBezTo>
                  <a:lnTo>
                    <a:pt x="554" y="3023"/>
                  </a:lnTo>
                  <a:lnTo>
                    <a:pt x="728" y="2942"/>
                  </a:lnTo>
                  <a:cubicBezTo>
                    <a:pt x="956" y="3276"/>
                    <a:pt x="1240" y="3516"/>
                    <a:pt x="1549" y="3516"/>
                  </a:cubicBezTo>
                  <a:cubicBezTo>
                    <a:pt x="1857" y="3516"/>
                    <a:pt x="2142" y="3275"/>
                    <a:pt x="2370" y="2941"/>
                  </a:cubicBezTo>
                  <a:lnTo>
                    <a:pt x="2547" y="3023"/>
                  </a:lnTo>
                  <a:lnTo>
                    <a:pt x="2498" y="3129"/>
                  </a:lnTo>
                  <a:cubicBezTo>
                    <a:pt x="2473" y="3184"/>
                    <a:pt x="2497" y="3249"/>
                    <a:pt x="2552" y="3275"/>
                  </a:cubicBezTo>
                  <a:lnTo>
                    <a:pt x="2558" y="3277"/>
                  </a:lnTo>
                  <a:cubicBezTo>
                    <a:pt x="2613" y="3303"/>
                    <a:pt x="2679" y="3279"/>
                    <a:pt x="2704" y="3224"/>
                  </a:cubicBezTo>
                  <a:lnTo>
                    <a:pt x="3076" y="2419"/>
                  </a:lnTo>
                  <a:cubicBezTo>
                    <a:pt x="3102" y="2364"/>
                    <a:pt x="3078" y="2298"/>
                    <a:pt x="3022" y="2273"/>
                  </a:cubicBezTo>
                  <a:close/>
                  <a:moveTo>
                    <a:pt x="2290" y="1113"/>
                  </a:moveTo>
                  <a:cubicBezTo>
                    <a:pt x="2485" y="1113"/>
                    <a:pt x="2642" y="1270"/>
                    <a:pt x="2642" y="1464"/>
                  </a:cubicBezTo>
                  <a:cubicBezTo>
                    <a:pt x="2642" y="1658"/>
                    <a:pt x="2485" y="1816"/>
                    <a:pt x="2290" y="1816"/>
                  </a:cubicBezTo>
                  <a:cubicBezTo>
                    <a:pt x="2096" y="1816"/>
                    <a:pt x="1769" y="1658"/>
                    <a:pt x="1769" y="1464"/>
                  </a:cubicBezTo>
                  <a:cubicBezTo>
                    <a:pt x="1769" y="1270"/>
                    <a:pt x="2096" y="1113"/>
                    <a:pt x="2290" y="1113"/>
                  </a:cubicBezTo>
                  <a:close/>
                  <a:moveTo>
                    <a:pt x="1549" y="2196"/>
                  </a:moveTo>
                  <a:cubicBezTo>
                    <a:pt x="1609" y="2196"/>
                    <a:pt x="1659" y="2245"/>
                    <a:pt x="1659" y="2306"/>
                  </a:cubicBezTo>
                  <a:cubicBezTo>
                    <a:pt x="1659" y="2366"/>
                    <a:pt x="1609" y="2416"/>
                    <a:pt x="1549" y="2416"/>
                  </a:cubicBezTo>
                  <a:cubicBezTo>
                    <a:pt x="1488" y="2416"/>
                    <a:pt x="1439" y="2366"/>
                    <a:pt x="1439" y="2306"/>
                  </a:cubicBezTo>
                  <a:cubicBezTo>
                    <a:pt x="1439" y="2245"/>
                    <a:pt x="1488" y="2196"/>
                    <a:pt x="1549" y="2196"/>
                  </a:cubicBezTo>
                  <a:close/>
                  <a:moveTo>
                    <a:pt x="807" y="1113"/>
                  </a:moveTo>
                  <a:cubicBezTo>
                    <a:pt x="1001" y="1113"/>
                    <a:pt x="1329" y="1270"/>
                    <a:pt x="1329" y="1464"/>
                  </a:cubicBezTo>
                  <a:cubicBezTo>
                    <a:pt x="1329" y="1658"/>
                    <a:pt x="1001" y="1816"/>
                    <a:pt x="807" y="1816"/>
                  </a:cubicBezTo>
                  <a:cubicBezTo>
                    <a:pt x="613" y="1816"/>
                    <a:pt x="455" y="1658"/>
                    <a:pt x="455" y="1464"/>
                  </a:cubicBezTo>
                  <a:cubicBezTo>
                    <a:pt x="455" y="1270"/>
                    <a:pt x="613" y="1113"/>
                    <a:pt x="807" y="1113"/>
                  </a:cubicBezTo>
                  <a:close/>
                  <a:moveTo>
                    <a:pt x="1215" y="2749"/>
                  </a:moveTo>
                  <a:cubicBezTo>
                    <a:pt x="1154" y="2749"/>
                    <a:pt x="1105" y="2700"/>
                    <a:pt x="1105" y="2639"/>
                  </a:cubicBezTo>
                  <a:cubicBezTo>
                    <a:pt x="1105" y="2578"/>
                    <a:pt x="1154" y="2529"/>
                    <a:pt x="1215" y="2529"/>
                  </a:cubicBezTo>
                  <a:cubicBezTo>
                    <a:pt x="1276" y="2529"/>
                    <a:pt x="1325" y="2578"/>
                    <a:pt x="1325" y="2639"/>
                  </a:cubicBezTo>
                  <a:cubicBezTo>
                    <a:pt x="1325" y="2700"/>
                    <a:pt x="1276" y="2749"/>
                    <a:pt x="1215" y="2749"/>
                  </a:cubicBezTo>
                  <a:close/>
                  <a:moveTo>
                    <a:pt x="1549" y="3082"/>
                  </a:moveTo>
                  <a:cubicBezTo>
                    <a:pt x="1488" y="3082"/>
                    <a:pt x="1439" y="3033"/>
                    <a:pt x="1439" y="2972"/>
                  </a:cubicBezTo>
                  <a:cubicBezTo>
                    <a:pt x="1439" y="2911"/>
                    <a:pt x="1488" y="2862"/>
                    <a:pt x="1549" y="2862"/>
                  </a:cubicBezTo>
                  <a:cubicBezTo>
                    <a:pt x="1609" y="2862"/>
                    <a:pt x="1659" y="2911"/>
                    <a:pt x="1659" y="2972"/>
                  </a:cubicBezTo>
                  <a:cubicBezTo>
                    <a:pt x="1659" y="3033"/>
                    <a:pt x="1609" y="3082"/>
                    <a:pt x="1549" y="3082"/>
                  </a:cubicBezTo>
                  <a:close/>
                  <a:moveTo>
                    <a:pt x="1882" y="2749"/>
                  </a:moveTo>
                  <a:cubicBezTo>
                    <a:pt x="1821" y="2749"/>
                    <a:pt x="1772" y="2700"/>
                    <a:pt x="1772" y="2639"/>
                  </a:cubicBezTo>
                  <a:cubicBezTo>
                    <a:pt x="1772" y="2578"/>
                    <a:pt x="1821" y="2529"/>
                    <a:pt x="1882" y="2529"/>
                  </a:cubicBezTo>
                  <a:cubicBezTo>
                    <a:pt x="1943" y="2529"/>
                    <a:pt x="1992" y="2578"/>
                    <a:pt x="1992" y="2639"/>
                  </a:cubicBezTo>
                  <a:cubicBezTo>
                    <a:pt x="1992" y="2700"/>
                    <a:pt x="1943" y="2749"/>
                    <a:pt x="1882" y="2749"/>
                  </a:cubicBezTo>
                  <a:close/>
                </a:path>
              </a:pathLst>
            </a:custGeom>
            <a:solidFill>
              <a:srgbClr val="FFA300"/>
            </a:solidFill>
            <a:ln w="9525">
              <a:noFill/>
              <a:round/>
            </a:ln>
          </p:spPr>
          <p:txBody>
            <a:bodyPr/>
            <a:lstStyle/>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53" presetClass="entr" presetSubtype="16" fill="hold" nodeType="afterEffect">
                                  <p:childTnLst>
                                    <p:set>
                                      <p:cBhvr>
                                        <p:cTn id="40" dur="1" fill="hold">
                                          <p:stCondLst>
                                            <p:cond delay="0"/>
                                          </p:stCondLst>
                                        </p:cTn>
                                        <p:tgtEl>
                                          <p:spTgt spid="37"/>
                                        </p:tgtEl>
                                        <p:attrNameLst>
                                          <p:attrName>style.visibility</p:attrName>
                                        </p:attrNameLst>
                                      </p:cBhvr>
                                      <p:to>
                                        <p:strVal val="visible"/>
                                      </p:to>
                                    </p:set>
                                    <p:anim calcmode="lin" valueType="num">
                                      <p:cBhvr>
                                        <p:cTn id="41" dur="750" fill="hold"/>
                                        <p:tgtEl>
                                          <p:spTgt spid="37"/>
                                        </p:tgtEl>
                                        <p:attrNameLst>
                                          <p:attrName>ppt_w</p:attrName>
                                        </p:attrNameLst>
                                      </p:cBhvr>
                                      <p:tavLst>
                                        <p:tav tm="0">
                                          <p:val>
                                            <p:fltVal val="0"/>
                                          </p:val>
                                        </p:tav>
                                        <p:tav tm="100000">
                                          <p:val>
                                            <p:strVal val="#ppt_w"/>
                                          </p:val>
                                        </p:tav>
                                      </p:tavLst>
                                    </p:anim>
                                    <p:anim calcmode="lin" valueType="num">
                                      <p:cBhvr>
                                        <p:cTn id="42" dur="750" fill="hold"/>
                                        <p:tgtEl>
                                          <p:spTgt spid="37"/>
                                        </p:tgtEl>
                                        <p:attrNameLst>
                                          <p:attrName>ppt_h</p:attrName>
                                        </p:attrNameLst>
                                      </p:cBhvr>
                                      <p:tavLst>
                                        <p:tav tm="0">
                                          <p:val>
                                            <p:fltVal val="0"/>
                                          </p:val>
                                        </p:tav>
                                        <p:tav tm="100000">
                                          <p:val>
                                            <p:strVal val="#ppt_h"/>
                                          </p:val>
                                        </p:tav>
                                      </p:tavLst>
                                    </p:anim>
                                    <p:animEffect transition="in" filter="fade">
                                      <p:cBhvr>
                                        <p:cTn id="43" dur="750"/>
                                        <p:tgtEl>
                                          <p:spTgt spid="37"/>
                                        </p:tgtEl>
                                      </p:cBhvr>
                                    </p:animEffect>
                                  </p:childTnLst>
                                </p:cTn>
                              </p:par>
                            </p:childTnLst>
                          </p:cTn>
                        </p:par>
                        <p:par>
                          <p:cTn id="44" fill="hold">
                            <p:stCondLst>
                              <p:cond delay="6500"/>
                            </p:stCondLst>
                            <p:childTnLst>
                              <p:par>
                                <p:cTn id="45" presetID="53" presetClass="entr" presetSubtype="16" fill="hold" nodeType="afterEffec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childTnLst>
                          </p:cTn>
                        </p:par>
                        <p:par>
                          <p:cTn id="50" fill="hold">
                            <p:stCondLst>
                              <p:cond delay="7500"/>
                            </p:stCondLst>
                            <p:childTnLst>
                              <p:par>
                                <p:cTn id="51" presetID="53" presetClass="entr" presetSubtype="16" fill="hold" nodeType="afterEffect">
                                  <p:childTnLst>
                                    <p:set>
                                      <p:cBhvr>
                                        <p:cTn id="52" dur="1" fill="hold">
                                          <p:stCondLst>
                                            <p:cond delay="0"/>
                                          </p:stCondLst>
                                        </p:cTn>
                                        <p:tgtEl>
                                          <p:spTgt spid="53"/>
                                        </p:tgtEl>
                                        <p:attrNameLst>
                                          <p:attrName>style.visibility</p:attrName>
                                        </p:attrNameLst>
                                      </p:cBhvr>
                                      <p:to>
                                        <p:strVal val="visible"/>
                                      </p:to>
                                    </p:set>
                                    <p:anim calcmode="lin" valueType="num">
                                      <p:cBhvr>
                                        <p:cTn id="53" dur="750" fill="hold"/>
                                        <p:tgtEl>
                                          <p:spTgt spid="53"/>
                                        </p:tgtEl>
                                        <p:attrNameLst>
                                          <p:attrName>ppt_w</p:attrName>
                                        </p:attrNameLst>
                                      </p:cBhvr>
                                      <p:tavLst>
                                        <p:tav tm="0">
                                          <p:val>
                                            <p:fltVal val="0"/>
                                          </p:val>
                                        </p:tav>
                                        <p:tav tm="100000">
                                          <p:val>
                                            <p:strVal val="#ppt_w"/>
                                          </p:val>
                                        </p:tav>
                                      </p:tavLst>
                                    </p:anim>
                                    <p:anim calcmode="lin" valueType="num">
                                      <p:cBhvr>
                                        <p:cTn id="54" dur="750" fill="hold"/>
                                        <p:tgtEl>
                                          <p:spTgt spid="53"/>
                                        </p:tgtEl>
                                        <p:attrNameLst>
                                          <p:attrName>ppt_h</p:attrName>
                                        </p:attrNameLst>
                                      </p:cBhvr>
                                      <p:tavLst>
                                        <p:tav tm="0">
                                          <p:val>
                                            <p:fltVal val="0"/>
                                          </p:val>
                                        </p:tav>
                                        <p:tav tm="100000">
                                          <p:val>
                                            <p:strVal val="#ppt_h"/>
                                          </p:val>
                                        </p:tav>
                                      </p:tavLst>
                                    </p:anim>
                                    <p:animEffect transition="in" filter="fade">
                                      <p:cBhvr>
                                        <p:cTn id="55" dur="750"/>
                                        <p:tgtEl>
                                          <p:spTgt spid="53"/>
                                        </p:tgtEl>
                                      </p:cBhvr>
                                    </p:animEffect>
                                  </p:childTnLst>
                                </p:cTn>
                              </p:par>
                            </p:childTnLst>
                          </p:cTn>
                        </p:par>
                        <p:par>
                          <p:cTn id="56" fill="hold">
                            <p:stCondLst>
                              <p:cond delay="8500"/>
                            </p:stCondLst>
                            <p:childTnLst>
                              <p:par>
                                <p:cTn id="57" presetID="53" presetClass="entr" presetSubtype="16" fill="hold" nodeType="afterEffect">
                                  <p:childTnLst>
                                    <p:set>
                                      <p:cBhvr>
                                        <p:cTn id="58" dur="1" fill="hold">
                                          <p:stCondLst>
                                            <p:cond delay="0"/>
                                          </p:stCondLst>
                                        </p:cTn>
                                        <p:tgtEl>
                                          <p:spTgt spid="47"/>
                                        </p:tgtEl>
                                        <p:attrNameLst>
                                          <p:attrName>style.visibility</p:attrName>
                                        </p:attrNameLst>
                                      </p:cBhvr>
                                      <p:to>
                                        <p:strVal val="visible"/>
                                      </p:to>
                                    </p:set>
                                    <p:anim calcmode="lin" valueType="num">
                                      <p:cBhvr>
                                        <p:cTn id="59" dur="750" fill="hold"/>
                                        <p:tgtEl>
                                          <p:spTgt spid="47"/>
                                        </p:tgtEl>
                                        <p:attrNameLst>
                                          <p:attrName>ppt_w</p:attrName>
                                        </p:attrNameLst>
                                      </p:cBhvr>
                                      <p:tavLst>
                                        <p:tav tm="0">
                                          <p:val>
                                            <p:fltVal val="0"/>
                                          </p:val>
                                        </p:tav>
                                        <p:tav tm="100000">
                                          <p:val>
                                            <p:strVal val="#ppt_w"/>
                                          </p:val>
                                        </p:tav>
                                      </p:tavLst>
                                    </p:anim>
                                    <p:anim calcmode="lin" valueType="num">
                                      <p:cBhvr>
                                        <p:cTn id="60" dur="750" fill="hold"/>
                                        <p:tgtEl>
                                          <p:spTgt spid="47"/>
                                        </p:tgtEl>
                                        <p:attrNameLst>
                                          <p:attrName>ppt_h</p:attrName>
                                        </p:attrNameLst>
                                      </p:cBhvr>
                                      <p:tavLst>
                                        <p:tav tm="0">
                                          <p:val>
                                            <p:fltVal val="0"/>
                                          </p:val>
                                        </p:tav>
                                        <p:tav tm="100000">
                                          <p:val>
                                            <p:strVal val="#ppt_h"/>
                                          </p:val>
                                        </p:tav>
                                      </p:tavLst>
                                    </p:anim>
                                    <p:animEffect transition="in" filter="fade">
                                      <p:cBhvr>
                                        <p:cTn id="61" dur="750"/>
                                        <p:tgtEl>
                                          <p:spTgt spid="47"/>
                                        </p:tgtEl>
                                      </p:cBhvr>
                                    </p:animEffect>
                                  </p:childTnLst>
                                </p:cTn>
                              </p:par>
                            </p:childTnLst>
                          </p:cTn>
                        </p:par>
                        <p:par>
                          <p:cTn id="62" fill="hold">
                            <p:stCondLst>
                              <p:cond delay="9500"/>
                            </p:stCondLst>
                            <p:childTnLst>
                              <p:par>
                                <p:cTn id="63" presetID="42" presetClass="entr" presetSubtype="0" fill="hold" nodeType="afterEffec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26626"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26663"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26657"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26658"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6659"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26660"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6661"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2" name="组合 1"/>
          <p:cNvGrpSpPr/>
          <p:nvPr/>
        </p:nvGrpSpPr>
        <p:grpSpPr bwMode="auto">
          <a:xfrm>
            <a:off x="841375" y="463550"/>
            <a:ext cx="5676900" cy="541338"/>
            <a:chOff x="840752" y="464106"/>
            <a:chExt cx="5678157" cy="540149"/>
          </a:xfrm>
        </p:grpSpPr>
        <p:sp>
          <p:nvSpPr>
            <p:cNvPr id="21" name="平行四边形 20"/>
            <p:cNvSpPr/>
            <p:nvPr/>
          </p:nvSpPr>
          <p:spPr>
            <a:xfrm>
              <a:off x="840752" y="481531"/>
              <a:ext cx="5678157"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55" name="矩形 21"/>
            <p:cNvSpPr>
              <a:spLocks noChangeArrowheads="1"/>
            </p:cNvSpPr>
            <p:nvPr/>
          </p:nvSpPr>
          <p:spPr bwMode="auto">
            <a:xfrm>
              <a:off x="1593394" y="481531"/>
              <a:ext cx="3042323" cy="517972"/>
            </a:xfrm>
            <a:prstGeom prst="rect">
              <a:avLst/>
            </a:prstGeom>
            <a:noFill/>
            <a:ln w="9525">
              <a:noFill/>
              <a:miter lim="800000"/>
            </a:ln>
          </p:spPr>
          <p:txBody>
            <a:bodyPr wrap="none">
              <a:spAutoFit/>
            </a:bodyPr>
            <a:lstStyle/>
            <a:p>
              <a:r>
                <a:rPr lang="zh-CN" altLang="en-US" sz="2800" b="1">
                  <a:solidFill>
                    <a:schemeClr val="bg1"/>
                  </a:solidFill>
                  <a:latin typeface="思源宋体 Heavy"/>
                  <a:ea typeface="思源宋体 Heavy"/>
                  <a:cs typeface="Times New Roman" panose="02020603050405020304" pitchFamily="18" charset="0"/>
                </a:rPr>
                <a:t>防控机制建立情况</a:t>
              </a:r>
              <a:endParaRPr lang="zh-CN" altLang="en-US" sz="2800" b="1">
                <a:solidFill>
                  <a:schemeClr val="bg1"/>
                </a:solidFill>
                <a:latin typeface="思源宋体 Heavy"/>
                <a:ea typeface="思源宋体 Heavy"/>
                <a:cs typeface="Times New Roman" panose="02020603050405020304" pitchFamily="18" charset="0"/>
              </a:endParaRPr>
            </a:p>
          </p:txBody>
        </p:sp>
        <p:sp>
          <p:nvSpPr>
            <p:cNvPr id="26656"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grpSp>
        <p:nvGrpSpPr>
          <p:cNvPr id="27" name="组合 26"/>
          <p:cNvGrpSpPr/>
          <p:nvPr/>
        </p:nvGrpSpPr>
        <p:grpSpPr bwMode="auto">
          <a:xfrm>
            <a:off x="6451600" y="481013"/>
            <a:ext cx="1081088" cy="523875"/>
            <a:chOff x="6452117" y="481035"/>
            <a:chExt cx="1080000" cy="523220"/>
          </a:xfrm>
        </p:grpSpPr>
        <p:sp>
          <p:nvSpPr>
            <p:cNvPr id="24" name="平行四边形 23"/>
            <p:cNvSpPr/>
            <p:nvPr/>
          </p:nvSpPr>
          <p:spPr>
            <a:xfrm>
              <a:off x="6452117" y="481035"/>
              <a:ext cx="1080000" cy="523220"/>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53" name="building_48774"/>
            <p:cNvSpPr>
              <a:spLocks noChangeAspect="1"/>
            </p:cNvSpPr>
            <p:nvPr/>
          </p:nvSpPr>
          <p:spPr bwMode="auto">
            <a:xfrm>
              <a:off x="6731487" y="568861"/>
              <a:ext cx="448871" cy="347567"/>
            </a:xfrm>
            <a:custGeom>
              <a:avLst/>
              <a:gdLst>
                <a:gd name="T0" fmla="*/ 306102734 w 427"/>
                <a:gd name="T1" fmla="*/ 16539357 h 331"/>
                <a:gd name="T2" fmla="*/ 238694247 w 427"/>
                <a:gd name="T3" fmla="*/ 0 h 331"/>
                <a:gd name="T4" fmla="*/ 149183929 w 427"/>
                <a:gd name="T5" fmla="*/ 67258931 h 331"/>
                <a:gd name="T6" fmla="*/ 238694247 w 427"/>
                <a:gd name="T7" fmla="*/ 364963198 h 331"/>
                <a:gd name="T8" fmla="*/ 317153157 w 427"/>
                <a:gd name="T9" fmla="*/ 355040216 h 331"/>
                <a:gd name="T10" fmla="*/ 16575639 w 427"/>
                <a:gd name="T11" fmla="*/ 177519583 h 331"/>
                <a:gd name="T12" fmla="*/ 16575639 w 427"/>
                <a:gd name="T13" fmla="*/ 177519583 h 331"/>
                <a:gd name="T14" fmla="*/ 64093941 w 427"/>
                <a:gd name="T15" fmla="*/ 276754716 h 331"/>
                <a:gd name="T16" fmla="*/ 16575639 w 427"/>
                <a:gd name="T17" fmla="*/ 252497423 h 331"/>
                <a:gd name="T18" fmla="*/ 16575639 w 427"/>
                <a:gd name="T19" fmla="*/ 238163177 h 331"/>
                <a:gd name="T20" fmla="*/ 64093941 w 427"/>
                <a:gd name="T21" fmla="*/ 212803396 h 331"/>
                <a:gd name="T22" fmla="*/ 64093941 w 427"/>
                <a:gd name="T23" fmla="*/ 212803396 h 331"/>
                <a:gd name="T24" fmla="*/ 77354045 w 427"/>
                <a:gd name="T25" fmla="*/ 185238508 h 331"/>
                <a:gd name="T26" fmla="*/ 77354045 w 427"/>
                <a:gd name="T27" fmla="*/ 277857269 h 331"/>
                <a:gd name="T28" fmla="*/ 77354045 w 427"/>
                <a:gd name="T29" fmla="*/ 264625511 h 331"/>
                <a:gd name="T30" fmla="*/ 132607211 w 427"/>
                <a:gd name="T31" fmla="*/ 237060623 h 331"/>
                <a:gd name="T32" fmla="*/ 132607211 w 427"/>
                <a:gd name="T33" fmla="*/ 237060623 h 331"/>
                <a:gd name="T34" fmla="*/ 132607211 w 427"/>
                <a:gd name="T35" fmla="*/ 197366596 h 331"/>
                <a:gd name="T36" fmla="*/ 225433109 w 427"/>
                <a:gd name="T37" fmla="*/ 86003408 h 331"/>
                <a:gd name="T38" fmla="*/ 225433109 w 427"/>
                <a:gd name="T39" fmla="*/ 100337653 h 331"/>
                <a:gd name="T40" fmla="*/ 159129520 w 427"/>
                <a:gd name="T41" fmla="*/ 137825556 h 331"/>
                <a:gd name="T42" fmla="*/ 159129520 w 427"/>
                <a:gd name="T43" fmla="*/ 137825556 h 331"/>
                <a:gd name="T44" fmla="*/ 159129520 w 427"/>
                <a:gd name="T45" fmla="*/ 178622136 h 331"/>
                <a:gd name="T46" fmla="*/ 159129520 w 427"/>
                <a:gd name="T47" fmla="*/ 280062376 h 331"/>
                <a:gd name="T48" fmla="*/ 159129520 w 427"/>
                <a:gd name="T49" fmla="*/ 265728065 h 331"/>
                <a:gd name="T50" fmla="*/ 225433109 w 427"/>
                <a:gd name="T51" fmla="*/ 235958070 h 331"/>
                <a:gd name="T52" fmla="*/ 225433109 w 427"/>
                <a:gd name="T53" fmla="*/ 235958070 h 331"/>
                <a:gd name="T54" fmla="*/ 225433109 w 427"/>
                <a:gd name="T55" fmla="*/ 191853829 h 331"/>
                <a:gd name="T56" fmla="*/ 317153157 w 427"/>
                <a:gd name="T57" fmla="*/ 97029993 h 331"/>
                <a:gd name="T58" fmla="*/ 316048325 w 427"/>
                <a:gd name="T59" fmla="*/ 138928110 h 331"/>
                <a:gd name="T60" fmla="*/ 253059167 w 427"/>
                <a:gd name="T61" fmla="*/ 160981280 h 331"/>
                <a:gd name="T62" fmla="*/ 253059167 w 427"/>
                <a:gd name="T63" fmla="*/ 160981280 h 331"/>
                <a:gd name="T64" fmla="*/ 253059167 w 427"/>
                <a:gd name="T65" fmla="*/ 237060623 h 331"/>
                <a:gd name="T66" fmla="*/ 253059167 w 427"/>
                <a:gd name="T67" fmla="*/ 253599976 h 331"/>
                <a:gd name="T68" fmla="*/ 253059167 w 427"/>
                <a:gd name="T69" fmla="*/ 207290628 h 331"/>
                <a:gd name="T70" fmla="*/ 317153157 w 427"/>
                <a:gd name="T71" fmla="*/ 123492327 h 331"/>
                <a:gd name="T72" fmla="*/ 317153157 w 427"/>
                <a:gd name="T73" fmla="*/ 123492327 h 331"/>
                <a:gd name="T74" fmla="*/ 340359886 w 427"/>
                <a:gd name="T75" fmla="*/ 180827243 h 331"/>
                <a:gd name="T76" fmla="*/ 341464718 w 427"/>
                <a:gd name="T77" fmla="*/ 210598289 h 331"/>
                <a:gd name="T78" fmla="*/ 394508220 w 427"/>
                <a:gd name="T79" fmla="*/ 224931484 h 331"/>
                <a:gd name="T80" fmla="*/ 341464718 w 427"/>
                <a:gd name="T81" fmla="*/ 252497423 h 331"/>
                <a:gd name="T82" fmla="*/ 341464718 w 427"/>
                <a:gd name="T83" fmla="*/ 252497423 h 331"/>
                <a:gd name="T84" fmla="*/ 394508220 w 427"/>
                <a:gd name="T85" fmla="*/ 276754716 h 331"/>
                <a:gd name="T86" fmla="*/ 455286598 w 427"/>
                <a:gd name="T87" fmla="*/ 188546168 h 331"/>
                <a:gd name="T88" fmla="*/ 455286598 w 427"/>
                <a:gd name="T89" fmla="*/ 215008503 h 331"/>
                <a:gd name="T90" fmla="*/ 409979023 w 427"/>
                <a:gd name="T91" fmla="*/ 226035088 h 331"/>
                <a:gd name="T92" fmla="*/ 409979023 w 427"/>
                <a:gd name="T93" fmla="*/ 226035088 h 331"/>
                <a:gd name="T94" fmla="*/ 409979023 w 427"/>
                <a:gd name="T95" fmla="*/ 263522958 h 331"/>
                <a:gd name="T96" fmla="*/ 409979023 w 427"/>
                <a:gd name="T97" fmla="*/ 275652162 h 3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7"/>
                <a:gd name="T148" fmla="*/ 0 h 331"/>
                <a:gd name="T149" fmla="*/ 427 w 427"/>
                <a:gd name="T150" fmla="*/ 331 h 33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7" h="331">
                  <a:moveTo>
                    <a:pt x="294" y="135"/>
                  </a:moveTo>
                  <a:lnTo>
                    <a:pt x="294" y="60"/>
                  </a:lnTo>
                  <a:lnTo>
                    <a:pt x="277" y="56"/>
                  </a:lnTo>
                  <a:lnTo>
                    <a:pt x="277" y="15"/>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bg1"/>
            </a:solidFill>
            <a:ln w="9525">
              <a:noFill/>
              <a:round/>
            </a:ln>
          </p:spPr>
          <p:txBody>
            <a:bodyPr/>
            <a:lstStyle/>
            <a:p>
              <a:endParaRPr lang="zh-CN" altLang="en-US"/>
            </a:p>
          </p:txBody>
        </p:sp>
      </p:grpSp>
      <p:pic>
        <p:nvPicPr>
          <p:cNvPr id="28" name="图片 27"/>
          <p:cNvPicPr>
            <a:picLocks noChangeAspect="1"/>
          </p:cNvPicPr>
          <p:nvPr/>
        </p:nvPicPr>
        <p:blipFill>
          <a:blip r:embed="rId1"/>
          <a:srcRect l="20226" t="11073" r="22664" b="15437"/>
          <a:stretch>
            <a:fillRect/>
          </a:stretch>
        </p:blipFill>
        <p:spPr bwMode="auto">
          <a:xfrm>
            <a:off x="6956425" y="3660775"/>
            <a:ext cx="2519363" cy="3321050"/>
          </a:xfrm>
          <a:prstGeom prst="rect">
            <a:avLst/>
          </a:prstGeom>
          <a:noFill/>
          <a:ln w="9525">
            <a:noFill/>
            <a:miter lim="800000"/>
            <a:headEnd/>
            <a:tailEnd/>
          </a:ln>
        </p:spPr>
      </p:pic>
      <p:grpSp>
        <p:nvGrpSpPr>
          <p:cNvPr id="7" name="组合 6"/>
          <p:cNvGrpSpPr/>
          <p:nvPr/>
        </p:nvGrpSpPr>
        <p:grpSpPr bwMode="auto">
          <a:xfrm>
            <a:off x="788988" y="1476375"/>
            <a:ext cx="10647362" cy="468313"/>
            <a:chOff x="789213" y="1467144"/>
            <a:chExt cx="8249797" cy="467103"/>
          </a:xfrm>
        </p:grpSpPr>
        <p:sp>
          <p:nvSpPr>
            <p:cNvPr id="26650" name="矩形 2"/>
            <p:cNvSpPr>
              <a:spLocks noChangeArrowheads="1"/>
            </p:cNvSpPr>
            <p:nvPr/>
          </p:nvSpPr>
          <p:spPr bwMode="auto">
            <a:xfrm>
              <a:off x="1209883" y="1478228"/>
              <a:ext cx="7829127" cy="456019"/>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开展健康宣传教育</a:t>
              </a:r>
              <a:endParaRPr lang="zh-CN" altLang="en-US" sz="2400" b="1">
                <a:latin typeface="等线" panose="02010600030101010101" charset="-122"/>
                <a:ea typeface="等线" panose="02010600030101010101" charset="-122"/>
              </a:endParaRPr>
            </a:p>
          </p:txBody>
        </p:sp>
        <p:sp>
          <p:nvSpPr>
            <p:cNvPr id="6" name="椭圆 5"/>
            <p:cNvSpPr/>
            <p:nvPr/>
          </p:nvSpPr>
          <p:spPr>
            <a:xfrm>
              <a:off x="789213" y="1467144"/>
              <a:ext cx="391149"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rgbClr val="FFFFFF"/>
                  </a:solidFill>
                  <a:latin typeface="思源宋体 Heavy"/>
                  <a:ea typeface="思源宋体 Heavy"/>
                  <a:cs typeface="思源宋体 Heavy"/>
                </a:rPr>
                <a:t>4</a:t>
              </a:r>
              <a:endParaRPr lang="en-US" altLang="zh-CN" b="1">
                <a:solidFill>
                  <a:srgbClr val="FFFFFF"/>
                </a:solidFill>
                <a:latin typeface="思源宋体 Heavy"/>
                <a:ea typeface="思源宋体 Heavy"/>
                <a:cs typeface="思源宋体 Heavy"/>
              </a:endParaRPr>
            </a:p>
          </p:txBody>
        </p:sp>
      </p:grpSp>
      <p:grpSp>
        <p:nvGrpSpPr>
          <p:cNvPr id="26" name="组合 25"/>
          <p:cNvGrpSpPr/>
          <p:nvPr/>
        </p:nvGrpSpPr>
        <p:grpSpPr bwMode="auto">
          <a:xfrm>
            <a:off x="788988" y="2171700"/>
            <a:ext cx="10514012" cy="2233613"/>
            <a:chOff x="789213" y="2167984"/>
            <a:chExt cx="10362319" cy="2236903"/>
          </a:xfrm>
        </p:grpSpPr>
        <p:sp>
          <p:nvSpPr>
            <p:cNvPr id="26648" name="矩形 3"/>
            <p:cNvSpPr>
              <a:spLocks noChangeArrowheads="1"/>
            </p:cNvSpPr>
            <p:nvPr/>
          </p:nvSpPr>
          <p:spPr bwMode="auto">
            <a:xfrm>
              <a:off x="1210089" y="2179113"/>
              <a:ext cx="9941443" cy="2225774"/>
            </a:xfrm>
            <a:prstGeom prst="rect">
              <a:avLst/>
            </a:prstGeom>
            <a:noFill/>
            <a:ln w="9525">
              <a:noFill/>
              <a:miter lim="800000"/>
            </a:ln>
          </p:spPr>
          <p:txBody>
            <a:bodyPr>
              <a:spAutoFit/>
            </a:bodyPr>
            <a:lstStyle/>
            <a:p>
              <a:r>
                <a:rPr lang="zh-CN" altLang="en-US" sz="2400" b="1">
                  <a:solidFill>
                    <a:srgbClr val="333333"/>
                  </a:solidFill>
                  <a:latin typeface="思源宋体 CN Medium"/>
                  <a:ea typeface="思源宋体 CN Medium"/>
                  <a:cs typeface="思源宋体 CN Medium"/>
                </a:rPr>
                <a:t>内容包括：</a:t>
              </a:r>
              <a:r>
                <a:rPr lang="zh-CN" altLang="en-US" sz="2400">
                  <a:solidFill>
                    <a:srgbClr val="333333"/>
                  </a:solidFill>
                  <a:latin typeface="思源宋体 CN Medium"/>
                  <a:ea typeface="思源宋体 CN Medium"/>
                  <a:cs typeface="思源宋体 CN Medium"/>
                </a:rPr>
                <a:t>如何正确佩戴口罩、如何开展体温监测、如何开展预防性消毒</a:t>
              </a:r>
              <a:endParaRPr lang="zh-CN" altLang="en-US" sz="2400">
                <a:solidFill>
                  <a:srgbClr val="EA2424"/>
                </a:solidFill>
                <a:latin typeface="思源宋体 CN Medium"/>
                <a:ea typeface="思源宋体 CN Medium"/>
                <a:cs typeface="思源宋体 CN Medium"/>
              </a:endParaRPr>
            </a:p>
            <a:p>
              <a:r>
                <a:rPr lang="zh-CN" altLang="en-US" sz="2400" b="1">
                  <a:solidFill>
                    <a:srgbClr val="EA2424"/>
                  </a:solidFill>
                  <a:latin typeface="思源宋体 CN Medium"/>
                  <a:ea typeface="思源宋体 CN Medium"/>
                  <a:cs typeface="思源宋体 CN Medium"/>
                </a:rPr>
                <a:t>目前存在的问题</a:t>
              </a:r>
              <a:r>
                <a:rPr lang="zh-CN" altLang="en-US" sz="2400">
                  <a:solidFill>
                    <a:srgbClr val="EA2424"/>
                  </a:solidFill>
                  <a:latin typeface="思源宋体 CN Medium"/>
                  <a:ea typeface="思源宋体 CN Medium"/>
                  <a:cs typeface="思源宋体 CN Medium"/>
                </a:rPr>
                <a:t>：宣传形式单一，以微信平台推送为主；宣传横幅较少；绝大多数没有培训记录；培训内容不全。</a:t>
              </a:r>
              <a:endParaRPr lang="zh-CN" altLang="en-US" sz="2400">
                <a:solidFill>
                  <a:srgbClr val="EA2424"/>
                </a:solidFill>
                <a:latin typeface="思源宋体 CN Medium"/>
                <a:ea typeface="思源宋体 CN Medium"/>
                <a:cs typeface="思源宋体 CN Medium"/>
              </a:endParaRPr>
            </a:p>
            <a:p>
              <a:r>
                <a:rPr lang="zh-CN" altLang="en-US" sz="2400" b="1">
                  <a:solidFill>
                    <a:srgbClr val="EA2424"/>
                  </a:solidFill>
                  <a:latin typeface="等线" panose="02010600030101010101" charset="-122"/>
                  <a:ea typeface="等线" panose="02010600030101010101" charset="-122"/>
                </a:rPr>
                <a:t>要求：</a:t>
              </a:r>
              <a:r>
                <a:rPr lang="zh-CN" altLang="en-US" sz="2200" b="1">
                  <a:latin typeface="等线" panose="02010600030101010101" charset="-122"/>
                  <a:ea typeface="等线" panose="02010600030101010101" charset="-122"/>
                </a:rPr>
                <a:t>收集有关防疫知识、宣传片和视频，通过板报、企业微信、电子大屏、海报、标语横幅（至少</a:t>
              </a:r>
              <a:r>
                <a:rPr lang="en-US" altLang="zh-CN" sz="2200" b="1">
                  <a:latin typeface="等线" panose="02010600030101010101" charset="-122"/>
                  <a:ea typeface="等线" panose="02010600030101010101" charset="-122"/>
                </a:rPr>
                <a:t>2</a:t>
              </a:r>
              <a:r>
                <a:rPr lang="zh-CN" altLang="en-US" sz="2200" b="1">
                  <a:latin typeface="等线" panose="02010600030101010101" charset="-122"/>
                  <a:ea typeface="等线" panose="02010600030101010101" charset="-122"/>
                </a:rPr>
                <a:t>幅）等方式开展，收集培训影像资料并打印存档，着重加强洗手、戴口罩及消毒技能操作培训。</a:t>
              </a:r>
              <a:endParaRPr lang="zh-CN" altLang="en-US" sz="2200" b="1">
                <a:latin typeface="等线" panose="02010600030101010101" charset="-122"/>
                <a:ea typeface="等线" panose="02010600030101010101" charset="-122"/>
              </a:endParaRPr>
            </a:p>
          </p:txBody>
        </p:sp>
        <p:sp>
          <p:nvSpPr>
            <p:cNvPr id="29" name="椭圆 28"/>
            <p:cNvSpPr/>
            <p:nvPr/>
          </p:nvSpPr>
          <p:spPr>
            <a:xfrm>
              <a:off x="789213" y="2167984"/>
              <a:ext cx="391149" cy="391100"/>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a:solidFill>
                    <a:srgbClr val="EA2424"/>
                  </a:solidFill>
                  <a:latin typeface="思源宋体 Heavy"/>
                  <a:ea typeface="思源宋体 Heavy"/>
                  <a:cs typeface="思源宋体 Heavy"/>
                </a:rPr>
                <a:t>注</a:t>
              </a:r>
              <a:endParaRPr lang="zh-CN" altLang="en-US" sz="2000" b="1">
                <a:solidFill>
                  <a:srgbClr val="EA2424"/>
                </a:solidFill>
                <a:latin typeface="思源宋体 Heavy"/>
                <a:ea typeface="思源宋体 Heavy"/>
                <a:cs typeface="思源宋体 Heavy"/>
              </a:endParaRPr>
            </a:p>
          </p:txBody>
        </p:sp>
      </p:grpSp>
      <p:grpSp>
        <p:nvGrpSpPr>
          <p:cNvPr id="37" name="组合 36"/>
          <p:cNvGrpSpPr/>
          <p:nvPr/>
        </p:nvGrpSpPr>
        <p:grpSpPr bwMode="auto">
          <a:xfrm>
            <a:off x="1363663" y="4300538"/>
            <a:ext cx="885825" cy="885825"/>
            <a:chOff x="1347816" y="4443847"/>
            <a:chExt cx="885585" cy="885585"/>
          </a:xfrm>
        </p:grpSpPr>
        <p:sp>
          <p:nvSpPr>
            <p:cNvPr id="34" name="椭圆 3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47" name="low-temperature-thermometer_63581"/>
            <p:cNvSpPr>
              <a:spLocks noChangeAspect="1"/>
            </p:cNvSpPr>
            <p:nvPr/>
          </p:nvSpPr>
          <p:spPr bwMode="auto">
            <a:xfrm>
              <a:off x="1645701" y="4581797"/>
              <a:ext cx="289814" cy="609685"/>
            </a:xfrm>
            <a:custGeom>
              <a:avLst/>
              <a:gdLst>
                <a:gd name="T0" fmla="*/ 379485 w 287164"/>
                <a:gd name="T1" fmla="*/ 379485 h 604110"/>
                <a:gd name="T2" fmla="*/ 379485 w 287164"/>
                <a:gd name="T3" fmla="*/ 379485 h 604110"/>
                <a:gd name="T4" fmla="*/ 379485 w 287164"/>
                <a:gd name="T5" fmla="*/ 379485 h 604110"/>
                <a:gd name="T6" fmla="*/ 379485 w 287164"/>
                <a:gd name="T7" fmla="*/ 379485 h 604110"/>
                <a:gd name="T8" fmla="*/ 379485 w 287164"/>
                <a:gd name="T9" fmla="*/ 379485 h 604110"/>
                <a:gd name="T10" fmla="*/ 379485 w 287164"/>
                <a:gd name="T11" fmla="*/ 379485 h 604110"/>
                <a:gd name="T12" fmla="*/ 379485 w 287164"/>
                <a:gd name="T13" fmla="*/ 379485 h 604110"/>
                <a:gd name="T14" fmla="*/ 379485 w 287164"/>
                <a:gd name="T15" fmla="*/ 379485 h 604110"/>
                <a:gd name="T16" fmla="*/ 379485 w 287164"/>
                <a:gd name="T17" fmla="*/ 379485 h 604110"/>
                <a:gd name="T18" fmla="*/ 379485 w 287164"/>
                <a:gd name="T19" fmla="*/ 379485 h 604110"/>
                <a:gd name="T20" fmla="*/ 379485 w 287164"/>
                <a:gd name="T21" fmla="*/ 379485 h 604110"/>
                <a:gd name="T22" fmla="*/ 379485 w 287164"/>
                <a:gd name="T23" fmla="*/ 379485 h 604110"/>
                <a:gd name="T24" fmla="*/ 379485 w 287164"/>
                <a:gd name="T25" fmla="*/ 379485 h 604110"/>
                <a:gd name="T26" fmla="*/ 379485 w 287164"/>
                <a:gd name="T27" fmla="*/ 379485 h 604110"/>
                <a:gd name="T28" fmla="*/ 379485 w 287164"/>
                <a:gd name="T29" fmla="*/ 379485 h 604110"/>
                <a:gd name="T30" fmla="*/ 379485 w 287164"/>
                <a:gd name="T31" fmla="*/ 379485 h 604110"/>
                <a:gd name="T32" fmla="*/ 379485 w 287164"/>
                <a:gd name="T33" fmla="*/ 379485 h 604110"/>
                <a:gd name="T34" fmla="*/ 379485 w 287164"/>
                <a:gd name="T35" fmla="*/ 379485 h 604110"/>
                <a:gd name="T36" fmla="*/ 379485 w 287164"/>
                <a:gd name="T37" fmla="*/ 379485 h 604110"/>
                <a:gd name="T38" fmla="*/ 379485 w 287164"/>
                <a:gd name="T39" fmla="*/ 379485 h 604110"/>
                <a:gd name="T40" fmla="*/ 379485 w 287164"/>
                <a:gd name="T41" fmla="*/ 379485 h 604110"/>
                <a:gd name="T42" fmla="*/ 379485 w 287164"/>
                <a:gd name="T43" fmla="*/ 379485 h 604110"/>
                <a:gd name="T44" fmla="*/ 379485 w 287164"/>
                <a:gd name="T45" fmla="*/ 379485 h 604110"/>
                <a:gd name="T46" fmla="*/ 379485 w 287164"/>
                <a:gd name="T47" fmla="*/ 379485 h 604110"/>
                <a:gd name="T48" fmla="*/ 379485 w 287164"/>
                <a:gd name="T49" fmla="*/ 379485 h 604110"/>
                <a:gd name="T50" fmla="*/ 379485 w 287164"/>
                <a:gd name="T51" fmla="*/ 379485 h 604110"/>
                <a:gd name="T52" fmla="*/ 379485 w 287164"/>
                <a:gd name="T53" fmla="*/ 379485 h 604110"/>
                <a:gd name="T54" fmla="*/ 379485 w 287164"/>
                <a:gd name="T55" fmla="*/ 379485 h 604110"/>
                <a:gd name="T56" fmla="*/ 379485 w 287164"/>
                <a:gd name="T57" fmla="*/ 379485 h 604110"/>
                <a:gd name="T58" fmla="*/ 379485 w 287164"/>
                <a:gd name="T59" fmla="*/ 379485 h 604110"/>
                <a:gd name="T60" fmla="*/ 379485 w 287164"/>
                <a:gd name="T61" fmla="*/ 379485 h 604110"/>
                <a:gd name="T62" fmla="*/ 379485 w 287164"/>
                <a:gd name="T63" fmla="*/ 379485 h 604110"/>
                <a:gd name="T64" fmla="*/ 379485 w 287164"/>
                <a:gd name="T65" fmla="*/ 379485 h 604110"/>
                <a:gd name="T66" fmla="*/ 379485 w 287164"/>
                <a:gd name="T67" fmla="*/ 379485 h 604110"/>
                <a:gd name="T68" fmla="*/ 379485 w 287164"/>
                <a:gd name="T69" fmla="*/ 379485 h 6041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7164"/>
                <a:gd name="T106" fmla="*/ 0 h 604110"/>
                <a:gd name="T107" fmla="*/ 287164 w 287164"/>
                <a:gd name="T108" fmla="*/ 604110 h 6041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7164" h="604110">
                  <a:moveTo>
                    <a:pt x="110225" y="246072"/>
                  </a:moveTo>
                  <a:lnTo>
                    <a:pt x="176781" y="246072"/>
                  </a:lnTo>
                  <a:lnTo>
                    <a:pt x="176781" y="402731"/>
                  </a:lnTo>
                  <a:cubicBezTo>
                    <a:pt x="196648" y="414629"/>
                    <a:pt x="210555" y="436442"/>
                    <a:pt x="210555" y="460238"/>
                  </a:cubicBezTo>
                  <a:cubicBezTo>
                    <a:pt x="210555" y="497916"/>
                    <a:pt x="180754" y="527661"/>
                    <a:pt x="143006" y="527661"/>
                  </a:cubicBezTo>
                  <a:cubicBezTo>
                    <a:pt x="106251" y="527661"/>
                    <a:pt x="76450" y="497916"/>
                    <a:pt x="76450" y="460238"/>
                  </a:cubicBezTo>
                  <a:cubicBezTo>
                    <a:pt x="76450" y="436442"/>
                    <a:pt x="89364" y="414629"/>
                    <a:pt x="110225" y="402731"/>
                  </a:cubicBezTo>
                  <a:close/>
                  <a:moveTo>
                    <a:pt x="143085" y="39679"/>
                  </a:moveTo>
                  <a:cubicBezTo>
                    <a:pt x="108308" y="39679"/>
                    <a:pt x="80486" y="68446"/>
                    <a:pt x="80486" y="103165"/>
                  </a:cubicBezTo>
                  <a:lnTo>
                    <a:pt x="80486" y="128956"/>
                  </a:lnTo>
                  <a:lnTo>
                    <a:pt x="125200" y="128956"/>
                  </a:lnTo>
                  <a:cubicBezTo>
                    <a:pt x="132155" y="128956"/>
                    <a:pt x="138117" y="134908"/>
                    <a:pt x="138117" y="141852"/>
                  </a:cubicBezTo>
                  <a:cubicBezTo>
                    <a:pt x="138117" y="149788"/>
                    <a:pt x="132155" y="154747"/>
                    <a:pt x="125200" y="154747"/>
                  </a:cubicBezTo>
                  <a:lnTo>
                    <a:pt x="80486" y="154747"/>
                  </a:lnTo>
                  <a:lnTo>
                    <a:pt x="80486" y="187482"/>
                  </a:lnTo>
                  <a:lnTo>
                    <a:pt x="125200" y="187482"/>
                  </a:lnTo>
                  <a:cubicBezTo>
                    <a:pt x="132155" y="187482"/>
                    <a:pt x="138117" y="193434"/>
                    <a:pt x="138117" y="201370"/>
                  </a:cubicBezTo>
                  <a:cubicBezTo>
                    <a:pt x="138117" y="208314"/>
                    <a:pt x="132155" y="214266"/>
                    <a:pt x="125200" y="214266"/>
                  </a:cubicBezTo>
                  <a:lnTo>
                    <a:pt x="80486" y="214266"/>
                  </a:lnTo>
                  <a:lnTo>
                    <a:pt x="80486" y="378933"/>
                  </a:lnTo>
                  <a:cubicBezTo>
                    <a:pt x="55644" y="397780"/>
                    <a:pt x="39746" y="427539"/>
                    <a:pt x="39746" y="460274"/>
                  </a:cubicBezTo>
                  <a:cubicBezTo>
                    <a:pt x="39746" y="517809"/>
                    <a:pt x="86447" y="564431"/>
                    <a:pt x="143085" y="564431"/>
                  </a:cubicBezTo>
                  <a:cubicBezTo>
                    <a:pt x="200717" y="564431"/>
                    <a:pt x="246425" y="517809"/>
                    <a:pt x="246425" y="460274"/>
                  </a:cubicBezTo>
                  <a:cubicBezTo>
                    <a:pt x="246425" y="427539"/>
                    <a:pt x="231520" y="397780"/>
                    <a:pt x="206679" y="378933"/>
                  </a:cubicBezTo>
                  <a:lnTo>
                    <a:pt x="206679" y="103165"/>
                  </a:lnTo>
                  <a:cubicBezTo>
                    <a:pt x="206679" y="68446"/>
                    <a:pt x="178857" y="39679"/>
                    <a:pt x="143085" y="39679"/>
                  </a:cubicBezTo>
                  <a:close/>
                  <a:moveTo>
                    <a:pt x="143085" y="0"/>
                  </a:moveTo>
                  <a:cubicBezTo>
                    <a:pt x="200717" y="0"/>
                    <a:pt x="246425" y="46623"/>
                    <a:pt x="246425" y="103165"/>
                  </a:cubicBezTo>
                  <a:lnTo>
                    <a:pt x="246425" y="361077"/>
                  </a:lnTo>
                  <a:cubicBezTo>
                    <a:pt x="272259" y="386868"/>
                    <a:pt x="287164" y="421587"/>
                    <a:pt x="287164" y="460274"/>
                  </a:cubicBezTo>
                  <a:cubicBezTo>
                    <a:pt x="287164" y="539632"/>
                    <a:pt x="222577" y="604110"/>
                    <a:pt x="143085" y="604110"/>
                  </a:cubicBezTo>
                  <a:cubicBezTo>
                    <a:pt x="64587" y="604110"/>
                    <a:pt x="0" y="539632"/>
                    <a:pt x="0" y="460274"/>
                  </a:cubicBezTo>
                  <a:cubicBezTo>
                    <a:pt x="0" y="421587"/>
                    <a:pt x="14905" y="386868"/>
                    <a:pt x="40739" y="361077"/>
                  </a:cubicBezTo>
                  <a:lnTo>
                    <a:pt x="40739" y="103165"/>
                  </a:lnTo>
                  <a:cubicBezTo>
                    <a:pt x="40739" y="46623"/>
                    <a:pt x="86447" y="0"/>
                    <a:pt x="143085" y="0"/>
                  </a:cubicBezTo>
                  <a:close/>
                </a:path>
              </a:pathLst>
            </a:custGeom>
            <a:solidFill>
              <a:srgbClr val="FFA300"/>
            </a:solidFill>
            <a:ln w="9525">
              <a:noFill/>
              <a:round/>
            </a:ln>
          </p:spPr>
          <p:txBody>
            <a:bodyPr/>
            <a:lstStyle/>
            <a:p>
              <a:endParaRPr lang="zh-CN" altLang="en-US"/>
            </a:p>
          </p:txBody>
        </p:sp>
      </p:grpSp>
      <p:grpSp>
        <p:nvGrpSpPr>
          <p:cNvPr id="41" name="Group 37"/>
          <p:cNvGrpSpPr/>
          <p:nvPr/>
        </p:nvGrpSpPr>
        <p:grpSpPr bwMode="auto">
          <a:xfrm>
            <a:off x="2894013" y="4300538"/>
            <a:ext cx="885825" cy="885825"/>
            <a:chOff x="1347816" y="4443847"/>
            <a:chExt cx="885585" cy="885585"/>
          </a:xfrm>
        </p:grpSpPr>
        <p:sp>
          <p:nvSpPr>
            <p:cNvPr id="42" name="椭圆 41"/>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45" name="low-temperature-thermometer_63581"/>
            <p:cNvSpPr>
              <a:spLocks noChangeAspect="1"/>
            </p:cNvSpPr>
            <p:nvPr/>
          </p:nvSpPr>
          <p:spPr bwMode="auto">
            <a:xfrm>
              <a:off x="1485765" y="4638897"/>
              <a:ext cx="609685" cy="495484"/>
            </a:xfrm>
            <a:custGeom>
              <a:avLst/>
              <a:gdLst>
                <a:gd name="T0" fmla="*/ 0 w 601409"/>
                <a:gd name="T1" fmla="*/ 430240 h 488759"/>
                <a:gd name="T2" fmla="*/ 236019 w 601409"/>
                <a:gd name="T3" fmla="*/ 430240 h 488759"/>
                <a:gd name="T4" fmla="*/ 236019 w 601409"/>
                <a:gd name="T5" fmla="*/ 467005 h 488759"/>
                <a:gd name="T6" fmla="*/ 382056 w 601409"/>
                <a:gd name="T7" fmla="*/ 467005 h 488759"/>
                <a:gd name="T8" fmla="*/ 382056 w 601409"/>
                <a:gd name="T9" fmla="*/ 430240 h 488759"/>
                <a:gd name="T10" fmla="*/ 618075 w 601409"/>
                <a:gd name="T11" fmla="*/ 430240 h 488759"/>
                <a:gd name="T12" fmla="*/ 618075 w 601409"/>
                <a:gd name="T13" fmla="*/ 502302 h 488759"/>
                <a:gd name="T14" fmla="*/ 0 w 601409"/>
                <a:gd name="T15" fmla="*/ 502302 h 488759"/>
                <a:gd name="T16" fmla="*/ 451369 w 601409"/>
                <a:gd name="T17" fmla="*/ 100177 h 488759"/>
                <a:gd name="T18" fmla="*/ 485292 w 601409"/>
                <a:gd name="T19" fmla="*/ 134058 h 488759"/>
                <a:gd name="T20" fmla="*/ 451369 w 601409"/>
                <a:gd name="T21" fmla="*/ 167938 h 488759"/>
                <a:gd name="T22" fmla="*/ 448419 w 601409"/>
                <a:gd name="T23" fmla="*/ 167938 h 488759"/>
                <a:gd name="T24" fmla="*/ 376148 w 601409"/>
                <a:gd name="T25" fmla="*/ 253377 h 488759"/>
                <a:gd name="T26" fmla="*/ 376148 w 601409"/>
                <a:gd name="T27" fmla="*/ 260743 h 488759"/>
                <a:gd name="T28" fmla="*/ 342223 w 601409"/>
                <a:gd name="T29" fmla="*/ 294624 h 488759"/>
                <a:gd name="T30" fmla="*/ 308300 w 601409"/>
                <a:gd name="T31" fmla="*/ 260743 h 488759"/>
                <a:gd name="T32" fmla="*/ 308300 w 601409"/>
                <a:gd name="T33" fmla="*/ 257796 h 488759"/>
                <a:gd name="T34" fmla="*/ 255202 w 601409"/>
                <a:gd name="T35" fmla="*/ 216550 h 488759"/>
                <a:gd name="T36" fmla="*/ 241927 w 601409"/>
                <a:gd name="T37" fmla="*/ 219496 h 488759"/>
                <a:gd name="T38" fmla="*/ 233078 w 601409"/>
                <a:gd name="T39" fmla="*/ 218023 h 488759"/>
                <a:gd name="T40" fmla="*/ 200629 w 601409"/>
                <a:gd name="T41" fmla="*/ 247484 h 488759"/>
                <a:gd name="T42" fmla="*/ 200629 w 601409"/>
                <a:gd name="T43" fmla="*/ 253377 h 488759"/>
                <a:gd name="T44" fmla="*/ 166706 w 601409"/>
                <a:gd name="T45" fmla="*/ 287258 h 488759"/>
                <a:gd name="T46" fmla="*/ 132782 w 601409"/>
                <a:gd name="T47" fmla="*/ 253377 h 488759"/>
                <a:gd name="T48" fmla="*/ 166706 w 601409"/>
                <a:gd name="T49" fmla="*/ 219496 h 488759"/>
                <a:gd name="T50" fmla="*/ 172606 w 601409"/>
                <a:gd name="T51" fmla="*/ 219496 h 488759"/>
                <a:gd name="T52" fmla="*/ 208004 w 601409"/>
                <a:gd name="T53" fmla="*/ 185615 h 488759"/>
                <a:gd name="T54" fmla="*/ 208004 w 601409"/>
                <a:gd name="T55" fmla="*/ 184142 h 488759"/>
                <a:gd name="T56" fmla="*/ 241927 w 601409"/>
                <a:gd name="T57" fmla="*/ 150261 h 488759"/>
                <a:gd name="T58" fmla="*/ 275851 w 601409"/>
                <a:gd name="T59" fmla="*/ 181196 h 488759"/>
                <a:gd name="T60" fmla="*/ 333374 w 601409"/>
                <a:gd name="T61" fmla="*/ 228335 h 488759"/>
                <a:gd name="T62" fmla="*/ 342223 w 601409"/>
                <a:gd name="T63" fmla="*/ 226861 h 488759"/>
                <a:gd name="T64" fmla="*/ 345173 w 601409"/>
                <a:gd name="T65" fmla="*/ 226861 h 488759"/>
                <a:gd name="T66" fmla="*/ 418919 w 601409"/>
                <a:gd name="T67" fmla="*/ 141422 h 488759"/>
                <a:gd name="T68" fmla="*/ 417445 w 601409"/>
                <a:gd name="T69" fmla="*/ 134058 h 488759"/>
                <a:gd name="T70" fmla="*/ 451369 w 601409"/>
                <a:gd name="T71" fmla="*/ 100177 h 488759"/>
                <a:gd name="T72" fmla="*/ 103203 w 601409"/>
                <a:gd name="T73" fmla="*/ 58926 h 488759"/>
                <a:gd name="T74" fmla="*/ 103203 w 601409"/>
                <a:gd name="T75" fmla="*/ 335875 h 488759"/>
                <a:gd name="T76" fmla="*/ 514873 w 601409"/>
                <a:gd name="T77" fmla="*/ 335875 h 488759"/>
                <a:gd name="T78" fmla="*/ 514873 w 601409"/>
                <a:gd name="T79" fmla="*/ 58926 h 488759"/>
                <a:gd name="T80" fmla="*/ 44183 w 601409"/>
                <a:gd name="T81" fmla="*/ 0 h 488759"/>
                <a:gd name="T82" fmla="*/ 573893 w 601409"/>
                <a:gd name="T83" fmla="*/ 0 h 488759"/>
                <a:gd name="T84" fmla="*/ 573893 w 601409"/>
                <a:gd name="T85" fmla="*/ 394800 h 488759"/>
                <a:gd name="T86" fmla="*/ 44183 w 601409"/>
                <a:gd name="T87" fmla="*/ 394800 h 488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01409"/>
                <a:gd name="T133" fmla="*/ 0 h 488759"/>
                <a:gd name="T134" fmla="*/ 601409 w 601409"/>
                <a:gd name="T135" fmla="*/ 488759 h 488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rgbClr val="FFA300"/>
            </a:solidFill>
            <a:ln w="9525">
              <a:noFill/>
              <a:round/>
            </a:ln>
          </p:spPr>
          <p:txBody>
            <a:bodyPr/>
            <a:lstStyle/>
            <a:p>
              <a:endParaRPr lang="zh-CN" altLang="en-US"/>
            </a:p>
          </p:txBody>
        </p:sp>
      </p:grpSp>
      <p:grpSp>
        <p:nvGrpSpPr>
          <p:cNvPr id="47" name="Group 37"/>
          <p:cNvGrpSpPr/>
          <p:nvPr/>
        </p:nvGrpSpPr>
        <p:grpSpPr bwMode="auto">
          <a:xfrm>
            <a:off x="5954713" y="4300538"/>
            <a:ext cx="885825" cy="885825"/>
            <a:chOff x="1347816" y="4443847"/>
            <a:chExt cx="885585" cy="885585"/>
          </a:xfrm>
        </p:grpSpPr>
        <p:sp>
          <p:nvSpPr>
            <p:cNvPr id="48" name="椭圆 47"/>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43" name="low-temperature-thermometer_63581"/>
            <p:cNvSpPr>
              <a:spLocks noChangeAspect="1"/>
            </p:cNvSpPr>
            <p:nvPr/>
          </p:nvSpPr>
          <p:spPr bwMode="auto">
            <a:xfrm>
              <a:off x="1547581" y="4581796"/>
              <a:ext cx="486051" cy="609685"/>
            </a:xfrm>
            <a:custGeom>
              <a:avLst/>
              <a:gdLst>
                <a:gd name="T0" fmla="*/ 448263 w 484361"/>
                <a:gd name="T1" fmla="*/ 62102 h 607565"/>
                <a:gd name="T2" fmla="*/ 467755 w 484361"/>
                <a:gd name="T3" fmla="*/ 62102 h 607565"/>
                <a:gd name="T4" fmla="*/ 487747 w 484361"/>
                <a:gd name="T5" fmla="*/ 82069 h 607565"/>
                <a:gd name="T6" fmla="*/ 467755 w 484361"/>
                <a:gd name="T7" fmla="*/ 102038 h 607565"/>
                <a:gd name="T8" fmla="*/ 448263 w 484361"/>
                <a:gd name="T9" fmla="*/ 102038 h 607565"/>
                <a:gd name="T10" fmla="*/ 428271 w 484361"/>
                <a:gd name="T11" fmla="*/ 82069 h 607565"/>
                <a:gd name="T12" fmla="*/ 448263 w 484361"/>
                <a:gd name="T13" fmla="*/ 62102 h 607565"/>
                <a:gd name="T14" fmla="*/ 110584 w 484361"/>
                <a:gd name="T15" fmla="*/ 62102 h 607565"/>
                <a:gd name="T16" fmla="*/ 194972 w 484361"/>
                <a:gd name="T17" fmla="*/ 62102 h 607565"/>
                <a:gd name="T18" fmla="*/ 213669 w 484361"/>
                <a:gd name="T19" fmla="*/ 74779 h 607565"/>
                <a:gd name="T20" fmla="*/ 208670 w 484361"/>
                <a:gd name="T21" fmla="*/ 96739 h 607565"/>
                <a:gd name="T22" fmla="*/ 171975 w 484361"/>
                <a:gd name="T23" fmla="*/ 130679 h 607565"/>
                <a:gd name="T24" fmla="*/ 171975 w 484361"/>
                <a:gd name="T25" fmla="*/ 165916 h 607565"/>
                <a:gd name="T26" fmla="*/ 179273 w 484361"/>
                <a:gd name="T27" fmla="*/ 165916 h 607565"/>
                <a:gd name="T28" fmla="*/ 199271 w 484361"/>
                <a:gd name="T29" fmla="*/ 185879 h 607565"/>
                <a:gd name="T30" fmla="*/ 199271 w 484361"/>
                <a:gd name="T31" fmla="*/ 229800 h 607565"/>
                <a:gd name="T32" fmla="*/ 242564 w 484361"/>
                <a:gd name="T33" fmla="*/ 229800 h 607565"/>
                <a:gd name="T34" fmla="*/ 262562 w 484361"/>
                <a:gd name="T35" fmla="*/ 249763 h 607565"/>
                <a:gd name="T36" fmla="*/ 262562 w 484361"/>
                <a:gd name="T37" fmla="*/ 591849 h 607565"/>
                <a:gd name="T38" fmla="*/ 242564 w 484361"/>
                <a:gd name="T39" fmla="*/ 611812 h 607565"/>
                <a:gd name="T40" fmla="*/ 19997 w 484361"/>
                <a:gd name="T41" fmla="*/ 611812 h 607565"/>
                <a:gd name="T42" fmla="*/ 0 w 484361"/>
                <a:gd name="T43" fmla="*/ 591849 h 607565"/>
                <a:gd name="T44" fmla="*/ 0 w 484361"/>
                <a:gd name="T45" fmla="*/ 249763 h 607565"/>
                <a:gd name="T46" fmla="*/ 19997 w 484361"/>
                <a:gd name="T47" fmla="*/ 229800 h 607565"/>
                <a:gd name="T48" fmla="*/ 63290 w 484361"/>
                <a:gd name="T49" fmla="*/ 229800 h 607565"/>
                <a:gd name="T50" fmla="*/ 63290 w 484361"/>
                <a:gd name="T51" fmla="*/ 185879 h 607565"/>
                <a:gd name="T52" fmla="*/ 83289 w 484361"/>
                <a:gd name="T53" fmla="*/ 165916 h 607565"/>
                <a:gd name="T54" fmla="*/ 90587 w 484361"/>
                <a:gd name="T55" fmla="*/ 165916 h 607565"/>
                <a:gd name="T56" fmla="*/ 90587 w 484361"/>
                <a:gd name="T57" fmla="*/ 82066 h 607565"/>
                <a:gd name="T58" fmla="*/ 110584 w 484361"/>
                <a:gd name="T59" fmla="*/ 62102 h 607565"/>
                <a:gd name="T60" fmla="*/ 411845 w 484361"/>
                <a:gd name="T61" fmla="*/ 1452 h 607565"/>
                <a:gd name="T62" fmla="*/ 422765 w 484361"/>
                <a:gd name="T63" fmla="*/ 12170 h 607565"/>
                <a:gd name="T64" fmla="*/ 412170 w 484361"/>
                <a:gd name="T65" fmla="*/ 38326 h 607565"/>
                <a:gd name="T66" fmla="*/ 309324 w 484361"/>
                <a:gd name="T67" fmla="*/ 82052 h 607565"/>
                <a:gd name="T68" fmla="*/ 412170 w 484361"/>
                <a:gd name="T69" fmla="*/ 125878 h 607565"/>
                <a:gd name="T70" fmla="*/ 422765 w 484361"/>
                <a:gd name="T71" fmla="*/ 152034 h 607565"/>
                <a:gd name="T72" fmla="*/ 404374 w 484361"/>
                <a:gd name="T73" fmla="*/ 164213 h 607565"/>
                <a:gd name="T74" fmla="*/ 396578 w 484361"/>
                <a:gd name="T75" fmla="*/ 162615 h 607565"/>
                <a:gd name="T76" fmla="*/ 250353 w 484361"/>
                <a:gd name="T77" fmla="*/ 100421 h 607565"/>
                <a:gd name="T78" fmla="*/ 238260 w 484361"/>
                <a:gd name="T79" fmla="*/ 82052 h 607565"/>
                <a:gd name="T80" fmla="*/ 250353 w 484361"/>
                <a:gd name="T81" fmla="*/ 63684 h 607565"/>
                <a:gd name="T82" fmla="*/ 396578 w 484361"/>
                <a:gd name="T83" fmla="*/ 1590 h 607565"/>
                <a:gd name="T84" fmla="*/ 411845 w 484361"/>
                <a:gd name="T85" fmla="*/ 1452 h 6075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4361"/>
                <a:gd name="T130" fmla="*/ 0 h 607565"/>
                <a:gd name="T131" fmla="*/ 484361 w 484361"/>
                <a:gd name="T132" fmla="*/ 607565 h 60756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4361" h="607565">
                  <a:moveTo>
                    <a:pt x="445151" y="61671"/>
                  </a:moveTo>
                  <a:lnTo>
                    <a:pt x="464508" y="61671"/>
                  </a:lnTo>
                  <a:cubicBezTo>
                    <a:pt x="475526" y="61671"/>
                    <a:pt x="484361" y="70594"/>
                    <a:pt x="484361" y="81500"/>
                  </a:cubicBezTo>
                  <a:cubicBezTo>
                    <a:pt x="484361" y="92505"/>
                    <a:pt x="475526" y="101329"/>
                    <a:pt x="464508" y="101329"/>
                  </a:cubicBezTo>
                  <a:lnTo>
                    <a:pt x="445151" y="101329"/>
                  </a:lnTo>
                  <a:cubicBezTo>
                    <a:pt x="434133" y="101329"/>
                    <a:pt x="425298" y="92505"/>
                    <a:pt x="425298" y="81500"/>
                  </a:cubicBezTo>
                  <a:cubicBezTo>
                    <a:pt x="425298" y="70594"/>
                    <a:pt x="434133" y="61671"/>
                    <a:pt x="445151" y="61671"/>
                  </a:cubicBezTo>
                  <a:close/>
                  <a:moveTo>
                    <a:pt x="109816" y="61671"/>
                  </a:moveTo>
                  <a:lnTo>
                    <a:pt x="193618" y="61671"/>
                  </a:lnTo>
                  <a:cubicBezTo>
                    <a:pt x="201859" y="61671"/>
                    <a:pt x="209207" y="66727"/>
                    <a:pt x="212186" y="74260"/>
                  </a:cubicBezTo>
                  <a:cubicBezTo>
                    <a:pt x="215164" y="81893"/>
                    <a:pt x="213178" y="90517"/>
                    <a:pt x="207221" y="96068"/>
                  </a:cubicBezTo>
                  <a:lnTo>
                    <a:pt x="170781" y="129772"/>
                  </a:lnTo>
                  <a:lnTo>
                    <a:pt x="170781" y="164764"/>
                  </a:lnTo>
                  <a:lnTo>
                    <a:pt x="178029" y="164764"/>
                  </a:lnTo>
                  <a:cubicBezTo>
                    <a:pt x="188951" y="164764"/>
                    <a:pt x="197888" y="173685"/>
                    <a:pt x="197888" y="184589"/>
                  </a:cubicBezTo>
                  <a:lnTo>
                    <a:pt x="197888" y="228205"/>
                  </a:lnTo>
                  <a:lnTo>
                    <a:pt x="240881" y="228205"/>
                  </a:lnTo>
                  <a:cubicBezTo>
                    <a:pt x="251902" y="228205"/>
                    <a:pt x="260739" y="237126"/>
                    <a:pt x="260739" y="248030"/>
                  </a:cubicBezTo>
                  <a:lnTo>
                    <a:pt x="260739" y="587740"/>
                  </a:lnTo>
                  <a:cubicBezTo>
                    <a:pt x="260739" y="598644"/>
                    <a:pt x="251902" y="607565"/>
                    <a:pt x="240881" y="607565"/>
                  </a:cubicBezTo>
                  <a:lnTo>
                    <a:pt x="19858" y="607565"/>
                  </a:lnTo>
                  <a:cubicBezTo>
                    <a:pt x="8837" y="607565"/>
                    <a:pt x="0" y="598644"/>
                    <a:pt x="0" y="587740"/>
                  </a:cubicBezTo>
                  <a:lnTo>
                    <a:pt x="0" y="248030"/>
                  </a:lnTo>
                  <a:cubicBezTo>
                    <a:pt x="0" y="237126"/>
                    <a:pt x="8837" y="228205"/>
                    <a:pt x="19858" y="228205"/>
                  </a:cubicBezTo>
                  <a:lnTo>
                    <a:pt x="62851" y="228205"/>
                  </a:lnTo>
                  <a:lnTo>
                    <a:pt x="62851" y="184589"/>
                  </a:lnTo>
                  <a:cubicBezTo>
                    <a:pt x="62851" y="173685"/>
                    <a:pt x="71688" y="164764"/>
                    <a:pt x="82710" y="164764"/>
                  </a:cubicBezTo>
                  <a:lnTo>
                    <a:pt x="89958" y="164764"/>
                  </a:lnTo>
                  <a:lnTo>
                    <a:pt x="89958" y="81497"/>
                  </a:lnTo>
                  <a:cubicBezTo>
                    <a:pt x="89958" y="70593"/>
                    <a:pt x="98894" y="61671"/>
                    <a:pt x="109816" y="61671"/>
                  </a:cubicBezTo>
                  <a:close/>
                  <a:moveTo>
                    <a:pt x="408986" y="1442"/>
                  </a:moveTo>
                  <a:cubicBezTo>
                    <a:pt x="413701" y="3338"/>
                    <a:pt x="417696" y="7030"/>
                    <a:pt x="419830" y="12086"/>
                  </a:cubicBezTo>
                  <a:cubicBezTo>
                    <a:pt x="424098" y="22099"/>
                    <a:pt x="419433" y="33797"/>
                    <a:pt x="409309" y="38060"/>
                  </a:cubicBezTo>
                  <a:lnTo>
                    <a:pt x="307176" y="81483"/>
                  </a:lnTo>
                  <a:lnTo>
                    <a:pt x="409309" y="125004"/>
                  </a:lnTo>
                  <a:cubicBezTo>
                    <a:pt x="419433" y="129267"/>
                    <a:pt x="424098" y="140866"/>
                    <a:pt x="419830" y="150978"/>
                  </a:cubicBezTo>
                  <a:cubicBezTo>
                    <a:pt x="416654" y="158513"/>
                    <a:pt x="409309" y="163073"/>
                    <a:pt x="401567" y="163073"/>
                  </a:cubicBezTo>
                  <a:cubicBezTo>
                    <a:pt x="398987" y="163073"/>
                    <a:pt x="396307" y="162478"/>
                    <a:pt x="393825" y="161487"/>
                  </a:cubicBezTo>
                  <a:lnTo>
                    <a:pt x="248616" y="99724"/>
                  </a:lnTo>
                  <a:cubicBezTo>
                    <a:pt x="241370" y="96651"/>
                    <a:pt x="236606" y="89414"/>
                    <a:pt x="236606" y="81483"/>
                  </a:cubicBezTo>
                  <a:cubicBezTo>
                    <a:pt x="236606" y="73552"/>
                    <a:pt x="241370" y="66414"/>
                    <a:pt x="248616" y="63242"/>
                  </a:cubicBezTo>
                  <a:lnTo>
                    <a:pt x="393825" y="1578"/>
                  </a:lnTo>
                  <a:cubicBezTo>
                    <a:pt x="398837" y="-554"/>
                    <a:pt x="404272" y="-454"/>
                    <a:pt x="408986" y="1442"/>
                  </a:cubicBezTo>
                  <a:close/>
                </a:path>
              </a:pathLst>
            </a:custGeom>
            <a:solidFill>
              <a:srgbClr val="FFA300"/>
            </a:solidFill>
            <a:ln w="9525">
              <a:noFill/>
              <a:round/>
            </a:ln>
          </p:spPr>
          <p:txBody>
            <a:bodyPr/>
            <a:lstStyle/>
            <a:p>
              <a:endParaRPr lang="zh-CN" altLang="en-US"/>
            </a:p>
          </p:txBody>
        </p:sp>
      </p:grpSp>
      <p:grpSp>
        <p:nvGrpSpPr>
          <p:cNvPr id="53" name="Group 37"/>
          <p:cNvGrpSpPr/>
          <p:nvPr/>
        </p:nvGrpSpPr>
        <p:grpSpPr bwMode="auto">
          <a:xfrm>
            <a:off x="4424363" y="4300538"/>
            <a:ext cx="885825" cy="885825"/>
            <a:chOff x="1347816" y="4443847"/>
            <a:chExt cx="885585" cy="885585"/>
          </a:xfrm>
        </p:grpSpPr>
        <p:sp>
          <p:nvSpPr>
            <p:cNvPr id="54" name="椭圆 53"/>
            <p:cNvSpPr/>
            <p:nvPr/>
          </p:nvSpPr>
          <p:spPr>
            <a:xfrm>
              <a:off x="1347816" y="4443847"/>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6641" name="low-temperature-thermometer_63581"/>
            <p:cNvSpPr>
              <a:spLocks noChangeAspect="1"/>
            </p:cNvSpPr>
            <p:nvPr/>
          </p:nvSpPr>
          <p:spPr bwMode="auto">
            <a:xfrm>
              <a:off x="1521261" y="4581796"/>
              <a:ext cx="538690" cy="609685"/>
            </a:xfrm>
            <a:custGeom>
              <a:avLst/>
              <a:gdLst>
                <a:gd name="T0" fmla="*/ 91135700 w 3102"/>
                <a:gd name="T1" fmla="*/ 68345934 h 3516"/>
                <a:gd name="T2" fmla="*/ 90954726 w 3102"/>
                <a:gd name="T3" fmla="*/ 68255764 h 3516"/>
                <a:gd name="T4" fmla="*/ 86551779 w 3102"/>
                <a:gd name="T5" fmla="*/ 69879510 h 3516"/>
                <a:gd name="T6" fmla="*/ 85074115 w 3102"/>
                <a:gd name="T7" fmla="*/ 73066656 h 3516"/>
                <a:gd name="T8" fmla="*/ 80671168 w 3102"/>
                <a:gd name="T9" fmla="*/ 71022062 h 3516"/>
                <a:gd name="T10" fmla="*/ 87577234 w 3102"/>
                <a:gd name="T11" fmla="*/ 40742945 h 3516"/>
                <a:gd name="T12" fmla="*/ 46713912 w 3102"/>
                <a:gd name="T13" fmla="*/ 0 h 3516"/>
                <a:gd name="T14" fmla="*/ 5820354 w 3102"/>
                <a:gd name="T15" fmla="*/ 40742945 h 3516"/>
                <a:gd name="T16" fmla="*/ 12756639 w 3102"/>
                <a:gd name="T17" fmla="*/ 71082233 h 3516"/>
                <a:gd name="T18" fmla="*/ 8444166 w 3102"/>
                <a:gd name="T19" fmla="*/ 73066656 h 3516"/>
                <a:gd name="T20" fmla="*/ 6966328 w 3102"/>
                <a:gd name="T21" fmla="*/ 69879510 h 3516"/>
                <a:gd name="T22" fmla="*/ 2563379 w 3102"/>
                <a:gd name="T23" fmla="*/ 68255764 h 3516"/>
                <a:gd name="T24" fmla="*/ 2382427 w 3102"/>
                <a:gd name="T25" fmla="*/ 68345934 h 3516"/>
                <a:gd name="T26" fmla="*/ 753854 w 3102"/>
                <a:gd name="T27" fmla="*/ 72735977 h 3516"/>
                <a:gd name="T28" fmla="*/ 11972569 w 3102"/>
                <a:gd name="T29" fmla="*/ 96941145 h 3516"/>
                <a:gd name="T30" fmla="*/ 16375516 w 3102"/>
                <a:gd name="T31" fmla="*/ 98534892 h 3516"/>
                <a:gd name="T32" fmla="*/ 16556469 w 3102"/>
                <a:gd name="T33" fmla="*/ 98474721 h 3516"/>
                <a:gd name="T34" fmla="*/ 18184868 w 3102"/>
                <a:gd name="T35" fmla="*/ 94084678 h 3516"/>
                <a:gd name="T36" fmla="*/ 16707205 w 3102"/>
                <a:gd name="T37" fmla="*/ 90897337 h 3516"/>
                <a:gd name="T38" fmla="*/ 21954655 w 3102"/>
                <a:gd name="T39" fmla="*/ 88461892 h 3516"/>
                <a:gd name="T40" fmla="*/ 46713912 w 3102"/>
                <a:gd name="T41" fmla="*/ 105721231 h 3516"/>
                <a:gd name="T42" fmla="*/ 71473152 w 3102"/>
                <a:gd name="T43" fmla="*/ 88431720 h 3516"/>
                <a:gd name="T44" fmla="*/ 76810905 w 3102"/>
                <a:gd name="T45" fmla="*/ 90897337 h 3516"/>
                <a:gd name="T46" fmla="*/ 75333242 w 3102"/>
                <a:gd name="T47" fmla="*/ 94084678 h 3516"/>
                <a:gd name="T48" fmla="*/ 76961815 w 3102"/>
                <a:gd name="T49" fmla="*/ 98474721 h 3516"/>
                <a:gd name="T50" fmla="*/ 77142767 w 3102"/>
                <a:gd name="T51" fmla="*/ 98534892 h 3516"/>
                <a:gd name="T52" fmla="*/ 81545714 w 3102"/>
                <a:gd name="T53" fmla="*/ 96941145 h 3516"/>
                <a:gd name="T54" fmla="*/ 92764273 w 3102"/>
                <a:gd name="T55" fmla="*/ 72735977 h 3516"/>
                <a:gd name="T56" fmla="*/ 91135700 w 3102"/>
                <a:gd name="T57" fmla="*/ 68345934 h 3516"/>
                <a:gd name="T58" fmla="*/ 69060509 w 3102"/>
                <a:gd name="T59" fmla="*/ 33466437 h 3516"/>
                <a:gd name="T60" fmla="*/ 79675929 w 3102"/>
                <a:gd name="T61" fmla="*/ 44020435 h 3516"/>
                <a:gd name="T62" fmla="*/ 69060509 w 3102"/>
                <a:gd name="T63" fmla="*/ 54604616 h 3516"/>
                <a:gd name="T64" fmla="*/ 53348549 w 3102"/>
                <a:gd name="T65" fmla="*/ 44020435 h 3516"/>
                <a:gd name="T66" fmla="*/ 69060509 w 3102"/>
                <a:gd name="T67" fmla="*/ 33466437 h 3516"/>
                <a:gd name="T68" fmla="*/ 46713912 w 3102"/>
                <a:gd name="T69" fmla="*/ 66030658 h 3516"/>
                <a:gd name="T70" fmla="*/ 50031144 w 3102"/>
                <a:gd name="T71" fmla="*/ 69338146 h 3516"/>
                <a:gd name="T72" fmla="*/ 46713912 w 3102"/>
                <a:gd name="T73" fmla="*/ 72645807 h 3516"/>
                <a:gd name="T74" fmla="*/ 43396495 w 3102"/>
                <a:gd name="T75" fmla="*/ 69338146 h 3516"/>
                <a:gd name="T76" fmla="*/ 46713912 w 3102"/>
                <a:gd name="T77" fmla="*/ 66030658 h 3516"/>
                <a:gd name="T78" fmla="*/ 24337087 w 3102"/>
                <a:gd name="T79" fmla="*/ 33466437 h 3516"/>
                <a:gd name="T80" fmla="*/ 40079264 w 3102"/>
                <a:gd name="T81" fmla="*/ 44020435 h 3516"/>
                <a:gd name="T82" fmla="*/ 24337087 w 3102"/>
                <a:gd name="T83" fmla="*/ 54604616 h 3516"/>
                <a:gd name="T84" fmla="*/ 13721661 w 3102"/>
                <a:gd name="T85" fmla="*/ 44020435 h 3516"/>
                <a:gd name="T86" fmla="*/ 24337087 w 3102"/>
                <a:gd name="T87" fmla="*/ 33466437 h 3516"/>
                <a:gd name="T88" fmla="*/ 36641339 w 3102"/>
                <a:gd name="T89" fmla="*/ 82658615 h 3516"/>
                <a:gd name="T90" fmla="*/ 33323933 w 3102"/>
                <a:gd name="T91" fmla="*/ 79351127 h 3516"/>
                <a:gd name="T92" fmla="*/ 36641339 w 3102"/>
                <a:gd name="T93" fmla="*/ 76043465 h 3516"/>
                <a:gd name="T94" fmla="*/ 39958571 w 3102"/>
                <a:gd name="T95" fmla="*/ 79351127 h 3516"/>
                <a:gd name="T96" fmla="*/ 36641339 w 3102"/>
                <a:gd name="T97" fmla="*/ 82658615 h 3516"/>
                <a:gd name="T98" fmla="*/ 46713912 w 3102"/>
                <a:gd name="T99" fmla="*/ 92671444 h 3516"/>
                <a:gd name="T100" fmla="*/ 43396495 w 3102"/>
                <a:gd name="T101" fmla="*/ 89363934 h 3516"/>
                <a:gd name="T102" fmla="*/ 46713912 w 3102"/>
                <a:gd name="T103" fmla="*/ 86056273 h 3516"/>
                <a:gd name="T104" fmla="*/ 50031144 w 3102"/>
                <a:gd name="T105" fmla="*/ 89363934 h 3516"/>
                <a:gd name="T106" fmla="*/ 46713912 w 3102"/>
                <a:gd name="T107" fmla="*/ 92671444 h 3516"/>
                <a:gd name="T108" fmla="*/ 56756257 w 3102"/>
                <a:gd name="T109" fmla="*/ 82658615 h 3516"/>
                <a:gd name="T110" fmla="*/ 53439025 w 3102"/>
                <a:gd name="T111" fmla="*/ 79351127 h 3516"/>
                <a:gd name="T112" fmla="*/ 56756257 w 3102"/>
                <a:gd name="T113" fmla="*/ 76043465 h 3516"/>
                <a:gd name="T114" fmla="*/ 60073663 w 3102"/>
                <a:gd name="T115" fmla="*/ 79351127 h 3516"/>
                <a:gd name="T116" fmla="*/ 56756257 w 3102"/>
                <a:gd name="T117" fmla="*/ 82658615 h 35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2"/>
                <a:gd name="T178" fmla="*/ 0 h 3516"/>
                <a:gd name="T179" fmla="*/ 3102 w 3102"/>
                <a:gd name="T180" fmla="*/ 3516 h 35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2" h="3516">
                  <a:moveTo>
                    <a:pt x="3022" y="2273"/>
                  </a:moveTo>
                  <a:lnTo>
                    <a:pt x="3016" y="2270"/>
                  </a:lnTo>
                  <a:cubicBezTo>
                    <a:pt x="2961" y="2244"/>
                    <a:pt x="2896" y="2269"/>
                    <a:pt x="2870" y="2324"/>
                  </a:cubicBezTo>
                  <a:lnTo>
                    <a:pt x="2821" y="2430"/>
                  </a:lnTo>
                  <a:lnTo>
                    <a:pt x="2675" y="2362"/>
                  </a:lnTo>
                  <a:cubicBezTo>
                    <a:pt x="2819" y="2006"/>
                    <a:pt x="2904" y="1634"/>
                    <a:pt x="2904" y="1355"/>
                  </a:cubicBezTo>
                  <a:cubicBezTo>
                    <a:pt x="2904" y="607"/>
                    <a:pt x="2297" y="0"/>
                    <a:pt x="1549" y="0"/>
                  </a:cubicBezTo>
                  <a:cubicBezTo>
                    <a:pt x="800" y="0"/>
                    <a:pt x="193" y="607"/>
                    <a:pt x="193" y="1355"/>
                  </a:cubicBezTo>
                  <a:cubicBezTo>
                    <a:pt x="193" y="1635"/>
                    <a:pt x="278" y="2007"/>
                    <a:pt x="423" y="2364"/>
                  </a:cubicBezTo>
                  <a:lnTo>
                    <a:pt x="280" y="2430"/>
                  </a:lnTo>
                  <a:lnTo>
                    <a:pt x="231" y="2324"/>
                  </a:lnTo>
                  <a:cubicBezTo>
                    <a:pt x="206" y="2269"/>
                    <a:pt x="140" y="2244"/>
                    <a:pt x="85" y="2270"/>
                  </a:cubicBezTo>
                  <a:lnTo>
                    <a:pt x="79" y="2273"/>
                  </a:lnTo>
                  <a:cubicBezTo>
                    <a:pt x="24" y="2298"/>
                    <a:pt x="0" y="2364"/>
                    <a:pt x="25" y="2419"/>
                  </a:cubicBezTo>
                  <a:lnTo>
                    <a:pt x="397" y="3224"/>
                  </a:lnTo>
                  <a:cubicBezTo>
                    <a:pt x="423" y="3279"/>
                    <a:pt x="488" y="3303"/>
                    <a:pt x="543" y="3277"/>
                  </a:cubicBezTo>
                  <a:lnTo>
                    <a:pt x="549" y="3275"/>
                  </a:lnTo>
                  <a:cubicBezTo>
                    <a:pt x="605" y="3249"/>
                    <a:pt x="629" y="3184"/>
                    <a:pt x="603" y="3129"/>
                  </a:cubicBezTo>
                  <a:lnTo>
                    <a:pt x="554" y="3023"/>
                  </a:lnTo>
                  <a:lnTo>
                    <a:pt x="728" y="2942"/>
                  </a:lnTo>
                  <a:cubicBezTo>
                    <a:pt x="956" y="3276"/>
                    <a:pt x="1240" y="3516"/>
                    <a:pt x="1549" y="3516"/>
                  </a:cubicBezTo>
                  <a:cubicBezTo>
                    <a:pt x="1857" y="3516"/>
                    <a:pt x="2142" y="3275"/>
                    <a:pt x="2370" y="2941"/>
                  </a:cubicBezTo>
                  <a:lnTo>
                    <a:pt x="2547" y="3023"/>
                  </a:lnTo>
                  <a:lnTo>
                    <a:pt x="2498" y="3129"/>
                  </a:lnTo>
                  <a:cubicBezTo>
                    <a:pt x="2473" y="3184"/>
                    <a:pt x="2497" y="3249"/>
                    <a:pt x="2552" y="3275"/>
                  </a:cubicBezTo>
                  <a:lnTo>
                    <a:pt x="2558" y="3277"/>
                  </a:lnTo>
                  <a:cubicBezTo>
                    <a:pt x="2613" y="3303"/>
                    <a:pt x="2679" y="3279"/>
                    <a:pt x="2704" y="3224"/>
                  </a:cubicBezTo>
                  <a:lnTo>
                    <a:pt x="3076" y="2419"/>
                  </a:lnTo>
                  <a:cubicBezTo>
                    <a:pt x="3102" y="2364"/>
                    <a:pt x="3078" y="2298"/>
                    <a:pt x="3022" y="2273"/>
                  </a:cubicBezTo>
                  <a:close/>
                  <a:moveTo>
                    <a:pt x="2290" y="1113"/>
                  </a:moveTo>
                  <a:cubicBezTo>
                    <a:pt x="2485" y="1113"/>
                    <a:pt x="2642" y="1270"/>
                    <a:pt x="2642" y="1464"/>
                  </a:cubicBezTo>
                  <a:cubicBezTo>
                    <a:pt x="2642" y="1658"/>
                    <a:pt x="2485" y="1816"/>
                    <a:pt x="2290" y="1816"/>
                  </a:cubicBezTo>
                  <a:cubicBezTo>
                    <a:pt x="2096" y="1816"/>
                    <a:pt x="1769" y="1658"/>
                    <a:pt x="1769" y="1464"/>
                  </a:cubicBezTo>
                  <a:cubicBezTo>
                    <a:pt x="1769" y="1270"/>
                    <a:pt x="2096" y="1113"/>
                    <a:pt x="2290" y="1113"/>
                  </a:cubicBezTo>
                  <a:close/>
                  <a:moveTo>
                    <a:pt x="1549" y="2196"/>
                  </a:moveTo>
                  <a:cubicBezTo>
                    <a:pt x="1609" y="2196"/>
                    <a:pt x="1659" y="2245"/>
                    <a:pt x="1659" y="2306"/>
                  </a:cubicBezTo>
                  <a:cubicBezTo>
                    <a:pt x="1659" y="2366"/>
                    <a:pt x="1609" y="2416"/>
                    <a:pt x="1549" y="2416"/>
                  </a:cubicBezTo>
                  <a:cubicBezTo>
                    <a:pt x="1488" y="2416"/>
                    <a:pt x="1439" y="2366"/>
                    <a:pt x="1439" y="2306"/>
                  </a:cubicBezTo>
                  <a:cubicBezTo>
                    <a:pt x="1439" y="2245"/>
                    <a:pt x="1488" y="2196"/>
                    <a:pt x="1549" y="2196"/>
                  </a:cubicBezTo>
                  <a:close/>
                  <a:moveTo>
                    <a:pt x="807" y="1113"/>
                  </a:moveTo>
                  <a:cubicBezTo>
                    <a:pt x="1001" y="1113"/>
                    <a:pt x="1329" y="1270"/>
                    <a:pt x="1329" y="1464"/>
                  </a:cubicBezTo>
                  <a:cubicBezTo>
                    <a:pt x="1329" y="1658"/>
                    <a:pt x="1001" y="1816"/>
                    <a:pt x="807" y="1816"/>
                  </a:cubicBezTo>
                  <a:cubicBezTo>
                    <a:pt x="613" y="1816"/>
                    <a:pt x="455" y="1658"/>
                    <a:pt x="455" y="1464"/>
                  </a:cubicBezTo>
                  <a:cubicBezTo>
                    <a:pt x="455" y="1270"/>
                    <a:pt x="613" y="1113"/>
                    <a:pt x="807" y="1113"/>
                  </a:cubicBezTo>
                  <a:close/>
                  <a:moveTo>
                    <a:pt x="1215" y="2749"/>
                  </a:moveTo>
                  <a:cubicBezTo>
                    <a:pt x="1154" y="2749"/>
                    <a:pt x="1105" y="2700"/>
                    <a:pt x="1105" y="2639"/>
                  </a:cubicBezTo>
                  <a:cubicBezTo>
                    <a:pt x="1105" y="2578"/>
                    <a:pt x="1154" y="2529"/>
                    <a:pt x="1215" y="2529"/>
                  </a:cubicBezTo>
                  <a:cubicBezTo>
                    <a:pt x="1276" y="2529"/>
                    <a:pt x="1325" y="2578"/>
                    <a:pt x="1325" y="2639"/>
                  </a:cubicBezTo>
                  <a:cubicBezTo>
                    <a:pt x="1325" y="2700"/>
                    <a:pt x="1276" y="2749"/>
                    <a:pt x="1215" y="2749"/>
                  </a:cubicBezTo>
                  <a:close/>
                  <a:moveTo>
                    <a:pt x="1549" y="3082"/>
                  </a:moveTo>
                  <a:cubicBezTo>
                    <a:pt x="1488" y="3082"/>
                    <a:pt x="1439" y="3033"/>
                    <a:pt x="1439" y="2972"/>
                  </a:cubicBezTo>
                  <a:cubicBezTo>
                    <a:pt x="1439" y="2911"/>
                    <a:pt x="1488" y="2862"/>
                    <a:pt x="1549" y="2862"/>
                  </a:cubicBezTo>
                  <a:cubicBezTo>
                    <a:pt x="1609" y="2862"/>
                    <a:pt x="1659" y="2911"/>
                    <a:pt x="1659" y="2972"/>
                  </a:cubicBezTo>
                  <a:cubicBezTo>
                    <a:pt x="1659" y="3033"/>
                    <a:pt x="1609" y="3082"/>
                    <a:pt x="1549" y="3082"/>
                  </a:cubicBezTo>
                  <a:close/>
                  <a:moveTo>
                    <a:pt x="1882" y="2749"/>
                  </a:moveTo>
                  <a:cubicBezTo>
                    <a:pt x="1821" y="2749"/>
                    <a:pt x="1772" y="2700"/>
                    <a:pt x="1772" y="2639"/>
                  </a:cubicBezTo>
                  <a:cubicBezTo>
                    <a:pt x="1772" y="2578"/>
                    <a:pt x="1821" y="2529"/>
                    <a:pt x="1882" y="2529"/>
                  </a:cubicBezTo>
                  <a:cubicBezTo>
                    <a:pt x="1943" y="2529"/>
                    <a:pt x="1992" y="2578"/>
                    <a:pt x="1992" y="2639"/>
                  </a:cubicBezTo>
                  <a:cubicBezTo>
                    <a:pt x="1992" y="2700"/>
                    <a:pt x="1943" y="2749"/>
                    <a:pt x="1882" y="2749"/>
                  </a:cubicBezTo>
                  <a:close/>
                </a:path>
              </a:pathLst>
            </a:custGeom>
            <a:solidFill>
              <a:srgbClr val="FFA300"/>
            </a:solidFill>
            <a:ln w="9525">
              <a:noFill/>
              <a:round/>
            </a:ln>
          </p:spPr>
          <p:txBody>
            <a:bodyPr/>
            <a:lstStyle/>
            <a:p>
              <a:endParaRPr lang="zh-CN" altLang="en-US"/>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42" presetClass="entr" presetSubtype="0" fill="hold" nodeType="afterEffec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53" presetClass="entr" presetSubtype="16" fill="hold" nodeType="afterEffect">
                                  <p:childTnLst>
                                    <p:set>
                                      <p:cBhvr>
                                        <p:cTn id="40" dur="1" fill="hold">
                                          <p:stCondLst>
                                            <p:cond delay="0"/>
                                          </p:stCondLst>
                                        </p:cTn>
                                        <p:tgtEl>
                                          <p:spTgt spid="37"/>
                                        </p:tgtEl>
                                        <p:attrNameLst>
                                          <p:attrName>style.visibility</p:attrName>
                                        </p:attrNameLst>
                                      </p:cBhvr>
                                      <p:to>
                                        <p:strVal val="visible"/>
                                      </p:to>
                                    </p:set>
                                    <p:anim calcmode="lin" valueType="num">
                                      <p:cBhvr>
                                        <p:cTn id="41" dur="750" fill="hold"/>
                                        <p:tgtEl>
                                          <p:spTgt spid="37"/>
                                        </p:tgtEl>
                                        <p:attrNameLst>
                                          <p:attrName>ppt_w</p:attrName>
                                        </p:attrNameLst>
                                      </p:cBhvr>
                                      <p:tavLst>
                                        <p:tav tm="0">
                                          <p:val>
                                            <p:fltVal val="0"/>
                                          </p:val>
                                        </p:tav>
                                        <p:tav tm="100000">
                                          <p:val>
                                            <p:strVal val="#ppt_w"/>
                                          </p:val>
                                        </p:tav>
                                      </p:tavLst>
                                    </p:anim>
                                    <p:anim calcmode="lin" valueType="num">
                                      <p:cBhvr>
                                        <p:cTn id="42" dur="750" fill="hold"/>
                                        <p:tgtEl>
                                          <p:spTgt spid="37"/>
                                        </p:tgtEl>
                                        <p:attrNameLst>
                                          <p:attrName>ppt_h</p:attrName>
                                        </p:attrNameLst>
                                      </p:cBhvr>
                                      <p:tavLst>
                                        <p:tav tm="0">
                                          <p:val>
                                            <p:fltVal val="0"/>
                                          </p:val>
                                        </p:tav>
                                        <p:tav tm="100000">
                                          <p:val>
                                            <p:strVal val="#ppt_h"/>
                                          </p:val>
                                        </p:tav>
                                      </p:tavLst>
                                    </p:anim>
                                    <p:animEffect transition="in" filter="fade">
                                      <p:cBhvr>
                                        <p:cTn id="43" dur="750"/>
                                        <p:tgtEl>
                                          <p:spTgt spid="37"/>
                                        </p:tgtEl>
                                      </p:cBhvr>
                                    </p:animEffect>
                                  </p:childTnLst>
                                </p:cTn>
                              </p:par>
                            </p:childTnLst>
                          </p:cTn>
                        </p:par>
                        <p:par>
                          <p:cTn id="44" fill="hold">
                            <p:stCondLst>
                              <p:cond delay="6500"/>
                            </p:stCondLst>
                            <p:childTnLst>
                              <p:par>
                                <p:cTn id="45" presetID="53" presetClass="entr" presetSubtype="16" fill="hold" nodeType="afterEffect">
                                  <p:childTnLst>
                                    <p:set>
                                      <p:cBhvr>
                                        <p:cTn id="46" dur="1" fill="hold">
                                          <p:stCondLst>
                                            <p:cond delay="0"/>
                                          </p:stCondLst>
                                        </p:cTn>
                                        <p:tgtEl>
                                          <p:spTgt spid="41"/>
                                        </p:tgtEl>
                                        <p:attrNameLst>
                                          <p:attrName>style.visibility</p:attrName>
                                        </p:attrNameLst>
                                      </p:cBhvr>
                                      <p:to>
                                        <p:strVal val="visible"/>
                                      </p:to>
                                    </p:set>
                                    <p:anim calcmode="lin" valueType="num">
                                      <p:cBhvr>
                                        <p:cTn id="47" dur="750" fill="hold"/>
                                        <p:tgtEl>
                                          <p:spTgt spid="41"/>
                                        </p:tgtEl>
                                        <p:attrNameLst>
                                          <p:attrName>ppt_w</p:attrName>
                                        </p:attrNameLst>
                                      </p:cBhvr>
                                      <p:tavLst>
                                        <p:tav tm="0">
                                          <p:val>
                                            <p:fltVal val="0"/>
                                          </p:val>
                                        </p:tav>
                                        <p:tav tm="100000">
                                          <p:val>
                                            <p:strVal val="#ppt_w"/>
                                          </p:val>
                                        </p:tav>
                                      </p:tavLst>
                                    </p:anim>
                                    <p:anim calcmode="lin" valueType="num">
                                      <p:cBhvr>
                                        <p:cTn id="48" dur="750" fill="hold"/>
                                        <p:tgtEl>
                                          <p:spTgt spid="41"/>
                                        </p:tgtEl>
                                        <p:attrNameLst>
                                          <p:attrName>ppt_h</p:attrName>
                                        </p:attrNameLst>
                                      </p:cBhvr>
                                      <p:tavLst>
                                        <p:tav tm="0">
                                          <p:val>
                                            <p:fltVal val="0"/>
                                          </p:val>
                                        </p:tav>
                                        <p:tav tm="100000">
                                          <p:val>
                                            <p:strVal val="#ppt_h"/>
                                          </p:val>
                                        </p:tav>
                                      </p:tavLst>
                                    </p:anim>
                                    <p:animEffect transition="in" filter="fade">
                                      <p:cBhvr>
                                        <p:cTn id="49" dur="750"/>
                                        <p:tgtEl>
                                          <p:spTgt spid="41"/>
                                        </p:tgtEl>
                                      </p:cBhvr>
                                    </p:animEffect>
                                  </p:childTnLst>
                                </p:cTn>
                              </p:par>
                            </p:childTnLst>
                          </p:cTn>
                        </p:par>
                        <p:par>
                          <p:cTn id="50" fill="hold">
                            <p:stCondLst>
                              <p:cond delay="7500"/>
                            </p:stCondLst>
                            <p:childTnLst>
                              <p:par>
                                <p:cTn id="51" presetID="53" presetClass="entr" presetSubtype="16" fill="hold" nodeType="afterEffect">
                                  <p:childTnLst>
                                    <p:set>
                                      <p:cBhvr>
                                        <p:cTn id="52" dur="1" fill="hold">
                                          <p:stCondLst>
                                            <p:cond delay="0"/>
                                          </p:stCondLst>
                                        </p:cTn>
                                        <p:tgtEl>
                                          <p:spTgt spid="53"/>
                                        </p:tgtEl>
                                        <p:attrNameLst>
                                          <p:attrName>style.visibility</p:attrName>
                                        </p:attrNameLst>
                                      </p:cBhvr>
                                      <p:to>
                                        <p:strVal val="visible"/>
                                      </p:to>
                                    </p:set>
                                    <p:anim calcmode="lin" valueType="num">
                                      <p:cBhvr>
                                        <p:cTn id="53" dur="750" fill="hold"/>
                                        <p:tgtEl>
                                          <p:spTgt spid="53"/>
                                        </p:tgtEl>
                                        <p:attrNameLst>
                                          <p:attrName>ppt_w</p:attrName>
                                        </p:attrNameLst>
                                      </p:cBhvr>
                                      <p:tavLst>
                                        <p:tav tm="0">
                                          <p:val>
                                            <p:fltVal val="0"/>
                                          </p:val>
                                        </p:tav>
                                        <p:tav tm="100000">
                                          <p:val>
                                            <p:strVal val="#ppt_w"/>
                                          </p:val>
                                        </p:tav>
                                      </p:tavLst>
                                    </p:anim>
                                    <p:anim calcmode="lin" valueType="num">
                                      <p:cBhvr>
                                        <p:cTn id="54" dur="750" fill="hold"/>
                                        <p:tgtEl>
                                          <p:spTgt spid="53"/>
                                        </p:tgtEl>
                                        <p:attrNameLst>
                                          <p:attrName>ppt_h</p:attrName>
                                        </p:attrNameLst>
                                      </p:cBhvr>
                                      <p:tavLst>
                                        <p:tav tm="0">
                                          <p:val>
                                            <p:fltVal val="0"/>
                                          </p:val>
                                        </p:tav>
                                        <p:tav tm="100000">
                                          <p:val>
                                            <p:strVal val="#ppt_h"/>
                                          </p:val>
                                        </p:tav>
                                      </p:tavLst>
                                    </p:anim>
                                    <p:animEffect transition="in" filter="fade">
                                      <p:cBhvr>
                                        <p:cTn id="55" dur="750"/>
                                        <p:tgtEl>
                                          <p:spTgt spid="53"/>
                                        </p:tgtEl>
                                      </p:cBhvr>
                                    </p:animEffect>
                                  </p:childTnLst>
                                </p:cTn>
                              </p:par>
                            </p:childTnLst>
                          </p:cTn>
                        </p:par>
                        <p:par>
                          <p:cTn id="56" fill="hold">
                            <p:stCondLst>
                              <p:cond delay="8500"/>
                            </p:stCondLst>
                            <p:childTnLst>
                              <p:par>
                                <p:cTn id="57" presetID="53" presetClass="entr" presetSubtype="16" fill="hold" nodeType="afterEffect">
                                  <p:childTnLst>
                                    <p:set>
                                      <p:cBhvr>
                                        <p:cTn id="58" dur="1" fill="hold">
                                          <p:stCondLst>
                                            <p:cond delay="0"/>
                                          </p:stCondLst>
                                        </p:cTn>
                                        <p:tgtEl>
                                          <p:spTgt spid="47"/>
                                        </p:tgtEl>
                                        <p:attrNameLst>
                                          <p:attrName>style.visibility</p:attrName>
                                        </p:attrNameLst>
                                      </p:cBhvr>
                                      <p:to>
                                        <p:strVal val="visible"/>
                                      </p:to>
                                    </p:set>
                                    <p:anim calcmode="lin" valueType="num">
                                      <p:cBhvr>
                                        <p:cTn id="59" dur="750" fill="hold"/>
                                        <p:tgtEl>
                                          <p:spTgt spid="47"/>
                                        </p:tgtEl>
                                        <p:attrNameLst>
                                          <p:attrName>ppt_w</p:attrName>
                                        </p:attrNameLst>
                                      </p:cBhvr>
                                      <p:tavLst>
                                        <p:tav tm="0">
                                          <p:val>
                                            <p:fltVal val="0"/>
                                          </p:val>
                                        </p:tav>
                                        <p:tav tm="100000">
                                          <p:val>
                                            <p:strVal val="#ppt_w"/>
                                          </p:val>
                                        </p:tav>
                                      </p:tavLst>
                                    </p:anim>
                                    <p:anim calcmode="lin" valueType="num">
                                      <p:cBhvr>
                                        <p:cTn id="60" dur="750" fill="hold"/>
                                        <p:tgtEl>
                                          <p:spTgt spid="47"/>
                                        </p:tgtEl>
                                        <p:attrNameLst>
                                          <p:attrName>ppt_h</p:attrName>
                                        </p:attrNameLst>
                                      </p:cBhvr>
                                      <p:tavLst>
                                        <p:tav tm="0">
                                          <p:val>
                                            <p:fltVal val="0"/>
                                          </p:val>
                                        </p:tav>
                                        <p:tav tm="100000">
                                          <p:val>
                                            <p:strVal val="#ppt_h"/>
                                          </p:val>
                                        </p:tav>
                                      </p:tavLst>
                                    </p:anim>
                                    <p:animEffect transition="in" filter="fade">
                                      <p:cBhvr>
                                        <p:cTn id="61" dur="750"/>
                                        <p:tgtEl>
                                          <p:spTgt spid="47"/>
                                        </p:tgtEl>
                                      </p:cBhvr>
                                    </p:animEffect>
                                  </p:childTnLst>
                                </p:cTn>
                              </p:par>
                            </p:childTnLst>
                          </p:cTn>
                        </p:par>
                        <p:par>
                          <p:cTn id="62" fill="hold">
                            <p:stCondLst>
                              <p:cond delay="9500"/>
                            </p:stCondLst>
                            <p:childTnLst>
                              <p:par>
                                <p:cTn id="63" presetID="42" presetClass="entr" presetSubtype="0" fill="hold" nodeType="afterEffec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卡通人物&#10;&#10;描述已自动生成"/>
          <p:cNvPicPr>
            <a:picLocks noChangeAspect="1"/>
          </p:cNvPicPr>
          <p:nvPr/>
        </p:nvPicPr>
        <p:blipFill>
          <a:blip r:embed="rId1"/>
          <a:srcRect/>
          <a:stretch>
            <a:fillRect/>
          </a:stretch>
        </p:blipFill>
        <p:spPr bwMode="auto">
          <a:xfrm>
            <a:off x="8137525" y="2008188"/>
            <a:ext cx="2779713" cy="2779712"/>
          </a:xfrm>
          <a:prstGeom prst="rect">
            <a:avLst/>
          </a:prstGeom>
          <a:noFill/>
          <a:ln w="9525">
            <a:noFill/>
            <a:miter lim="800000"/>
            <a:headEnd/>
            <a:tailEnd/>
          </a:ln>
        </p:spPr>
      </p:pic>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28675"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28718"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28712"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28713"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8714"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28715"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28716"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28711"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27" name="矩形 26"/>
          <p:cNvSpPr>
            <a:spLocks noChangeArrowheads="1"/>
          </p:cNvSpPr>
          <p:nvPr/>
        </p:nvSpPr>
        <p:spPr bwMode="auto">
          <a:xfrm>
            <a:off x="779463" y="1266825"/>
            <a:ext cx="10610850" cy="3260725"/>
          </a:xfrm>
          <a:prstGeom prst="rect">
            <a:avLst/>
          </a:prstGeom>
          <a:noFill/>
          <a:ln w="9525">
            <a:noFill/>
            <a:miter lim="800000"/>
          </a:ln>
        </p:spPr>
        <p:txBody>
          <a:bodyPr>
            <a:spAutoFit/>
          </a:bodyPr>
          <a:lstStyle/>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是否建立台账（</a:t>
            </a:r>
            <a:r>
              <a:rPr lang="zh-CN" altLang="zh-CN" b="1"/>
              <a:t>★</a:t>
            </a:r>
            <a:r>
              <a:rPr lang="zh-CN" altLang="en-US" sz="2400" b="1">
                <a:solidFill>
                  <a:srgbClr val="333333"/>
                </a:solidFill>
                <a:latin typeface="思源宋体 CN Medium"/>
                <a:ea typeface="思源宋体 CN Medium"/>
                <a:cs typeface="思源宋体 CN Medium"/>
              </a:rPr>
              <a:t>）</a:t>
            </a:r>
            <a:endParaRPr lang="en-US" altLang="zh-CN"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000" b="1">
                <a:solidFill>
                  <a:srgbClr val="333333"/>
                </a:solidFill>
                <a:latin typeface="思源宋体 CN Medium"/>
                <a:ea typeface="思源宋体 CN Medium"/>
                <a:cs typeface="思源宋体 CN Medium"/>
              </a:rPr>
              <a:t>要求：</a:t>
            </a:r>
            <a:r>
              <a:rPr lang="zh-CN" altLang="en-US" sz="2000">
                <a:solidFill>
                  <a:srgbClr val="333333"/>
                </a:solidFill>
                <a:latin typeface="思源宋体 CN Medium"/>
                <a:ea typeface="思源宋体 CN Medium"/>
                <a:cs typeface="思源宋体 CN Medium"/>
              </a:rPr>
              <a:t>实行一人一档管理，既有汇总表又有个人单独档案（</a:t>
            </a:r>
            <a:r>
              <a:rPr lang="zh-CN" altLang="en-US" sz="2000">
                <a:solidFill>
                  <a:srgbClr val="EA2424"/>
                </a:solidFill>
                <a:latin typeface="思源宋体 CN Medium"/>
                <a:ea typeface="思源宋体 CN Medium"/>
                <a:cs typeface="思源宋体 CN Medium"/>
              </a:rPr>
              <a:t>承诺、</a:t>
            </a:r>
            <a:r>
              <a:rPr lang="en-US" altLang="zh-CN" sz="2000">
                <a:solidFill>
                  <a:srgbClr val="EA2424"/>
                </a:solidFill>
                <a:latin typeface="思源宋体 CN Medium"/>
                <a:ea typeface="思源宋体 CN Medium"/>
                <a:cs typeface="思源宋体 CN Medium"/>
              </a:rPr>
              <a:t>14</a:t>
            </a:r>
            <a:r>
              <a:rPr lang="zh-CN" altLang="en-US" sz="2000">
                <a:solidFill>
                  <a:srgbClr val="EA2424"/>
                </a:solidFill>
                <a:latin typeface="思源宋体 CN Medium"/>
                <a:ea typeface="思源宋体 CN Medium"/>
                <a:cs typeface="思源宋体 CN Medium"/>
              </a:rPr>
              <a:t>天活动轨迹、签字并盖手印</a:t>
            </a:r>
            <a:r>
              <a:rPr lang="zh-CN" altLang="en-US" sz="2000">
                <a:solidFill>
                  <a:srgbClr val="333333"/>
                </a:solidFill>
                <a:latin typeface="思源宋体 CN Medium"/>
                <a:ea typeface="思源宋体 CN Medium"/>
                <a:cs typeface="思源宋体 CN Medium"/>
              </a:rPr>
              <a:t>）</a:t>
            </a:r>
            <a:endParaRPr lang="zh-CN" altLang="en-US" sz="20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000" b="1">
                <a:solidFill>
                  <a:srgbClr val="333333"/>
                </a:solidFill>
                <a:latin typeface="思源宋体 CN Medium"/>
                <a:ea typeface="思源宋体 CN Medium"/>
                <a:cs typeface="思源宋体 CN Medium"/>
              </a:rPr>
              <a:t>内容包括：</a:t>
            </a:r>
            <a:r>
              <a:rPr lang="zh-CN" altLang="en-US" sz="2000">
                <a:solidFill>
                  <a:srgbClr val="333333"/>
                </a:solidFill>
                <a:latin typeface="思源宋体 CN Medium"/>
                <a:ea typeface="思源宋体 CN Medium"/>
                <a:cs typeface="思源宋体 CN Medium"/>
              </a:rPr>
              <a:t>姓名、性别、年龄、身份证号码、部门、岗位、联系电话、</a:t>
            </a:r>
            <a:r>
              <a:rPr lang="zh-CN" altLang="en-US" sz="2000">
                <a:solidFill>
                  <a:srgbClr val="EA2424"/>
                </a:solidFill>
                <a:latin typeface="思源宋体 CN Medium"/>
                <a:ea typeface="思源宋体 CN Medium"/>
                <a:cs typeface="思源宋体 CN Medium"/>
              </a:rPr>
              <a:t>现居地、抵碚前居住地、</a:t>
            </a:r>
            <a:r>
              <a:rPr lang="zh-CN" altLang="en-US" sz="2000">
                <a:solidFill>
                  <a:srgbClr val="333333"/>
                </a:solidFill>
              </a:rPr>
              <a:t>是否离渝、</a:t>
            </a:r>
            <a:r>
              <a:rPr lang="zh-CN" altLang="en-US" sz="2000">
                <a:solidFill>
                  <a:srgbClr val="EA2424"/>
                </a:solidFill>
              </a:rPr>
              <a:t>前往地点（具体到门牌号）、返渝时间、</a:t>
            </a:r>
            <a:r>
              <a:rPr lang="zh-CN" altLang="en-US" sz="2000">
                <a:solidFill>
                  <a:srgbClr val="333333"/>
                </a:solidFill>
              </a:rPr>
              <a:t>返渝交通工具及行程、身体状况是否良好、</a:t>
            </a:r>
            <a:r>
              <a:rPr lang="zh-CN" altLang="en-US" sz="2000">
                <a:solidFill>
                  <a:srgbClr val="EA2424"/>
                </a:solidFill>
              </a:rPr>
              <a:t>是否怀孕、是否有基础疾病、</a:t>
            </a:r>
            <a:r>
              <a:rPr lang="zh-CN" altLang="en-US" sz="2000">
                <a:solidFill>
                  <a:srgbClr val="333333"/>
                </a:solidFill>
              </a:rPr>
              <a:t>是否与武汉湖北人员接触、是否有野生动物接触史、是否与确诊或疑似患者接触等</a:t>
            </a:r>
            <a:endParaRPr lang="zh-CN" altLang="en-US" sz="2000">
              <a:solidFill>
                <a:srgbClr val="333333"/>
              </a:solidFill>
            </a:endParaRPr>
          </a:p>
          <a:p>
            <a:pPr marL="285750" indent="-285750">
              <a:buClr>
                <a:srgbClr val="013E6B"/>
              </a:buClr>
              <a:buFont typeface="Wingdings" panose="05000000000000000000" pitchFamily="2" charset="2"/>
              <a:buNone/>
            </a:pPr>
            <a:r>
              <a:rPr lang="zh-CN" altLang="en-US" sz="2000" b="1">
                <a:solidFill>
                  <a:srgbClr val="333333"/>
                </a:solidFill>
              </a:rPr>
              <a:t>目前存在的问题：</a:t>
            </a:r>
            <a:r>
              <a:rPr lang="zh-CN" altLang="en-US" sz="2000">
                <a:solidFill>
                  <a:srgbClr val="333333"/>
                </a:solidFill>
                <a:latin typeface="思源宋体 CN Medium"/>
                <a:ea typeface="思源宋体 CN Medium"/>
                <a:cs typeface="思源宋体 CN Medium"/>
              </a:rPr>
              <a:t>汇总表与个人档案信息不符；排查内容不全；活动轨迹不真实；未签字盖手印</a:t>
            </a:r>
            <a:endParaRPr lang="zh-CN" altLang="en-US" sz="2000">
              <a:solidFill>
                <a:srgbClr val="333333"/>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28708" name="图形 29"/>
            <p:cNvPicPr>
              <a:picLocks noChangeAspect="1"/>
            </p:cNvPicPr>
            <p:nvPr/>
          </p:nvPicPr>
          <p:blipFill>
            <a:blip r:embed="rId2"/>
            <a:srcRect/>
            <a:stretch>
              <a:fillRect/>
            </a:stretch>
          </p:blipFill>
          <p:spPr bwMode="auto">
            <a:xfrm>
              <a:off x="9098366" y="464106"/>
              <a:ext cx="577033" cy="577033"/>
            </a:xfrm>
            <a:prstGeom prst="rect">
              <a:avLst/>
            </a:prstGeom>
            <a:noFill/>
            <a:ln w="9525">
              <a:noFill/>
              <a:miter lim="800000"/>
              <a:headEnd/>
              <a:tailEnd/>
            </a:ln>
          </p:spPr>
        </p:pic>
      </p:grpSp>
      <p:grpSp>
        <p:nvGrpSpPr>
          <p:cNvPr id="41" name="组合 40"/>
          <p:cNvGrpSpPr/>
          <p:nvPr/>
        </p:nvGrpSpPr>
        <p:grpSpPr bwMode="auto">
          <a:xfrm>
            <a:off x="3049588" y="4443413"/>
            <a:ext cx="885825" cy="885825"/>
            <a:chOff x="1364343" y="4347029"/>
            <a:chExt cx="885585" cy="885585"/>
          </a:xfrm>
        </p:grpSpPr>
        <p:sp>
          <p:nvSpPr>
            <p:cNvPr id="34" name="椭圆 33"/>
            <p:cNvSpPr/>
            <p:nvPr/>
          </p:nvSpPr>
          <p:spPr>
            <a:xfrm>
              <a:off x="1364343" y="434702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706" name="pedestrian-man_76859"/>
            <p:cNvSpPr>
              <a:spLocks noChangeAspect="1"/>
            </p:cNvSpPr>
            <p:nvPr/>
          </p:nvSpPr>
          <p:spPr bwMode="auto">
            <a:xfrm>
              <a:off x="1664062" y="4484979"/>
              <a:ext cx="286146" cy="609685"/>
            </a:xfrm>
            <a:custGeom>
              <a:avLst/>
              <a:gdLst>
                <a:gd name="T0" fmla="*/ 109200 w 279914"/>
                <a:gd name="T1" fmla="*/ 150179 h 596405"/>
                <a:gd name="T2" fmla="*/ 133684 w 279914"/>
                <a:gd name="T3" fmla="*/ 150179 h 596405"/>
                <a:gd name="T4" fmla="*/ 194643 w 279914"/>
                <a:gd name="T5" fmla="*/ 150179 h 596405"/>
                <a:gd name="T6" fmla="*/ 214630 w 279914"/>
                <a:gd name="T7" fmla="*/ 170140 h 596405"/>
                <a:gd name="T8" fmla="*/ 214630 w 279914"/>
                <a:gd name="T9" fmla="*/ 172137 h 596405"/>
                <a:gd name="T10" fmla="*/ 217129 w 279914"/>
                <a:gd name="T11" fmla="*/ 243498 h 596405"/>
                <a:gd name="T12" fmla="*/ 224624 w 279914"/>
                <a:gd name="T13" fmla="*/ 262461 h 596405"/>
                <a:gd name="T14" fmla="*/ 287081 w 279914"/>
                <a:gd name="T15" fmla="*/ 331328 h 596405"/>
                <a:gd name="T16" fmla="*/ 287081 w 279914"/>
                <a:gd name="T17" fmla="*/ 359772 h 596405"/>
                <a:gd name="T18" fmla="*/ 280086 w 279914"/>
                <a:gd name="T19" fmla="*/ 367257 h 596405"/>
                <a:gd name="T20" fmla="*/ 266095 w 279914"/>
                <a:gd name="T21" fmla="*/ 373246 h 596405"/>
                <a:gd name="T22" fmla="*/ 252105 w 279914"/>
                <a:gd name="T23" fmla="*/ 367257 h 596405"/>
                <a:gd name="T24" fmla="*/ 214630 w 279914"/>
                <a:gd name="T25" fmla="*/ 328334 h 596405"/>
                <a:gd name="T26" fmla="*/ 214630 w 279914"/>
                <a:gd name="T27" fmla="*/ 360770 h 596405"/>
                <a:gd name="T28" fmla="*/ 215629 w 279914"/>
                <a:gd name="T29" fmla="*/ 362268 h 596405"/>
                <a:gd name="T30" fmla="*/ 236615 w 279914"/>
                <a:gd name="T31" fmla="*/ 409675 h 596405"/>
                <a:gd name="T32" fmla="*/ 251106 w 279914"/>
                <a:gd name="T33" fmla="*/ 462573 h 596405"/>
                <a:gd name="T34" fmla="*/ 266095 w 279914"/>
                <a:gd name="T35" fmla="*/ 581343 h 596405"/>
                <a:gd name="T36" fmla="*/ 238615 w 279914"/>
                <a:gd name="T37" fmla="*/ 621264 h 596405"/>
                <a:gd name="T38" fmla="*/ 234117 w 279914"/>
                <a:gd name="T39" fmla="*/ 622263 h 596405"/>
                <a:gd name="T40" fmla="*/ 226622 w 279914"/>
                <a:gd name="T41" fmla="*/ 623261 h 596405"/>
                <a:gd name="T42" fmla="*/ 197641 w 279914"/>
                <a:gd name="T43" fmla="*/ 596314 h 596405"/>
                <a:gd name="T44" fmla="*/ 187148 w 279914"/>
                <a:gd name="T45" fmla="*/ 499002 h 596405"/>
                <a:gd name="T46" fmla="*/ 174657 w 279914"/>
                <a:gd name="T47" fmla="*/ 449598 h 596405"/>
                <a:gd name="T48" fmla="*/ 153171 w 279914"/>
                <a:gd name="T49" fmla="*/ 396701 h 596405"/>
                <a:gd name="T50" fmla="*/ 92212 w 279914"/>
                <a:gd name="T51" fmla="*/ 587330 h 596405"/>
                <a:gd name="T52" fmla="*/ 59233 w 279914"/>
                <a:gd name="T53" fmla="*/ 611285 h 596405"/>
                <a:gd name="T54" fmla="*/ 50239 w 279914"/>
                <a:gd name="T55" fmla="*/ 610286 h 596405"/>
                <a:gd name="T56" fmla="*/ 45743 w 279914"/>
                <a:gd name="T57" fmla="*/ 608789 h 596405"/>
                <a:gd name="T58" fmla="*/ 25756 w 279914"/>
                <a:gd name="T59" fmla="*/ 593320 h 596405"/>
                <a:gd name="T60" fmla="*/ 23757 w 279914"/>
                <a:gd name="T61" fmla="*/ 568367 h 596405"/>
                <a:gd name="T62" fmla="*/ 88714 w 279914"/>
                <a:gd name="T63" fmla="*/ 364263 h 596405"/>
                <a:gd name="T64" fmla="*/ 89214 w 279914"/>
                <a:gd name="T65" fmla="*/ 362767 h 596405"/>
                <a:gd name="T66" fmla="*/ 89214 w 279914"/>
                <a:gd name="T67" fmla="*/ 285916 h 596405"/>
                <a:gd name="T68" fmla="*/ 50739 w 279914"/>
                <a:gd name="T69" fmla="*/ 362767 h 596405"/>
                <a:gd name="T70" fmla="*/ 32251 w 279914"/>
                <a:gd name="T71" fmla="*/ 373745 h 596405"/>
                <a:gd name="T72" fmla="*/ 23757 w 279914"/>
                <a:gd name="T73" fmla="*/ 372248 h 596405"/>
                <a:gd name="T74" fmla="*/ 11765 w 279914"/>
                <a:gd name="T75" fmla="*/ 366760 h 596405"/>
                <a:gd name="T76" fmla="*/ 1272 w 279914"/>
                <a:gd name="T77" fmla="*/ 355780 h 596405"/>
                <a:gd name="T78" fmla="*/ 1772 w 279914"/>
                <a:gd name="T79" fmla="*/ 340311 h 596405"/>
                <a:gd name="T80" fmla="*/ 84216 w 279914"/>
                <a:gd name="T81" fmla="*/ 165650 h 596405"/>
                <a:gd name="T82" fmla="*/ 109200 w 279914"/>
                <a:gd name="T83" fmla="*/ 150179 h 596405"/>
                <a:gd name="T84" fmla="*/ 157675 w 279914"/>
                <a:gd name="T85" fmla="*/ 0 h 596405"/>
                <a:gd name="T86" fmla="*/ 224141 w 279914"/>
                <a:gd name="T87" fmla="*/ 66626 h 596405"/>
                <a:gd name="T88" fmla="*/ 157675 w 279914"/>
                <a:gd name="T89" fmla="*/ 133251 h 596405"/>
                <a:gd name="T90" fmla="*/ 91209 w 279914"/>
                <a:gd name="T91" fmla="*/ 66626 h 596405"/>
                <a:gd name="T92" fmla="*/ 157675 w 279914"/>
                <a:gd name="T93" fmla="*/ 0 h 5964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79914"/>
                <a:gd name="T142" fmla="*/ 0 h 596405"/>
                <a:gd name="T143" fmla="*/ 279914 w 279914"/>
                <a:gd name="T144" fmla="*/ 596405 h 5964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79914" h="596405">
                  <a:moveTo>
                    <a:pt x="104496" y="143708"/>
                  </a:moveTo>
                  <a:lnTo>
                    <a:pt x="127925" y="143708"/>
                  </a:lnTo>
                  <a:lnTo>
                    <a:pt x="186257" y="143708"/>
                  </a:lnTo>
                  <a:cubicBezTo>
                    <a:pt x="196777" y="143708"/>
                    <a:pt x="205383" y="152304"/>
                    <a:pt x="205383" y="162809"/>
                  </a:cubicBezTo>
                  <a:lnTo>
                    <a:pt x="205383" y="164720"/>
                  </a:lnTo>
                  <a:lnTo>
                    <a:pt x="207774" y="233006"/>
                  </a:lnTo>
                  <a:cubicBezTo>
                    <a:pt x="207774" y="238259"/>
                    <a:pt x="211121" y="246854"/>
                    <a:pt x="214946" y="251152"/>
                  </a:cubicBezTo>
                  <a:lnTo>
                    <a:pt x="274713" y="317051"/>
                  </a:lnTo>
                  <a:cubicBezTo>
                    <a:pt x="281885" y="324692"/>
                    <a:pt x="281407" y="336630"/>
                    <a:pt x="274713" y="344270"/>
                  </a:cubicBezTo>
                  <a:lnTo>
                    <a:pt x="268019" y="351433"/>
                  </a:lnTo>
                  <a:cubicBezTo>
                    <a:pt x="264672" y="355253"/>
                    <a:pt x="259891" y="357163"/>
                    <a:pt x="254631" y="357163"/>
                  </a:cubicBezTo>
                  <a:cubicBezTo>
                    <a:pt x="249372" y="357163"/>
                    <a:pt x="244590" y="355253"/>
                    <a:pt x="241243" y="351433"/>
                  </a:cubicBezTo>
                  <a:lnTo>
                    <a:pt x="205383" y="314186"/>
                  </a:lnTo>
                  <a:lnTo>
                    <a:pt x="205383" y="345225"/>
                  </a:lnTo>
                  <a:cubicBezTo>
                    <a:pt x="205861" y="345703"/>
                    <a:pt x="206339" y="346180"/>
                    <a:pt x="206339" y="346658"/>
                  </a:cubicBezTo>
                  <a:lnTo>
                    <a:pt x="226421" y="392023"/>
                  </a:lnTo>
                  <a:cubicBezTo>
                    <a:pt x="232159" y="405394"/>
                    <a:pt x="238375" y="428315"/>
                    <a:pt x="240287" y="442641"/>
                  </a:cubicBezTo>
                  <a:lnTo>
                    <a:pt x="254631" y="556293"/>
                  </a:lnTo>
                  <a:cubicBezTo>
                    <a:pt x="257022" y="573006"/>
                    <a:pt x="245069" y="590197"/>
                    <a:pt x="228334" y="594495"/>
                  </a:cubicBezTo>
                  <a:lnTo>
                    <a:pt x="224030" y="595450"/>
                  </a:lnTo>
                  <a:cubicBezTo>
                    <a:pt x="221640" y="595928"/>
                    <a:pt x="219249" y="596405"/>
                    <a:pt x="216858" y="596405"/>
                  </a:cubicBezTo>
                  <a:cubicBezTo>
                    <a:pt x="202514" y="596405"/>
                    <a:pt x="190561" y="585422"/>
                    <a:pt x="189126" y="570619"/>
                  </a:cubicBezTo>
                  <a:lnTo>
                    <a:pt x="179085" y="477501"/>
                  </a:lnTo>
                  <a:cubicBezTo>
                    <a:pt x="177651" y="464130"/>
                    <a:pt x="172391" y="442641"/>
                    <a:pt x="167132" y="430225"/>
                  </a:cubicBezTo>
                  <a:lnTo>
                    <a:pt x="146572" y="379607"/>
                  </a:lnTo>
                  <a:lnTo>
                    <a:pt x="88239" y="562023"/>
                  </a:lnTo>
                  <a:cubicBezTo>
                    <a:pt x="83935" y="575394"/>
                    <a:pt x="71026" y="584945"/>
                    <a:pt x="56681" y="584945"/>
                  </a:cubicBezTo>
                  <a:cubicBezTo>
                    <a:pt x="53813" y="584945"/>
                    <a:pt x="50944" y="584467"/>
                    <a:pt x="48075" y="583989"/>
                  </a:cubicBezTo>
                  <a:lnTo>
                    <a:pt x="43772" y="582557"/>
                  </a:lnTo>
                  <a:cubicBezTo>
                    <a:pt x="35643" y="580647"/>
                    <a:pt x="28949" y="574916"/>
                    <a:pt x="24646" y="567754"/>
                  </a:cubicBezTo>
                  <a:cubicBezTo>
                    <a:pt x="20821" y="560113"/>
                    <a:pt x="19865" y="551995"/>
                    <a:pt x="22734" y="543877"/>
                  </a:cubicBezTo>
                  <a:lnTo>
                    <a:pt x="84892" y="348568"/>
                  </a:lnTo>
                  <a:cubicBezTo>
                    <a:pt x="85370" y="348090"/>
                    <a:pt x="85370" y="347613"/>
                    <a:pt x="85370" y="347135"/>
                  </a:cubicBezTo>
                  <a:lnTo>
                    <a:pt x="85370" y="273596"/>
                  </a:lnTo>
                  <a:lnTo>
                    <a:pt x="48553" y="347135"/>
                  </a:lnTo>
                  <a:cubicBezTo>
                    <a:pt x="45206" y="353343"/>
                    <a:pt x="38512" y="357641"/>
                    <a:pt x="30862" y="357641"/>
                  </a:cubicBezTo>
                  <a:cubicBezTo>
                    <a:pt x="27993" y="357641"/>
                    <a:pt x="25602" y="357163"/>
                    <a:pt x="22734" y="356208"/>
                  </a:cubicBezTo>
                  <a:lnTo>
                    <a:pt x="11258" y="350956"/>
                  </a:lnTo>
                  <a:cubicBezTo>
                    <a:pt x="6477" y="349045"/>
                    <a:pt x="3130" y="345225"/>
                    <a:pt x="1217" y="340450"/>
                  </a:cubicBezTo>
                  <a:cubicBezTo>
                    <a:pt x="-695" y="335675"/>
                    <a:pt x="-217" y="330422"/>
                    <a:pt x="1695" y="325647"/>
                  </a:cubicBezTo>
                  <a:lnTo>
                    <a:pt x="80588" y="158512"/>
                  </a:lnTo>
                  <a:cubicBezTo>
                    <a:pt x="84892" y="150394"/>
                    <a:pt x="95411" y="143708"/>
                    <a:pt x="104496" y="143708"/>
                  </a:cubicBezTo>
                  <a:close/>
                  <a:moveTo>
                    <a:pt x="150882" y="0"/>
                  </a:moveTo>
                  <a:cubicBezTo>
                    <a:pt x="186008" y="0"/>
                    <a:pt x="214484" y="28544"/>
                    <a:pt x="214484" y="63755"/>
                  </a:cubicBezTo>
                  <a:cubicBezTo>
                    <a:pt x="214484" y="98966"/>
                    <a:pt x="186008" y="127510"/>
                    <a:pt x="150882" y="127510"/>
                  </a:cubicBezTo>
                  <a:cubicBezTo>
                    <a:pt x="115756" y="127510"/>
                    <a:pt x="87280" y="98966"/>
                    <a:pt x="87280" y="63755"/>
                  </a:cubicBezTo>
                  <a:cubicBezTo>
                    <a:pt x="87280" y="28544"/>
                    <a:pt x="115756" y="0"/>
                    <a:pt x="150882" y="0"/>
                  </a:cubicBezTo>
                  <a:close/>
                </a:path>
              </a:pathLst>
            </a:custGeom>
            <a:solidFill>
              <a:srgbClr val="FFA300"/>
            </a:solidFill>
            <a:ln w="9525">
              <a:noFill/>
              <a:round/>
            </a:ln>
          </p:spPr>
          <p:txBody>
            <a:bodyPr/>
            <a:lstStyle/>
            <a:p>
              <a:endParaRPr lang="zh-CN" altLang="en-US"/>
            </a:p>
          </p:txBody>
        </p:sp>
      </p:grpSp>
      <p:grpSp>
        <p:nvGrpSpPr>
          <p:cNvPr id="43" name="组合 42"/>
          <p:cNvGrpSpPr/>
          <p:nvPr/>
        </p:nvGrpSpPr>
        <p:grpSpPr bwMode="auto">
          <a:xfrm>
            <a:off x="4751388" y="4443413"/>
            <a:ext cx="885825" cy="885825"/>
            <a:chOff x="2634343" y="4329249"/>
            <a:chExt cx="885585" cy="885585"/>
          </a:xfrm>
        </p:grpSpPr>
        <p:sp>
          <p:nvSpPr>
            <p:cNvPr id="35" name="椭圆 34"/>
            <p:cNvSpPr/>
            <p:nvPr/>
          </p:nvSpPr>
          <p:spPr>
            <a:xfrm>
              <a:off x="2634343" y="432924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704" name="cyclist_64575"/>
            <p:cNvSpPr>
              <a:spLocks noChangeAspect="1"/>
            </p:cNvSpPr>
            <p:nvPr/>
          </p:nvSpPr>
          <p:spPr bwMode="auto">
            <a:xfrm>
              <a:off x="2817659" y="4529068"/>
              <a:ext cx="518952" cy="485946"/>
            </a:xfrm>
            <a:custGeom>
              <a:avLst/>
              <a:gdLst>
                <a:gd name="T0" fmla="*/ 352580 w 606022"/>
                <a:gd name="T1" fmla="*/ 272037 h 567478"/>
                <a:gd name="T2" fmla="*/ 300115 w 606022"/>
                <a:gd name="T3" fmla="*/ 324434 h 567478"/>
                <a:gd name="T4" fmla="*/ 352580 w 606022"/>
                <a:gd name="T5" fmla="*/ 376830 h 567478"/>
                <a:gd name="T6" fmla="*/ 405773 w 606022"/>
                <a:gd name="T7" fmla="*/ 324434 h 567478"/>
                <a:gd name="T8" fmla="*/ 352580 w 606022"/>
                <a:gd name="T9" fmla="*/ 272037 h 567478"/>
                <a:gd name="T10" fmla="*/ 91083 w 606022"/>
                <a:gd name="T11" fmla="*/ 272037 h 567478"/>
                <a:gd name="T12" fmla="*/ 38619 w 606022"/>
                <a:gd name="T13" fmla="*/ 324434 h 567478"/>
                <a:gd name="T14" fmla="*/ 91083 w 606022"/>
                <a:gd name="T15" fmla="*/ 376830 h 567478"/>
                <a:gd name="T16" fmla="*/ 144276 w 606022"/>
                <a:gd name="T17" fmla="*/ 324434 h 567478"/>
                <a:gd name="T18" fmla="*/ 91083 w 606022"/>
                <a:gd name="T19" fmla="*/ 272037 h 567478"/>
                <a:gd name="T20" fmla="*/ 352580 w 606022"/>
                <a:gd name="T21" fmla="*/ 233466 h 567478"/>
                <a:gd name="T22" fmla="*/ 444392 w 606022"/>
                <a:gd name="T23" fmla="*/ 324434 h 567478"/>
                <a:gd name="T24" fmla="*/ 352580 w 606022"/>
                <a:gd name="T25" fmla="*/ 416128 h 567478"/>
                <a:gd name="T26" fmla="*/ 261496 w 606022"/>
                <a:gd name="T27" fmla="*/ 324434 h 567478"/>
                <a:gd name="T28" fmla="*/ 352580 w 606022"/>
                <a:gd name="T29" fmla="*/ 233466 h 567478"/>
                <a:gd name="T30" fmla="*/ 91083 w 606022"/>
                <a:gd name="T31" fmla="*/ 233466 h 567478"/>
                <a:gd name="T32" fmla="*/ 182896 w 606022"/>
                <a:gd name="T33" fmla="*/ 324434 h 567478"/>
                <a:gd name="T34" fmla="*/ 91083 w 606022"/>
                <a:gd name="T35" fmla="*/ 416128 h 567478"/>
                <a:gd name="T36" fmla="*/ 0 w 606022"/>
                <a:gd name="T37" fmla="*/ 324434 h 567478"/>
                <a:gd name="T38" fmla="*/ 91083 w 606022"/>
                <a:gd name="T39" fmla="*/ 233466 h 567478"/>
                <a:gd name="T40" fmla="*/ 252812 w 606022"/>
                <a:gd name="T41" fmla="*/ 62627 h 567478"/>
                <a:gd name="T42" fmla="*/ 273941 w 606022"/>
                <a:gd name="T43" fmla="*/ 74993 h 567478"/>
                <a:gd name="T44" fmla="*/ 310373 w 606022"/>
                <a:gd name="T45" fmla="*/ 129547 h 567478"/>
                <a:gd name="T46" fmla="*/ 344617 w 606022"/>
                <a:gd name="T47" fmla="*/ 131002 h 567478"/>
                <a:gd name="T48" fmla="*/ 372304 w 606022"/>
                <a:gd name="T49" fmla="*/ 160824 h 567478"/>
                <a:gd name="T50" fmla="*/ 342431 w 606022"/>
                <a:gd name="T51" fmla="*/ 188464 h 567478"/>
                <a:gd name="T52" fmla="*/ 292886 w 606022"/>
                <a:gd name="T53" fmla="*/ 187010 h 567478"/>
                <a:gd name="T54" fmla="*/ 269570 w 606022"/>
                <a:gd name="T55" fmla="*/ 173916 h 567478"/>
                <a:gd name="T56" fmla="*/ 244798 w 606022"/>
                <a:gd name="T57" fmla="*/ 136092 h 567478"/>
                <a:gd name="T58" fmla="*/ 191610 w 606022"/>
                <a:gd name="T59" fmla="*/ 187010 h 567478"/>
                <a:gd name="T60" fmla="*/ 240425 w 606022"/>
                <a:gd name="T61" fmla="*/ 230653 h 567478"/>
                <a:gd name="T62" fmla="*/ 250627 w 606022"/>
                <a:gd name="T63" fmla="*/ 252475 h 567478"/>
                <a:gd name="T64" fmla="*/ 250627 w 606022"/>
                <a:gd name="T65" fmla="*/ 364492 h 567478"/>
                <a:gd name="T66" fmla="*/ 221483 w 606022"/>
                <a:gd name="T67" fmla="*/ 393587 h 567478"/>
                <a:gd name="T68" fmla="*/ 192337 w 606022"/>
                <a:gd name="T69" fmla="*/ 364492 h 567478"/>
                <a:gd name="T70" fmla="*/ 192337 w 606022"/>
                <a:gd name="T71" fmla="*/ 265567 h 567478"/>
                <a:gd name="T72" fmla="*/ 129678 w 606022"/>
                <a:gd name="T73" fmla="*/ 209559 h 567478"/>
                <a:gd name="T74" fmla="*/ 119478 w 606022"/>
                <a:gd name="T75" fmla="*/ 188464 h 567478"/>
                <a:gd name="T76" fmla="*/ 128221 w 606022"/>
                <a:gd name="T77" fmla="*/ 167371 h 567478"/>
                <a:gd name="T78" fmla="*/ 229497 w 606022"/>
                <a:gd name="T79" fmla="*/ 70629 h 567478"/>
                <a:gd name="T80" fmla="*/ 252812 w 606022"/>
                <a:gd name="T81" fmla="*/ 62627 h 567478"/>
                <a:gd name="T82" fmla="*/ 314344 w 606022"/>
                <a:gd name="T83" fmla="*/ 0 h 567478"/>
                <a:gd name="T84" fmla="*/ 352594 w 606022"/>
                <a:gd name="T85" fmla="*/ 38542 h 567478"/>
                <a:gd name="T86" fmla="*/ 314344 w 606022"/>
                <a:gd name="T87" fmla="*/ 77082 h 567478"/>
                <a:gd name="T88" fmla="*/ 276095 w 606022"/>
                <a:gd name="T89" fmla="*/ 38542 h 567478"/>
                <a:gd name="T90" fmla="*/ 314344 w 606022"/>
                <a:gd name="T91" fmla="*/ 0 h 5674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06022"/>
                <a:gd name="T139" fmla="*/ 0 h 567478"/>
                <a:gd name="T140" fmla="*/ 606022 w 606022"/>
                <a:gd name="T141" fmla="*/ 567478 h 5674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rgbClr val="FFA300"/>
            </a:solidFill>
            <a:ln w="9525">
              <a:noFill/>
              <a:round/>
            </a:ln>
          </p:spPr>
          <p:txBody>
            <a:bodyPr/>
            <a:lstStyle/>
            <a:p>
              <a:endParaRPr lang="zh-CN" altLang="en-US"/>
            </a:p>
          </p:txBody>
        </p:sp>
      </p:grpSp>
      <p:grpSp>
        <p:nvGrpSpPr>
          <p:cNvPr id="42" name="组合 41"/>
          <p:cNvGrpSpPr/>
          <p:nvPr/>
        </p:nvGrpSpPr>
        <p:grpSpPr bwMode="auto">
          <a:xfrm>
            <a:off x="6454775" y="4443413"/>
            <a:ext cx="885825" cy="885825"/>
            <a:chOff x="3917079" y="4329249"/>
            <a:chExt cx="885585" cy="885585"/>
          </a:xfrm>
        </p:grpSpPr>
        <p:sp>
          <p:nvSpPr>
            <p:cNvPr id="36" name="椭圆 35"/>
            <p:cNvSpPr/>
            <p:nvPr/>
          </p:nvSpPr>
          <p:spPr>
            <a:xfrm>
              <a:off x="3917079" y="432924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702" name="motoring-car_39587"/>
            <p:cNvSpPr>
              <a:spLocks noChangeAspect="1"/>
            </p:cNvSpPr>
            <p:nvPr/>
          </p:nvSpPr>
          <p:spPr bwMode="auto">
            <a:xfrm>
              <a:off x="4055029" y="4581602"/>
              <a:ext cx="609685" cy="380878"/>
            </a:xfrm>
            <a:custGeom>
              <a:avLst/>
              <a:gdLst>
                <a:gd name="T0" fmla="*/ 0 w 608948"/>
                <a:gd name="T1" fmla="*/ 0 h 380418"/>
                <a:gd name="T2" fmla="*/ 608948 w 608948"/>
                <a:gd name="T3" fmla="*/ 380418 h 380418"/>
              </a:gdLst>
              <a:ahLst/>
              <a:cxnLst>
                <a:cxn ang="0">
                  <a:pos x="328238" y="358402"/>
                </a:cxn>
                <a:cxn ang="0">
                  <a:pos x="328238" y="380418"/>
                </a:cxn>
                <a:cxn ang="0">
                  <a:pos x="148796" y="369367"/>
                </a:cxn>
                <a:cxn ang="0">
                  <a:pos x="228894" y="319661"/>
                </a:cxn>
                <a:cxn ang="0">
                  <a:pos x="408336" y="330712"/>
                </a:cxn>
                <a:cxn ang="0">
                  <a:pos x="228894" y="341677"/>
                </a:cxn>
                <a:cxn ang="0">
                  <a:pos x="228894" y="319661"/>
                </a:cxn>
                <a:cxn ang="0">
                  <a:pos x="102632" y="129667"/>
                </a:cxn>
                <a:cxn ang="0">
                  <a:pos x="247358" y="104158"/>
                </a:cxn>
                <a:cxn ang="0">
                  <a:pos x="388013" y="137536"/>
                </a:cxn>
                <a:cxn ang="0">
                  <a:pos x="231888" y="78723"/>
                </a:cxn>
                <a:cxn ang="0">
                  <a:pos x="411658" y="126814"/>
                </a:cxn>
                <a:cxn ang="0">
                  <a:pos x="579768" y="172558"/>
                </a:cxn>
                <a:cxn ang="0">
                  <a:pos x="541747" y="182416"/>
                </a:cxn>
                <a:cxn ang="0">
                  <a:pos x="606444" y="199971"/>
                </a:cxn>
                <a:cxn ang="0">
                  <a:pos x="578296" y="247445"/>
                </a:cxn>
                <a:cxn ang="0">
                  <a:pos x="545211" y="249174"/>
                </a:cxn>
                <a:cxn ang="0">
                  <a:pos x="431751" y="249174"/>
                </a:cxn>
                <a:cxn ang="0">
                  <a:pos x="207517" y="249261"/>
                </a:cxn>
                <a:cxn ang="0">
                  <a:pos x="94058" y="249261"/>
                </a:cxn>
                <a:cxn ang="0">
                  <a:pos x="85137" y="247445"/>
                </a:cxn>
                <a:cxn ang="0">
                  <a:pos x="29187" y="229718"/>
                </a:cxn>
                <a:cxn ang="0">
                  <a:pos x="5629" y="162700"/>
                </a:cxn>
                <a:cxn ang="0">
                  <a:pos x="73618" y="161836"/>
                </a:cxn>
                <a:cxn ang="0">
                  <a:pos x="22431" y="146097"/>
                </a:cxn>
                <a:cxn ang="0">
                  <a:pos x="146111" y="88938"/>
                </a:cxn>
                <a:cxn ang="0">
                  <a:pos x="231888" y="78723"/>
                </a:cxn>
                <a:cxn ang="0">
                  <a:pos x="527021" y="38740"/>
                </a:cxn>
                <a:cxn ang="0">
                  <a:pos x="527021" y="60827"/>
                </a:cxn>
                <a:cxn ang="0">
                  <a:pos x="347579" y="49740"/>
                </a:cxn>
                <a:cxn ang="0">
                  <a:pos x="427677" y="0"/>
                </a:cxn>
                <a:cxn ang="0">
                  <a:pos x="607119" y="11051"/>
                </a:cxn>
                <a:cxn ang="0">
                  <a:pos x="427677" y="22016"/>
                </a:cxn>
                <a:cxn ang="0">
                  <a:pos x="427677" y="0"/>
                </a:cxn>
              </a:cxnLst>
              <a:rect l="T0" t="T1" r="T2" b="T3"/>
              <a:pathLst>
                <a:path w="608948" h="380418">
                  <a:moveTo>
                    <a:pt x="159881" y="358402"/>
                  </a:moveTo>
                  <a:lnTo>
                    <a:pt x="328238" y="358402"/>
                  </a:lnTo>
                  <a:cubicBezTo>
                    <a:pt x="334387" y="358402"/>
                    <a:pt x="339323" y="363323"/>
                    <a:pt x="339323" y="369367"/>
                  </a:cubicBezTo>
                  <a:cubicBezTo>
                    <a:pt x="339323" y="375497"/>
                    <a:pt x="334387" y="380418"/>
                    <a:pt x="328238" y="380418"/>
                  </a:cubicBezTo>
                  <a:lnTo>
                    <a:pt x="159881" y="380418"/>
                  </a:lnTo>
                  <a:cubicBezTo>
                    <a:pt x="153732" y="380418"/>
                    <a:pt x="148796" y="375497"/>
                    <a:pt x="148796" y="369367"/>
                  </a:cubicBezTo>
                  <a:cubicBezTo>
                    <a:pt x="148796" y="363323"/>
                    <a:pt x="153732" y="358402"/>
                    <a:pt x="159881" y="358402"/>
                  </a:cubicBezTo>
                  <a:close/>
                  <a:moveTo>
                    <a:pt x="228894" y="319661"/>
                  </a:moveTo>
                  <a:lnTo>
                    <a:pt x="397251" y="319661"/>
                  </a:lnTo>
                  <a:cubicBezTo>
                    <a:pt x="403400" y="319661"/>
                    <a:pt x="408336" y="324582"/>
                    <a:pt x="408336" y="330712"/>
                  </a:cubicBezTo>
                  <a:cubicBezTo>
                    <a:pt x="408336" y="336756"/>
                    <a:pt x="403400" y="341677"/>
                    <a:pt x="397251" y="341677"/>
                  </a:cubicBezTo>
                  <a:lnTo>
                    <a:pt x="228894" y="341677"/>
                  </a:lnTo>
                  <a:cubicBezTo>
                    <a:pt x="222745" y="341677"/>
                    <a:pt x="217809" y="336756"/>
                    <a:pt x="217809" y="330712"/>
                  </a:cubicBezTo>
                  <a:cubicBezTo>
                    <a:pt x="217809" y="324582"/>
                    <a:pt x="222745" y="319661"/>
                    <a:pt x="228894" y="319661"/>
                  </a:cubicBezTo>
                  <a:close/>
                  <a:moveTo>
                    <a:pt x="228564" y="104330"/>
                  </a:moveTo>
                  <a:cubicBezTo>
                    <a:pt x="145504" y="101650"/>
                    <a:pt x="102632" y="129754"/>
                    <a:pt x="102632" y="129667"/>
                  </a:cubicBezTo>
                  <a:cubicBezTo>
                    <a:pt x="138662" y="141514"/>
                    <a:pt x="239303" y="136412"/>
                    <a:pt x="239303" y="136412"/>
                  </a:cubicBezTo>
                  <a:close/>
                  <a:moveTo>
                    <a:pt x="247358" y="104158"/>
                  </a:moveTo>
                  <a:lnTo>
                    <a:pt x="262082" y="137536"/>
                  </a:lnTo>
                  <a:cubicBezTo>
                    <a:pt x="262082" y="137536"/>
                    <a:pt x="328425" y="143330"/>
                    <a:pt x="388013" y="137536"/>
                  </a:cubicBezTo>
                  <a:cubicBezTo>
                    <a:pt x="388013" y="137536"/>
                    <a:pt x="357180" y="103898"/>
                    <a:pt x="247358" y="104158"/>
                  </a:cubicBezTo>
                  <a:close/>
                  <a:moveTo>
                    <a:pt x="231888" y="78723"/>
                  </a:moveTo>
                  <a:cubicBezTo>
                    <a:pt x="257210" y="78561"/>
                    <a:pt x="283085" y="79513"/>
                    <a:pt x="302269" y="82885"/>
                  </a:cubicBezTo>
                  <a:cubicBezTo>
                    <a:pt x="338992" y="89284"/>
                    <a:pt x="385935" y="112718"/>
                    <a:pt x="411658" y="126814"/>
                  </a:cubicBezTo>
                  <a:cubicBezTo>
                    <a:pt x="422397" y="132694"/>
                    <a:pt x="440759" y="138315"/>
                    <a:pt x="452884" y="139525"/>
                  </a:cubicBezTo>
                  <a:cubicBezTo>
                    <a:pt x="485969" y="142811"/>
                    <a:pt x="547723" y="151545"/>
                    <a:pt x="579768" y="172558"/>
                  </a:cubicBezTo>
                  <a:lnTo>
                    <a:pt x="544085" y="172558"/>
                  </a:lnTo>
                  <a:cubicBezTo>
                    <a:pt x="531873" y="172558"/>
                    <a:pt x="530574" y="177487"/>
                    <a:pt x="541747" y="182416"/>
                  </a:cubicBezTo>
                  <a:cubicBezTo>
                    <a:pt x="558116" y="189594"/>
                    <a:pt x="581847" y="197809"/>
                    <a:pt x="602547" y="196425"/>
                  </a:cubicBezTo>
                  <a:cubicBezTo>
                    <a:pt x="604019" y="198241"/>
                    <a:pt x="605318" y="199625"/>
                    <a:pt x="606444" y="199971"/>
                  </a:cubicBezTo>
                  <a:cubicBezTo>
                    <a:pt x="610082" y="201008"/>
                    <a:pt x="610082" y="211385"/>
                    <a:pt x="604279" y="222108"/>
                  </a:cubicBezTo>
                  <a:cubicBezTo>
                    <a:pt x="598216" y="233263"/>
                    <a:pt x="589295" y="245369"/>
                    <a:pt x="578296" y="247445"/>
                  </a:cubicBezTo>
                  <a:cubicBezTo>
                    <a:pt x="575265" y="247964"/>
                    <a:pt x="563399" y="248396"/>
                    <a:pt x="545124" y="248655"/>
                  </a:cubicBezTo>
                  <a:cubicBezTo>
                    <a:pt x="545124" y="248828"/>
                    <a:pt x="545211" y="249001"/>
                    <a:pt x="545211" y="249174"/>
                  </a:cubicBezTo>
                  <a:cubicBezTo>
                    <a:pt x="545211" y="280478"/>
                    <a:pt x="519834" y="305815"/>
                    <a:pt x="488481" y="305815"/>
                  </a:cubicBezTo>
                  <a:cubicBezTo>
                    <a:pt x="457128" y="305815"/>
                    <a:pt x="431751" y="280478"/>
                    <a:pt x="431751" y="249174"/>
                  </a:cubicBezTo>
                  <a:cubicBezTo>
                    <a:pt x="360211" y="249174"/>
                    <a:pt x="275333" y="248742"/>
                    <a:pt x="207431" y="248309"/>
                  </a:cubicBezTo>
                  <a:cubicBezTo>
                    <a:pt x="207431" y="248655"/>
                    <a:pt x="207517" y="248915"/>
                    <a:pt x="207517" y="249261"/>
                  </a:cubicBezTo>
                  <a:cubicBezTo>
                    <a:pt x="207517" y="280478"/>
                    <a:pt x="182141" y="305901"/>
                    <a:pt x="150788" y="305901"/>
                  </a:cubicBezTo>
                  <a:cubicBezTo>
                    <a:pt x="119521" y="305901"/>
                    <a:pt x="94058" y="280478"/>
                    <a:pt x="94058" y="249261"/>
                  </a:cubicBezTo>
                  <a:cubicBezTo>
                    <a:pt x="94058" y="248655"/>
                    <a:pt x="94231" y="248136"/>
                    <a:pt x="94231" y="247531"/>
                  </a:cubicBezTo>
                  <a:cubicBezTo>
                    <a:pt x="88428" y="247445"/>
                    <a:pt x="85137" y="247445"/>
                    <a:pt x="85137" y="247445"/>
                  </a:cubicBezTo>
                  <a:lnTo>
                    <a:pt x="63744" y="247445"/>
                  </a:lnTo>
                  <a:cubicBezTo>
                    <a:pt x="51879" y="247445"/>
                    <a:pt x="36375" y="239489"/>
                    <a:pt x="29187" y="229718"/>
                  </a:cubicBezTo>
                  <a:lnTo>
                    <a:pt x="5889" y="198241"/>
                  </a:lnTo>
                  <a:cubicBezTo>
                    <a:pt x="-1387" y="188470"/>
                    <a:pt x="-2426" y="171867"/>
                    <a:pt x="5629" y="162700"/>
                  </a:cubicBezTo>
                  <a:cubicBezTo>
                    <a:pt x="6322" y="161836"/>
                    <a:pt x="7188" y="160884"/>
                    <a:pt x="8054" y="160020"/>
                  </a:cubicBezTo>
                  <a:cubicBezTo>
                    <a:pt x="37328" y="166938"/>
                    <a:pt x="59327" y="165295"/>
                    <a:pt x="73618" y="161836"/>
                  </a:cubicBezTo>
                  <a:cubicBezTo>
                    <a:pt x="85483" y="158982"/>
                    <a:pt x="84184" y="154485"/>
                    <a:pt x="72059" y="153361"/>
                  </a:cubicBezTo>
                  <a:cubicBezTo>
                    <a:pt x="55776" y="151891"/>
                    <a:pt x="36289" y="148692"/>
                    <a:pt x="22431" y="146097"/>
                  </a:cubicBezTo>
                  <a:cubicBezTo>
                    <a:pt x="43304" y="128284"/>
                    <a:pt x="76822" y="108135"/>
                    <a:pt x="127663" y="98364"/>
                  </a:cubicBezTo>
                  <a:cubicBezTo>
                    <a:pt x="139701" y="96029"/>
                    <a:pt x="148016" y="92224"/>
                    <a:pt x="146111" y="88938"/>
                  </a:cubicBezTo>
                  <a:cubicBezTo>
                    <a:pt x="144292" y="85566"/>
                    <a:pt x="152606" y="82020"/>
                    <a:pt x="164818" y="81242"/>
                  </a:cubicBezTo>
                  <a:cubicBezTo>
                    <a:pt x="181794" y="80161"/>
                    <a:pt x="206565" y="78886"/>
                    <a:pt x="231888" y="78723"/>
                  </a:cubicBezTo>
                  <a:close/>
                  <a:moveTo>
                    <a:pt x="358664" y="38740"/>
                  </a:moveTo>
                  <a:lnTo>
                    <a:pt x="527021" y="38740"/>
                  </a:lnTo>
                  <a:cubicBezTo>
                    <a:pt x="533170" y="38740"/>
                    <a:pt x="538106" y="43677"/>
                    <a:pt x="538106" y="49740"/>
                  </a:cubicBezTo>
                  <a:cubicBezTo>
                    <a:pt x="538106" y="55890"/>
                    <a:pt x="533170" y="60827"/>
                    <a:pt x="527021" y="60827"/>
                  </a:cubicBezTo>
                  <a:lnTo>
                    <a:pt x="358664" y="60827"/>
                  </a:lnTo>
                  <a:cubicBezTo>
                    <a:pt x="352515" y="60827"/>
                    <a:pt x="347579" y="55890"/>
                    <a:pt x="347579" y="49740"/>
                  </a:cubicBezTo>
                  <a:cubicBezTo>
                    <a:pt x="347579" y="43677"/>
                    <a:pt x="352515" y="38740"/>
                    <a:pt x="358664" y="38740"/>
                  </a:cubicBezTo>
                  <a:close/>
                  <a:moveTo>
                    <a:pt x="427677" y="0"/>
                  </a:moveTo>
                  <a:lnTo>
                    <a:pt x="596034" y="0"/>
                  </a:lnTo>
                  <a:cubicBezTo>
                    <a:pt x="602183" y="0"/>
                    <a:pt x="607119" y="4921"/>
                    <a:pt x="607119" y="11051"/>
                  </a:cubicBezTo>
                  <a:cubicBezTo>
                    <a:pt x="607119" y="17095"/>
                    <a:pt x="602183" y="22016"/>
                    <a:pt x="596034" y="22016"/>
                  </a:cubicBezTo>
                  <a:lnTo>
                    <a:pt x="427677" y="22016"/>
                  </a:lnTo>
                  <a:cubicBezTo>
                    <a:pt x="421528" y="22016"/>
                    <a:pt x="416592" y="17095"/>
                    <a:pt x="416592" y="11051"/>
                  </a:cubicBezTo>
                  <a:cubicBezTo>
                    <a:pt x="416592" y="4921"/>
                    <a:pt x="421528" y="0"/>
                    <a:pt x="427677" y="0"/>
                  </a:cubicBezTo>
                  <a:close/>
                </a:path>
              </a:pathLst>
            </a:custGeom>
            <a:solidFill>
              <a:srgbClr val="FFA300"/>
            </a:solidFill>
            <a:ln w="9525">
              <a:noFill/>
              <a:round/>
            </a:ln>
          </p:spPr>
          <p:txBody>
            <a:bodyPr/>
            <a:lstStyle/>
            <a:p>
              <a:endParaRPr lang="zh-CN" altLang="en-US"/>
            </a:p>
          </p:txBody>
        </p:sp>
      </p:grpSp>
      <p:grpSp>
        <p:nvGrpSpPr>
          <p:cNvPr id="48" name="组合 47"/>
          <p:cNvGrpSpPr/>
          <p:nvPr/>
        </p:nvGrpSpPr>
        <p:grpSpPr bwMode="auto">
          <a:xfrm>
            <a:off x="1347788" y="4443413"/>
            <a:ext cx="885825" cy="885825"/>
            <a:chOff x="-778015" y="3841018"/>
            <a:chExt cx="885585" cy="885585"/>
          </a:xfrm>
        </p:grpSpPr>
        <p:sp>
          <p:nvSpPr>
            <p:cNvPr id="45" name="椭圆 44"/>
            <p:cNvSpPr/>
            <p:nvPr/>
          </p:nvSpPr>
          <p:spPr>
            <a:xfrm>
              <a:off x="-778015" y="3841018"/>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700" name="motoring-car_39587"/>
            <p:cNvSpPr>
              <a:spLocks noChangeAspect="1"/>
            </p:cNvSpPr>
            <p:nvPr/>
          </p:nvSpPr>
          <p:spPr bwMode="auto">
            <a:xfrm flipH="1">
              <a:off x="-640065" y="4151569"/>
              <a:ext cx="609685" cy="264482"/>
            </a:xfrm>
            <a:custGeom>
              <a:avLst/>
              <a:gdLst>
                <a:gd name="T0" fmla="*/ 0 w 589396"/>
                <a:gd name="T1" fmla="*/ 0 h 255681"/>
                <a:gd name="T2" fmla="*/ 589396 w 589396"/>
                <a:gd name="T3" fmla="*/ 255681 h 255681"/>
              </a:gdLst>
              <a:ahLst/>
              <a:cxnLst>
                <a:cxn ang="0">
                  <a:pos x="456695" y="238346"/>
                </a:cxn>
                <a:cxn ang="0">
                  <a:pos x="117070" y="224122"/>
                </a:cxn>
                <a:cxn ang="0">
                  <a:pos x="121077" y="225456"/>
                </a:cxn>
                <a:cxn ang="0">
                  <a:pos x="464708" y="225456"/>
                </a:cxn>
                <a:cxn ang="0">
                  <a:pos x="132652" y="223678"/>
                </a:cxn>
                <a:cxn ang="0">
                  <a:pos x="142001" y="233012"/>
                </a:cxn>
                <a:cxn ang="0">
                  <a:pos x="447346" y="218344"/>
                </a:cxn>
                <a:cxn ang="0">
                  <a:pos x="102379" y="227678"/>
                </a:cxn>
                <a:cxn ang="0">
                  <a:pos x="475393" y="214344"/>
                </a:cxn>
                <a:cxn ang="0">
                  <a:pos x="488304" y="214344"/>
                </a:cxn>
                <a:cxn ang="0">
                  <a:pos x="147343" y="227234"/>
                </a:cxn>
                <a:cxn ang="0">
                  <a:pos x="432654" y="206787"/>
                </a:cxn>
                <a:cxn ang="0">
                  <a:pos x="101934" y="193897"/>
                </a:cxn>
                <a:cxn ang="0">
                  <a:pos x="111283" y="202787"/>
                </a:cxn>
                <a:cxn ang="0">
                  <a:pos x="475393" y="206343"/>
                </a:cxn>
                <a:cxn ang="0">
                  <a:pos x="146898" y="193453"/>
                </a:cxn>
                <a:cxn ang="0">
                  <a:pos x="152686" y="206343"/>
                </a:cxn>
                <a:cxn ang="0">
                  <a:pos x="464263" y="195675"/>
                </a:cxn>
                <a:cxn ang="0">
                  <a:pos x="464263" y="182785"/>
                </a:cxn>
                <a:cxn ang="0">
                  <a:pos x="452688" y="197453"/>
                </a:cxn>
                <a:cxn ang="0">
                  <a:pos x="128200" y="195675"/>
                </a:cxn>
                <a:cxn ang="0">
                  <a:pos x="128200" y="182785"/>
                </a:cxn>
                <a:cxn ang="0">
                  <a:pos x="116625" y="197453"/>
                </a:cxn>
                <a:cxn ang="0">
                  <a:pos x="505666" y="209899"/>
                </a:cxn>
                <a:cxn ang="0">
                  <a:pos x="415737" y="216566"/>
                </a:cxn>
                <a:cxn ang="0">
                  <a:pos x="124193" y="165450"/>
                </a:cxn>
                <a:cxn ang="0">
                  <a:pos x="125084" y="255681"/>
                </a:cxn>
                <a:cxn ang="0">
                  <a:pos x="124193" y="165450"/>
                </a:cxn>
                <a:cxn ang="0">
                  <a:pos x="64994" y="32132"/>
                </a:cxn>
                <a:cxn ang="0">
                  <a:pos x="59207" y="78807"/>
                </a:cxn>
                <a:cxn ang="0">
                  <a:pos x="81910" y="26797"/>
                </a:cxn>
                <a:cxn ang="0">
                  <a:pos x="166936" y="69027"/>
                </a:cxn>
                <a:cxn ang="0">
                  <a:pos x="161149" y="25464"/>
                </a:cxn>
                <a:cxn ang="0">
                  <a:pos x="362363" y="33465"/>
                </a:cxn>
                <a:cxn ang="0">
                  <a:pos x="508821" y="76584"/>
                </a:cxn>
                <a:cxn ang="0">
                  <a:pos x="511938" y="41467"/>
                </a:cxn>
                <a:cxn ang="0">
                  <a:pos x="197652" y="27242"/>
                </a:cxn>
                <a:cxn ang="0">
                  <a:pos x="204330" y="76140"/>
                </a:cxn>
                <a:cxn ang="0">
                  <a:pos x="342330" y="68138"/>
                </a:cxn>
                <a:cxn ang="0">
                  <a:pos x="334095" y="126"/>
                </a:cxn>
                <a:cxn ang="0">
                  <a:pos x="583609" y="141040"/>
                </a:cxn>
                <a:cxn ang="0">
                  <a:pos x="576931" y="177047"/>
                </a:cxn>
                <a:cxn ang="0">
                  <a:pos x="589396" y="190383"/>
                </a:cxn>
                <a:cxn ang="0">
                  <a:pos x="571144" y="208164"/>
                </a:cxn>
                <a:cxn ang="0">
                  <a:pos x="493241" y="165489"/>
                </a:cxn>
                <a:cxn ang="0">
                  <a:pos x="427357" y="165934"/>
                </a:cxn>
                <a:cxn ang="0">
                  <a:pos x="157143" y="165489"/>
                </a:cxn>
                <a:cxn ang="0">
                  <a:pos x="89923" y="167268"/>
                </a:cxn>
                <a:cxn ang="0">
                  <a:pos x="9348" y="178381"/>
                </a:cxn>
                <a:cxn ang="0">
                  <a:pos x="2226" y="154376"/>
                </a:cxn>
                <a:cxn ang="0">
                  <a:pos x="6677" y="128594"/>
                </a:cxn>
                <a:cxn ang="0">
                  <a:pos x="22258" y="77473"/>
                </a:cxn>
                <a:cxn ang="0">
                  <a:pos x="334095" y="126"/>
                </a:cxn>
              </a:cxnLst>
              <a:rect l="T0" t="T1" r="T2" b="T3"/>
              <a:pathLst>
                <a:path w="589396" h="255681">
                  <a:moveTo>
                    <a:pt x="452688" y="224122"/>
                  </a:moveTo>
                  <a:lnTo>
                    <a:pt x="443784" y="233012"/>
                  </a:lnTo>
                  <a:cubicBezTo>
                    <a:pt x="447346" y="236124"/>
                    <a:pt x="451798" y="237902"/>
                    <a:pt x="456695" y="238346"/>
                  </a:cubicBezTo>
                  <a:lnTo>
                    <a:pt x="456695" y="225456"/>
                  </a:lnTo>
                  <a:cubicBezTo>
                    <a:pt x="455359" y="225011"/>
                    <a:pt x="454024" y="224567"/>
                    <a:pt x="452688" y="224122"/>
                  </a:cubicBezTo>
                  <a:close/>
                  <a:moveTo>
                    <a:pt x="117070" y="224122"/>
                  </a:moveTo>
                  <a:lnTo>
                    <a:pt x="107721" y="233012"/>
                  </a:lnTo>
                  <a:cubicBezTo>
                    <a:pt x="111728" y="236124"/>
                    <a:pt x="116180" y="237902"/>
                    <a:pt x="121077" y="238346"/>
                  </a:cubicBezTo>
                  <a:lnTo>
                    <a:pt x="121077" y="225456"/>
                  </a:lnTo>
                  <a:cubicBezTo>
                    <a:pt x="119296" y="225011"/>
                    <a:pt x="117961" y="224567"/>
                    <a:pt x="117070" y="224122"/>
                  </a:cubicBezTo>
                  <a:close/>
                  <a:moveTo>
                    <a:pt x="468270" y="223678"/>
                  </a:moveTo>
                  <a:cubicBezTo>
                    <a:pt x="467379" y="224567"/>
                    <a:pt x="466044" y="225011"/>
                    <a:pt x="464708" y="225456"/>
                  </a:cubicBezTo>
                  <a:lnTo>
                    <a:pt x="464708" y="238346"/>
                  </a:lnTo>
                  <a:cubicBezTo>
                    <a:pt x="469605" y="237902"/>
                    <a:pt x="474057" y="235679"/>
                    <a:pt x="477619" y="233012"/>
                  </a:cubicBezTo>
                  <a:close/>
                  <a:moveTo>
                    <a:pt x="132652" y="223678"/>
                  </a:moveTo>
                  <a:cubicBezTo>
                    <a:pt x="131316" y="224567"/>
                    <a:pt x="129981" y="225011"/>
                    <a:pt x="128645" y="225456"/>
                  </a:cubicBezTo>
                  <a:lnTo>
                    <a:pt x="128645" y="238346"/>
                  </a:lnTo>
                  <a:cubicBezTo>
                    <a:pt x="133542" y="237902"/>
                    <a:pt x="137994" y="235679"/>
                    <a:pt x="142001" y="233012"/>
                  </a:cubicBezTo>
                  <a:close/>
                  <a:moveTo>
                    <a:pt x="432654" y="214788"/>
                  </a:moveTo>
                  <a:cubicBezTo>
                    <a:pt x="433100" y="219678"/>
                    <a:pt x="435326" y="224122"/>
                    <a:pt x="437997" y="227678"/>
                  </a:cubicBezTo>
                  <a:lnTo>
                    <a:pt x="447346" y="218344"/>
                  </a:lnTo>
                  <a:cubicBezTo>
                    <a:pt x="446455" y="217455"/>
                    <a:pt x="446010" y="216122"/>
                    <a:pt x="445565" y="214788"/>
                  </a:cubicBezTo>
                  <a:close/>
                  <a:moveTo>
                    <a:pt x="96591" y="214788"/>
                  </a:moveTo>
                  <a:cubicBezTo>
                    <a:pt x="97482" y="219678"/>
                    <a:pt x="99263" y="224122"/>
                    <a:pt x="102379" y="227678"/>
                  </a:cubicBezTo>
                  <a:lnTo>
                    <a:pt x="111283" y="218344"/>
                  </a:lnTo>
                  <a:cubicBezTo>
                    <a:pt x="110838" y="217455"/>
                    <a:pt x="109947" y="216122"/>
                    <a:pt x="109947" y="214788"/>
                  </a:cubicBezTo>
                  <a:close/>
                  <a:moveTo>
                    <a:pt x="475393" y="214344"/>
                  </a:moveTo>
                  <a:cubicBezTo>
                    <a:pt x="474948" y="215677"/>
                    <a:pt x="474503" y="217011"/>
                    <a:pt x="474057" y="218344"/>
                  </a:cubicBezTo>
                  <a:lnTo>
                    <a:pt x="483406" y="227234"/>
                  </a:lnTo>
                  <a:cubicBezTo>
                    <a:pt x="486078" y="223678"/>
                    <a:pt x="487858" y="219233"/>
                    <a:pt x="488304" y="214344"/>
                  </a:cubicBezTo>
                  <a:close/>
                  <a:moveTo>
                    <a:pt x="139775" y="214344"/>
                  </a:moveTo>
                  <a:cubicBezTo>
                    <a:pt x="139330" y="215677"/>
                    <a:pt x="138885" y="217011"/>
                    <a:pt x="137994" y="218344"/>
                  </a:cubicBezTo>
                  <a:lnTo>
                    <a:pt x="147343" y="227234"/>
                  </a:lnTo>
                  <a:cubicBezTo>
                    <a:pt x="150015" y="223678"/>
                    <a:pt x="151795" y="219233"/>
                    <a:pt x="152686" y="214344"/>
                  </a:cubicBezTo>
                  <a:close/>
                  <a:moveTo>
                    <a:pt x="437552" y="193897"/>
                  </a:moveTo>
                  <a:cubicBezTo>
                    <a:pt x="434880" y="197453"/>
                    <a:pt x="433100" y="201898"/>
                    <a:pt x="432654" y="206787"/>
                  </a:cubicBezTo>
                  <a:lnTo>
                    <a:pt x="445565" y="206787"/>
                  </a:lnTo>
                  <a:cubicBezTo>
                    <a:pt x="445565" y="205454"/>
                    <a:pt x="446455" y="204120"/>
                    <a:pt x="446901" y="202787"/>
                  </a:cubicBezTo>
                  <a:close/>
                  <a:moveTo>
                    <a:pt x="101934" y="193897"/>
                  </a:moveTo>
                  <a:cubicBezTo>
                    <a:pt x="99263" y="197453"/>
                    <a:pt x="97482" y="201898"/>
                    <a:pt x="96591" y="206787"/>
                  </a:cubicBezTo>
                  <a:lnTo>
                    <a:pt x="109502" y="206787"/>
                  </a:lnTo>
                  <a:cubicBezTo>
                    <a:pt x="109947" y="205454"/>
                    <a:pt x="110392" y="204120"/>
                    <a:pt x="111283" y="202787"/>
                  </a:cubicBezTo>
                  <a:close/>
                  <a:moveTo>
                    <a:pt x="482961" y="193453"/>
                  </a:moveTo>
                  <a:lnTo>
                    <a:pt x="473612" y="202787"/>
                  </a:lnTo>
                  <a:cubicBezTo>
                    <a:pt x="474503" y="203676"/>
                    <a:pt x="474948" y="205009"/>
                    <a:pt x="475393" y="206343"/>
                  </a:cubicBezTo>
                  <a:lnTo>
                    <a:pt x="488304" y="206343"/>
                  </a:lnTo>
                  <a:cubicBezTo>
                    <a:pt x="487858" y="201454"/>
                    <a:pt x="485632" y="197009"/>
                    <a:pt x="482961" y="193453"/>
                  </a:cubicBezTo>
                  <a:close/>
                  <a:moveTo>
                    <a:pt x="146898" y="193453"/>
                  </a:moveTo>
                  <a:lnTo>
                    <a:pt x="137994" y="202787"/>
                  </a:lnTo>
                  <a:cubicBezTo>
                    <a:pt x="138885" y="203676"/>
                    <a:pt x="139330" y="205009"/>
                    <a:pt x="139775" y="206343"/>
                  </a:cubicBezTo>
                  <a:lnTo>
                    <a:pt x="152686" y="206343"/>
                  </a:lnTo>
                  <a:cubicBezTo>
                    <a:pt x="151795" y="201454"/>
                    <a:pt x="150015" y="197009"/>
                    <a:pt x="146898" y="193453"/>
                  </a:cubicBezTo>
                  <a:close/>
                  <a:moveTo>
                    <a:pt x="464263" y="182785"/>
                  </a:moveTo>
                  <a:lnTo>
                    <a:pt x="464263" y="195675"/>
                  </a:lnTo>
                  <a:cubicBezTo>
                    <a:pt x="465599" y="195675"/>
                    <a:pt x="466934" y="196564"/>
                    <a:pt x="468270" y="197009"/>
                  </a:cubicBezTo>
                  <a:lnTo>
                    <a:pt x="477174" y="187674"/>
                  </a:lnTo>
                  <a:cubicBezTo>
                    <a:pt x="473612" y="185007"/>
                    <a:pt x="469160" y="183230"/>
                    <a:pt x="464263" y="182785"/>
                  </a:cubicBezTo>
                  <a:close/>
                  <a:moveTo>
                    <a:pt x="456250" y="182785"/>
                  </a:moveTo>
                  <a:cubicBezTo>
                    <a:pt x="451353" y="183230"/>
                    <a:pt x="446901" y="185452"/>
                    <a:pt x="443339" y="188119"/>
                  </a:cubicBezTo>
                  <a:lnTo>
                    <a:pt x="452688" y="197453"/>
                  </a:lnTo>
                  <a:cubicBezTo>
                    <a:pt x="453579" y="196564"/>
                    <a:pt x="454914" y="196120"/>
                    <a:pt x="456250" y="195675"/>
                  </a:cubicBezTo>
                  <a:close/>
                  <a:moveTo>
                    <a:pt x="128200" y="182785"/>
                  </a:moveTo>
                  <a:lnTo>
                    <a:pt x="128200" y="195675"/>
                  </a:lnTo>
                  <a:cubicBezTo>
                    <a:pt x="129981" y="195675"/>
                    <a:pt x="131316" y="196564"/>
                    <a:pt x="132207" y="197009"/>
                  </a:cubicBezTo>
                  <a:lnTo>
                    <a:pt x="141556" y="187674"/>
                  </a:lnTo>
                  <a:cubicBezTo>
                    <a:pt x="137549" y="185007"/>
                    <a:pt x="133097" y="183230"/>
                    <a:pt x="128200" y="182785"/>
                  </a:cubicBezTo>
                  <a:close/>
                  <a:moveTo>
                    <a:pt x="120632" y="182785"/>
                  </a:moveTo>
                  <a:cubicBezTo>
                    <a:pt x="115735" y="183230"/>
                    <a:pt x="111283" y="185452"/>
                    <a:pt x="107276" y="188119"/>
                  </a:cubicBezTo>
                  <a:lnTo>
                    <a:pt x="116625" y="197453"/>
                  </a:lnTo>
                  <a:cubicBezTo>
                    <a:pt x="117961" y="196564"/>
                    <a:pt x="119296" y="196120"/>
                    <a:pt x="120632" y="195675"/>
                  </a:cubicBezTo>
                  <a:close/>
                  <a:moveTo>
                    <a:pt x="460256" y="165450"/>
                  </a:moveTo>
                  <a:cubicBezTo>
                    <a:pt x="484742" y="165450"/>
                    <a:pt x="505221" y="185007"/>
                    <a:pt x="505666" y="209899"/>
                  </a:cubicBezTo>
                  <a:cubicBezTo>
                    <a:pt x="505666" y="211232"/>
                    <a:pt x="505666" y="212566"/>
                    <a:pt x="505221" y="213899"/>
                  </a:cubicBezTo>
                  <a:cubicBezTo>
                    <a:pt x="503440" y="237013"/>
                    <a:pt x="484297" y="255237"/>
                    <a:pt x="460702" y="255681"/>
                  </a:cubicBezTo>
                  <a:cubicBezTo>
                    <a:pt x="437997" y="255681"/>
                    <a:pt x="418854" y="238790"/>
                    <a:pt x="415737" y="216566"/>
                  </a:cubicBezTo>
                  <a:cubicBezTo>
                    <a:pt x="415737" y="214788"/>
                    <a:pt x="415292" y="213010"/>
                    <a:pt x="415292" y="210788"/>
                  </a:cubicBezTo>
                  <a:cubicBezTo>
                    <a:pt x="415292" y="185896"/>
                    <a:pt x="435326" y="165895"/>
                    <a:pt x="460256" y="165450"/>
                  </a:cubicBezTo>
                  <a:close/>
                  <a:moveTo>
                    <a:pt x="124193" y="165450"/>
                  </a:moveTo>
                  <a:cubicBezTo>
                    <a:pt x="149124" y="165450"/>
                    <a:pt x="169603" y="185007"/>
                    <a:pt x="169603" y="209899"/>
                  </a:cubicBezTo>
                  <a:cubicBezTo>
                    <a:pt x="169603" y="211232"/>
                    <a:pt x="169603" y="212566"/>
                    <a:pt x="169603" y="213899"/>
                  </a:cubicBezTo>
                  <a:cubicBezTo>
                    <a:pt x="167822" y="237013"/>
                    <a:pt x="148679" y="255237"/>
                    <a:pt x="125084" y="255681"/>
                  </a:cubicBezTo>
                  <a:cubicBezTo>
                    <a:pt x="101934" y="255681"/>
                    <a:pt x="83236" y="238790"/>
                    <a:pt x="80119" y="216566"/>
                  </a:cubicBezTo>
                  <a:cubicBezTo>
                    <a:pt x="79674" y="214788"/>
                    <a:pt x="79674" y="213010"/>
                    <a:pt x="79674" y="210788"/>
                  </a:cubicBezTo>
                  <a:cubicBezTo>
                    <a:pt x="79229" y="185896"/>
                    <a:pt x="99263" y="165895"/>
                    <a:pt x="124193" y="165450"/>
                  </a:cubicBezTo>
                  <a:close/>
                  <a:moveTo>
                    <a:pt x="77904" y="26797"/>
                  </a:moveTo>
                  <a:lnTo>
                    <a:pt x="72562" y="27242"/>
                  </a:lnTo>
                  <a:cubicBezTo>
                    <a:pt x="69000" y="27242"/>
                    <a:pt x="66329" y="29020"/>
                    <a:pt x="64994" y="32132"/>
                  </a:cubicBezTo>
                  <a:lnTo>
                    <a:pt x="50303" y="65471"/>
                  </a:lnTo>
                  <a:cubicBezTo>
                    <a:pt x="48968" y="68138"/>
                    <a:pt x="49413" y="71694"/>
                    <a:pt x="51194" y="74362"/>
                  </a:cubicBezTo>
                  <a:cubicBezTo>
                    <a:pt x="52974" y="77029"/>
                    <a:pt x="56091" y="78807"/>
                    <a:pt x="59207" y="78807"/>
                  </a:cubicBezTo>
                  <a:lnTo>
                    <a:pt x="78349" y="78362"/>
                  </a:lnTo>
                  <a:close/>
                  <a:moveTo>
                    <a:pt x="161149" y="25464"/>
                  </a:moveTo>
                  <a:lnTo>
                    <a:pt x="81910" y="26797"/>
                  </a:lnTo>
                  <a:lnTo>
                    <a:pt x="82800" y="78362"/>
                  </a:lnTo>
                  <a:lnTo>
                    <a:pt x="158478" y="76584"/>
                  </a:lnTo>
                  <a:cubicBezTo>
                    <a:pt x="162930" y="76584"/>
                    <a:pt x="166491" y="73473"/>
                    <a:pt x="166936" y="69027"/>
                  </a:cubicBezTo>
                  <a:lnTo>
                    <a:pt x="169607" y="34354"/>
                  </a:lnTo>
                  <a:cubicBezTo>
                    <a:pt x="169607" y="32132"/>
                    <a:pt x="168717" y="29909"/>
                    <a:pt x="167381" y="28131"/>
                  </a:cubicBezTo>
                  <a:cubicBezTo>
                    <a:pt x="165601" y="26353"/>
                    <a:pt x="163375" y="25464"/>
                    <a:pt x="161149" y="25464"/>
                  </a:cubicBezTo>
                  <a:close/>
                  <a:moveTo>
                    <a:pt x="370821" y="24575"/>
                  </a:moveTo>
                  <a:cubicBezTo>
                    <a:pt x="368595" y="24575"/>
                    <a:pt x="366369" y="25464"/>
                    <a:pt x="364589" y="27242"/>
                  </a:cubicBezTo>
                  <a:cubicBezTo>
                    <a:pt x="362808" y="29020"/>
                    <a:pt x="361918" y="31243"/>
                    <a:pt x="362363" y="33465"/>
                  </a:cubicBezTo>
                  <a:lnTo>
                    <a:pt x="362808" y="67694"/>
                  </a:lnTo>
                  <a:cubicBezTo>
                    <a:pt x="362808" y="72584"/>
                    <a:pt x="366814" y="76140"/>
                    <a:pt x="371266" y="76140"/>
                  </a:cubicBezTo>
                  <a:lnTo>
                    <a:pt x="508821" y="76584"/>
                  </a:lnTo>
                  <a:cubicBezTo>
                    <a:pt x="511047" y="76584"/>
                    <a:pt x="513718" y="75251"/>
                    <a:pt x="515054" y="73473"/>
                  </a:cubicBezTo>
                  <a:cubicBezTo>
                    <a:pt x="516834" y="71694"/>
                    <a:pt x="517725" y="69027"/>
                    <a:pt x="516834" y="66360"/>
                  </a:cubicBezTo>
                  <a:lnTo>
                    <a:pt x="511938" y="41467"/>
                  </a:lnTo>
                  <a:cubicBezTo>
                    <a:pt x="510157" y="32576"/>
                    <a:pt x="502144" y="25908"/>
                    <a:pt x="492796" y="25908"/>
                  </a:cubicBezTo>
                  <a:close/>
                  <a:moveTo>
                    <a:pt x="203885" y="24575"/>
                  </a:moveTo>
                  <a:cubicBezTo>
                    <a:pt x="201214" y="24575"/>
                    <a:pt x="198988" y="25464"/>
                    <a:pt x="197652" y="27242"/>
                  </a:cubicBezTo>
                  <a:cubicBezTo>
                    <a:pt x="195872" y="29020"/>
                    <a:pt x="194981" y="31243"/>
                    <a:pt x="194981" y="33465"/>
                  </a:cubicBezTo>
                  <a:lnTo>
                    <a:pt x="195872" y="67694"/>
                  </a:lnTo>
                  <a:cubicBezTo>
                    <a:pt x="195872" y="72584"/>
                    <a:pt x="199433" y="76140"/>
                    <a:pt x="204330" y="76140"/>
                  </a:cubicBezTo>
                  <a:lnTo>
                    <a:pt x="333872" y="76584"/>
                  </a:lnTo>
                  <a:cubicBezTo>
                    <a:pt x="336098" y="76584"/>
                    <a:pt x="338324" y="75695"/>
                    <a:pt x="340105" y="74362"/>
                  </a:cubicBezTo>
                  <a:cubicBezTo>
                    <a:pt x="341440" y="72584"/>
                    <a:pt x="342330" y="70361"/>
                    <a:pt x="342330" y="68138"/>
                  </a:cubicBezTo>
                  <a:lnTo>
                    <a:pt x="341885" y="33910"/>
                  </a:lnTo>
                  <a:cubicBezTo>
                    <a:pt x="341885" y="29465"/>
                    <a:pt x="337879" y="25908"/>
                    <a:pt x="333427" y="25908"/>
                  </a:cubicBezTo>
                  <a:close/>
                  <a:moveTo>
                    <a:pt x="334095" y="126"/>
                  </a:moveTo>
                  <a:cubicBezTo>
                    <a:pt x="440489" y="1015"/>
                    <a:pt x="539538" y="6571"/>
                    <a:pt x="550667" y="16573"/>
                  </a:cubicBezTo>
                  <a:cubicBezTo>
                    <a:pt x="571144" y="34354"/>
                    <a:pt x="575596" y="131261"/>
                    <a:pt x="575596" y="131261"/>
                  </a:cubicBezTo>
                  <a:cubicBezTo>
                    <a:pt x="580048" y="132150"/>
                    <a:pt x="583609" y="136151"/>
                    <a:pt x="583609" y="141040"/>
                  </a:cubicBezTo>
                  <a:lnTo>
                    <a:pt x="584054" y="165934"/>
                  </a:lnTo>
                  <a:cubicBezTo>
                    <a:pt x="584054" y="168601"/>
                    <a:pt x="583164" y="171268"/>
                    <a:pt x="580938" y="173491"/>
                  </a:cubicBezTo>
                  <a:lnTo>
                    <a:pt x="576931" y="177047"/>
                  </a:lnTo>
                  <a:lnTo>
                    <a:pt x="577377" y="185049"/>
                  </a:lnTo>
                  <a:lnTo>
                    <a:pt x="584944" y="185938"/>
                  </a:lnTo>
                  <a:cubicBezTo>
                    <a:pt x="587615" y="185938"/>
                    <a:pt x="589396" y="188160"/>
                    <a:pt x="589396" y="190383"/>
                  </a:cubicBezTo>
                  <a:lnTo>
                    <a:pt x="589396" y="197940"/>
                  </a:lnTo>
                  <a:cubicBezTo>
                    <a:pt x="589396" y="200162"/>
                    <a:pt x="588506" y="201941"/>
                    <a:pt x="586280" y="202830"/>
                  </a:cubicBezTo>
                  <a:lnTo>
                    <a:pt x="571144" y="208164"/>
                  </a:lnTo>
                  <a:cubicBezTo>
                    <a:pt x="568919" y="213943"/>
                    <a:pt x="563577" y="217943"/>
                    <a:pt x="556899" y="217943"/>
                  </a:cubicBezTo>
                  <a:lnTo>
                    <a:pt x="521731" y="218388"/>
                  </a:lnTo>
                  <a:lnTo>
                    <a:pt x="493241" y="165489"/>
                  </a:lnTo>
                  <a:cubicBezTo>
                    <a:pt x="490125" y="159711"/>
                    <a:pt x="483892" y="156154"/>
                    <a:pt x="477215" y="156154"/>
                  </a:cubicBezTo>
                  <a:lnTo>
                    <a:pt x="443383" y="156154"/>
                  </a:lnTo>
                  <a:cubicBezTo>
                    <a:pt x="436705" y="156154"/>
                    <a:pt x="430473" y="159711"/>
                    <a:pt x="427357" y="165934"/>
                  </a:cubicBezTo>
                  <a:lnTo>
                    <a:pt x="408660" y="201052"/>
                  </a:lnTo>
                  <a:lnTo>
                    <a:pt x="177175" y="201052"/>
                  </a:lnTo>
                  <a:lnTo>
                    <a:pt x="157143" y="165489"/>
                  </a:lnTo>
                  <a:cubicBezTo>
                    <a:pt x="154026" y="159711"/>
                    <a:pt x="147794" y="156154"/>
                    <a:pt x="141117" y="156154"/>
                  </a:cubicBezTo>
                  <a:lnTo>
                    <a:pt x="105949" y="157043"/>
                  </a:lnTo>
                  <a:cubicBezTo>
                    <a:pt x="98826" y="157043"/>
                    <a:pt x="92594" y="161044"/>
                    <a:pt x="89923" y="167268"/>
                  </a:cubicBezTo>
                  <a:lnTo>
                    <a:pt x="74787" y="201052"/>
                  </a:lnTo>
                  <a:lnTo>
                    <a:pt x="33832" y="201052"/>
                  </a:lnTo>
                  <a:cubicBezTo>
                    <a:pt x="20923" y="201052"/>
                    <a:pt x="10239" y="191272"/>
                    <a:pt x="9348" y="178381"/>
                  </a:cubicBezTo>
                  <a:cubicBezTo>
                    <a:pt x="8903" y="171713"/>
                    <a:pt x="8458" y="164156"/>
                    <a:pt x="8013" y="156599"/>
                  </a:cubicBezTo>
                  <a:lnTo>
                    <a:pt x="7123" y="156599"/>
                  </a:lnTo>
                  <a:cubicBezTo>
                    <a:pt x="5342" y="156599"/>
                    <a:pt x="3561" y="155710"/>
                    <a:pt x="2226" y="154376"/>
                  </a:cubicBezTo>
                  <a:cubicBezTo>
                    <a:pt x="890" y="153487"/>
                    <a:pt x="445" y="151709"/>
                    <a:pt x="445" y="149931"/>
                  </a:cubicBezTo>
                  <a:lnTo>
                    <a:pt x="0" y="135262"/>
                  </a:lnTo>
                  <a:cubicBezTo>
                    <a:pt x="0" y="131705"/>
                    <a:pt x="2671" y="129038"/>
                    <a:pt x="6677" y="128594"/>
                  </a:cubicBezTo>
                  <a:lnTo>
                    <a:pt x="7123" y="128594"/>
                  </a:lnTo>
                  <a:cubicBezTo>
                    <a:pt x="6677" y="113480"/>
                    <a:pt x="6677" y="100144"/>
                    <a:pt x="8013" y="94810"/>
                  </a:cubicBezTo>
                  <a:cubicBezTo>
                    <a:pt x="12465" y="80585"/>
                    <a:pt x="22258" y="77473"/>
                    <a:pt x="22258" y="77473"/>
                  </a:cubicBezTo>
                  <a:cubicBezTo>
                    <a:pt x="22258" y="77473"/>
                    <a:pt x="39620" y="40133"/>
                    <a:pt x="56536" y="21463"/>
                  </a:cubicBezTo>
                  <a:cubicBezTo>
                    <a:pt x="60987" y="16129"/>
                    <a:pt x="67220" y="13017"/>
                    <a:pt x="73452" y="11683"/>
                  </a:cubicBezTo>
                  <a:cubicBezTo>
                    <a:pt x="113962" y="3015"/>
                    <a:pt x="227701" y="-763"/>
                    <a:pt x="334095" y="126"/>
                  </a:cubicBezTo>
                  <a:close/>
                </a:path>
              </a:pathLst>
            </a:custGeom>
            <a:solidFill>
              <a:srgbClr val="FFA300"/>
            </a:solidFill>
            <a:ln w="9525">
              <a:noFill/>
              <a:round/>
            </a:ln>
          </p:spPr>
          <p:txBody>
            <a:bodyPr/>
            <a:lstStyle/>
            <a:p>
              <a:endParaRPr lang="zh-CN" altLang="en-US"/>
            </a:p>
          </p:txBody>
        </p:sp>
      </p:grpSp>
      <p:grpSp>
        <p:nvGrpSpPr>
          <p:cNvPr id="57" name="组合 56"/>
          <p:cNvGrpSpPr/>
          <p:nvPr/>
        </p:nvGrpSpPr>
        <p:grpSpPr bwMode="auto">
          <a:xfrm>
            <a:off x="1889125" y="4286250"/>
            <a:ext cx="447675" cy="449263"/>
            <a:chOff x="4796955" y="5399124"/>
            <a:chExt cx="448501" cy="448501"/>
          </a:xfrm>
        </p:grpSpPr>
        <p:sp>
          <p:nvSpPr>
            <p:cNvPr id="50" name="椭圆 49"/>
            <p:cNvSpPr/>
            <p:nvPr/>
          </p:nvSpPr>
          <p:spPr>
            <a:xfrm>
              <a:off x="4796955" y="5399124"/>
              <a:ext cx="448501" cy="448501"/>
            </a:xfrm>
            <a:prstGeom prst="ellipse">
              <a:avLst/>
            </a:prstGeom>
            <a:solidFill>
              <a:srgbClr val="EA24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endParaRPr>
            </a:p>
          </p:txBody>
        </p:sp>
        <p:sp>
          <p:nvSpPr>
            <p:cNvPr id="52" name="矩形 51"/>
            <p:cNvSpPr/>
            <p:nvPr/>
          </p:nvSpPr>
          <p:spPr>
            <a:xfrm>
              <a:off x="4812859" y="5438745"/>
              <a:ext cx="416692" cy="369260"/>
            </a:xfrm>
            <a:prstGeom prst="rect">
              <a:avLst/>
            </a:prstGeom>
          </p:spPr>
          <p:txBody>
            <a:bodyPr wrap="none">
              <a:spAutoFit/>
            </a:bodyPr>
            <a:lstStyle/>
            <a:p>
              <a:pPr algn="ctr" fontAlgn="auto">
                <a:spcBef>
                  <a:spcPts val="0"/>
                </a:spcBef>
                <a:spcAft>
                  <a:spcPts val="0"/>
                </a:spcAft>
                <a:defRPr/>
              </a:pPr>
              <a:r>
                <a:rPr lang="en-US" altLang="zh-CN" b="1">
                  <a:solidFill>
                    <a:schemeClr val="bg1"/>
                  </a:solidFill>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rPr>
                <a:t>×</a:t>
              </a:r>
              <a:endParaRPr lang="zh-CN" altLang="en-US" b="1">
                <a:solidFill>
                  <a:schemeClr val="bg1"/>
                </a:solidFill>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endParaRPr>
            </a:p>
          </p:txBody>
        </p:sp>
      </p:grpSp>
      <p:grpSp>
        <p:nvGrpSpPr>
          <p:cNvPr id="58" name="组合 57"/>
          <p:cNvGrpSpPr/>
          <p:nvPr/>
        </p:nvGrpSpPr>
        <p:grpSpPr bwMode="auto">
          <a:xfrm>
            <a:off x="3641725" y="4286250"/>
            <a:ext cx="449263" cy="449263"/>
            <a:chOff x="3625512" y="5491359"/>
            <a:chExt cx="448501" cy="448501"/>
          </a:xfrm>
        </p:grpSpPr>
        <p:sp>
          <p:nvSpPr>
            <p:cNvPr id="53" name="椭圆 5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8696" name="矩形 5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59" name="组合 58"/>
          <p:cNvGrpSpPr/>
          <p:nvPr/>
        </p:nvGrpSpPr>
        <p:grpSpPr bwMode="auto">
          <a:xfrm>
            <a:off x="5313363" y="4286250"/>
            <a:ext cx="449262" cy="449263"/>
            <a:chOff x="3625512" y="5491359"/>
            <a:chExt cx="448501" cy="448501"/>
          </a:xfrm>
        </p:grpSpPr>
        <p:sp>
          <p:nvSpPr>
            <p:cNvPr id="60" name="椭圆 59"/>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8694" name="矩形 60"/>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62" name="组合 61"/>
          <p:cNvGrpSpPr/>
          <p:nvPr/>
        </p:nvGrpSpPr>
        <p:grpSpPr bwMode="auto">
          <a:xfrm>
            <a:off x="6905625" y="4286250"/>
            <a:ext cx="447675" cy="449263"/>
            <a:chOff x="3625512" y="5491359"/>
            <a:chExt cx="448501" cy="448501"/>
          </a:xfrm>
        </p:grpSpPr>
        <p:sp>
          <p:nvSpPr>
            <p:cNvPr id="63" name="椭圆 6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8692" name="矩形 6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22" presetClass="entr" presetSubtype="4" fill="hold" nodeType="afterEffect">
                                  <p:childTnLst>
                                    <p:set>
                                      <p:cBhvr>
                                        <p:cTn id="28" dur="1" fill="hold">
                                          <p:stCondLst>
                                            <p:cond delay="0"/>
                                          </p:stCondLst>
                                        </p:cTn>
                                        <p:tgtEl>
                                          <p:spTgt spid="33"/>
                                        </p:tgtEl>
                                        <p:attrNameLst>
                                          <p:attrName>style.visibility</p:attrName>
                                        </p:attrNameLst>
                                      </p:cBhvr>
                                      <p:to>
                                        <p:strVal val="visible"/>
                                      </p:to>
                                    </p:set>
                                    <p:animEffect transition="in" filter="wipe(down)">
                                      <p:cBhvr>
                                        <p:cTn id="29" dur="750"/>
                                        <p:tgtEl>
                                          <p:spTgt spid="33"/>
                                        </p:tgtEl>
                                      </p:cBhvr>
                                    </p:animEffect>
                                  </p:childTnLst>
                                </p:cTn>
                              </p:par>
                            </p:childTnLst>
                          </p:cTn>
                        </p:par>
                        <p:par>
                          <p:cTn id="30" fill="hold">
                            <p:stCondLst>
                              <p:cond delay="4500"/>
                            </p:stCondLst>
                            <p:childTnLst>
                              <p:par>
                                <p:cTn id="31" presetID="42" presetClass="entr" presetSubtype="0" fill="hold" grpId="0" nodeType="afterEffect">
                                  <p:childTnLst>
                                    <p:set>
                                      <p:cBhvr>
                                        <p:cTn id="32" dur="1" fill="hold">
                                          <p:stCondLst>
                                            <p:cond delay="0"/>
                                          </p:stCondLst>
                                        </p:cTn>
                                        <p:tgtEl>
                                          <p:spTgt spid="27"/>
                                        </p:tgtEl>
                                        <p:attrNameLst>
                                          <p:attrName>style.visibility</p:attrName>
                                        </p:attrNameLst>
                                      </p:cBhvr>
                                      <p:to>
                                        <p:strVal val="visible"/>
                                      </p:to>
                                    </p:set>
                                    <p:animEffect transition="in" filter="fade">
                                      <p:cBhvr>
                                        <p:cTn id="33" dur="1250"/>
                                        <p:tgtEl>
                                          <p:spTgt spid="27"/>
                                        </p:tgtEl>
                                      </p:cBhvr>
                                    </p:animEffect>
                                    <p:anim calcmode="lin" valueType="num">
                                      <p:cBhvr>
                                        <p:cTn id="34" dur="1250" fill="hold"/>
                                        <p:tgtEl>
                                          <p:spTgt spid="27"/>
                                        </p:tgtEl>
                                        <p:attrNameLst>
                                          <p:attrName>ppt_x</p:attrName>
                                        </p:attrNameLst>
                                      </p:cBhvr>
                                      <p:tavLst>
                                        <p:tav tm="0">
                                          <p:val>
                                            <p:strVal val="#ppt_x"/>
                                          </p:val>
                                        </p:tav>
                                        <p:tav tm="100000">
                                          <p:val>
                                            <p:strVal val="#ppt_x"/>
                                          </p:val>
                                        </p:tav>
                                      </p:tavLst>
                                    </p:anim>
                                    <p:anim calcmode="lin" valueType="num">
                                      <p:cBhvr>
                                        <p:cTn id="35" dur="125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6000"/>
                            </p:stCondLst>
                            <p:childTnLst>
                              <p:par>
                                <p:cTn id="37" presetID="42" presetClass="entr" presetSubtype="0" fill="hold" nodeType="afterEffect">
                                  <p:childTnLst>
                                    <p:set>
                                      <p:cBhvr>
                                        <p:cTn id="38" dur="1" fill="hold">
                                          <p:stCondLst>
                                            <p:cond delay="0"/>
                                          </p:stCondLst>
                                        </p:cTn>
                                        <p:tgtEl>
                                          <p:spTgt spid="48"/>
                                        </p:tgtEl>
                                        <p:attrNameLst>
                                          <p:attrName>style.visibility</p:attrName>
                                        </p:attrNameLst>
                                      </p:cBhvr>
                                      <p:to>
                                        <p:strVal val="visible"/>
                                      </p:to>
                                    </p:set>
                                    <p:animEffect transition="in" filter="fade">
                                      <p:cBhvr>
                                        <p:cTn id="39" dur="750"/>
                                        <p:tgtEl>
                                          <p:spTgt spid="48"/>
                                        </p:tgtEl>
                                      </p:cBhvr>
                                    </p:animEffect>
                                    <p:anim calcmode="lin" valueType="num">
                                      <p:cBhvr>
                                        <p:cTn id="40" dur="750" fill="hold"/>
                                        <p:tgtEl>
                                          <p:spTgt spid="48"/>
                                        </p:tgtEl>
                                        <p:attrNameLst>
                                          <p:attrName>ppt_x</p:attrName>
                                        </p:attrNameLst>
                                      </p:cBhvr>
                                      <p:tavLst>
                                        <p:tav tm="0">
                                          <p:val>
                                            <p:strVal val="#ppt_x"/>
                                          </p:val>
                                        </p:tav>
                                        <p:tav tm="100000">
                                          <p:val>
                                            <p:strVal val="#ppt_x"/>
                                          </p:val>
                                        </p:tav>
                                      </p:tavLst>
                                    </p:anim>
                                    <p:anim calcmode="lin" valueType="num">
                                      <p:cBhvr>
                                        <p:cTn id="41" dur="750" fill="hold"/>
                                        <p:tgtEl>
                                          <p:spTgt spid="48"/>
                                        </p:tgtEl>
                                        <p:attrNameLst>
                                          <p:attrName>ppt_y</p:attrName>
                                        </p:attrNameLst>
                                      </p:cBhvr>
                                      <p:tavLst>
                                        <p:tav tm="0">
                                          <p:val>
                                            <p:strVal val="#ppt_y+.1"/>
                                          </p:val>
                                        </p:tav>
                                        <p:tav tm="100000">
                                          <p:val>
                                            <p:strVal val="#ppt_y"/>
                                          </p:val>
                                        </p:tav>
                                      </p:tavLst>
                                    </p:anim>
                                  </p:childTnLst>
                                </p:cTn>
                              </p:par>
                            </p:childTnLst>
                          </p:cTn>
                        </p:par>
                        <p:par>
                          <p:cTn id="42" fill="hold">
                            <p:stCondLst>
                              <p:cond delay="7000"/>
                            </p:stCondLst>
                            <p:childTnLst>
                              <p:par>
                                <p:cTn id="43" presetID="42" presetClass="entr" presetSubtype="0" fill="hold" nodeType="afterEffect">
                                  <p:childTnLst>
                                    <p:set>
                                      <p:cBhvr>
                                        <p:cTn id="44" dur="1" fill="hold">
                                          <p:stCondLst>
                                            <p:cond delay="0"/>
                                          </p:stCondLst>
                                        </p:cTn>
                                        <p:tgtEl>
                                          <p:spTgt spid="41"/>
                                        </p:tgtEl>
                                        <p:attrNameLst>
                                          <p:attrName>style.visibility</p:attrName>
                                        </p:attrNameLst>
                                      </p:cBhvr>
                                      <p:to>
                                        <p:strVal val="visible"/>
                                      </p:to>
                                    </p:set>
                                    <p:animEffect transition="in" filter="fade">
                                      <p:cBhvr>
                                        <p:cTn id="45" dur="750"/>
                                        <p:tgtEl>
                                          <p:spTgt spid="41"/>
                                        </p:tgtEl>
                                      </p:cBhvr>
                                    </p:animEffect>
                                    <p:anim calcmode="lin" valueType="num">
                                      <p:cBhvr>
                                        <p:cTn id="46" dur="750" fill="hold"/>
                                        <p:tgtEl>
                                          <p:spTgt spid="41"/>
                                        </p:tgtEl>
                                        <p:attrNameLst>
                                          <p:attrName>ppt_x</p:attrName>
                                        </p:attrNameLst>
                                      </p:cBhvr>
                                      <p:tavLst>
                                        <p:tav tm="0">
                                          <p:val>
                                            <p:strVal val="#ppt_x"/>
                                          </p:val>
                                        </p:tav>
                                        <p:tav tm="100000">
                                          <p:val>
                                            <p:strVal val="#ppt_x"/>
                                          </p:val>
                                        </p:tav>
                                      </p:tavLst>
                                    </p:anim>
                                    <p:anim calcmode="lin" valueType="num">
                                      <p:cBhvr>
                                        <p:cTn id="47" dur="75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8000"/>
                            </p:stCondLst>
                            <p:childTnLst>
                              <p:par>
                                <p:cTn id="49" presetID="42" presetClass="entr" presetSubtype="0" fill="hold" nodeType="afterEffect">
                                  <p:childTnLst>
                                    <p:set>
                                      <p:cBhvr>
                                        <p:cTn id="50" dur="1" fill="hold">
                                          <p:stCondLst>
                                            <p:cond delay="0"/>
                                          </p:stCondLst>
                                        </p:cTn>
                                        <p:tgtEl>
                                          <p:spTgt spid="43"/>
                                        </p:tgtEl>
                                        <p:attrNameLst>
                                          <p:attrName>style.visibility</p:attrName>
                                        </p:attrNameLst>
                                      </p:cBhvr>
                                      <p:to>
                                        <p:strVal val="visible"/>
                                      </p:to>
                                    </p:set>
                                    <p:animEffect transition="in" filter="fade">
                                      <p:cBhvr>
                                        <p:cTn id="51" dur="750"/>
                                        <p:tgtEl>
                                          <p:spTgt spid="43"/>
                                        </p:tgtEl>
                                      </p:cBhvr>
                                    </p:animEffect>
                                    <p:anim calcmode="lin" valueType="num">
                                      <p:cBhvr>
                                        <p:cTn id="52" dur="750" fill="hold"/>
                                        <p:tgtEl>
                                          <p:spTgt spid="43"/>
                                        </p:tgtEl>
                                        <p:attrNameLst>
                                          <p:attrName>ppt_x</p:attrName>
                                        </p:attrNameLst>
                                      </p:cBhvr>
                                      <p:tavLst>
                                        <p:tav tm="0">
                                          <p:val>
                                            <p:strVal val="#ppt_x"/>
                                          </p:val>
                                        </p:tav>
                                        <p:tav tm="100000">
                                          <p:val>
                                            <p:strVal val="#ppt_x"/>
                                          </p:val>
                                        </p:tav>
                                      </p:tavLst>
                                    </p:anim>
                                    <p:anim calcmode="lin" valueType="num">
                                      <p:cBhvr>
                                        <p:cTn id="53" dur="750" fill="hold"/>
                                        <p:tgtEl>
                                          <p:spTgt spid="43"/>
                                        </p:tgtEl>
                                        <p:attrNameLst>
                                          <p:attrName>ppt_y</p:attrName>
                                        </p:attrNameLst>
                                      </p:cBhvr>
                                      <p:tavLst>
                                        <p:tav tm="0">
                                          <p:val>
                                            <p:strVal val="#ppt_y+.1"/>
                                          </p:val>
                                        </p:tav>
                                        <p:tav tm="100000">
                                          <p:val>
                                            <p:strVal val="#ppt_y"/>
                                          </p:val>
                                        </p:tav>
                                      </p:tavLst>
                                    </p:anim>
                                  </p:childTnLst>
                                </p:cTn>
                              </p:par>
                            </p:childTnLst>
                          </p:cTn>
                        </p:par>
                        <p:par>
                          <p:cTn id="54" fill="hold">
                            <p:stCondLst>
                              <p:cond delay="9000"/>
                            </p:stCondLst>
                            <p:childTnLst>
                              <p:par>
                                <p:cTn id="55" presetID="42" presetClass="entr" presetSubtype="0" fill="hold" nodeType="afterEffect">
                                  <p:childTnLst>
                                    <p:set>
                                      <p:cBhvr>
                                        <p:cTn id="56" dur="1" fill="hold">
                                          <p:stCondLst>
                                            <p:cond delay="0"/>
                                          </p:stCondLst>
                                        </p:cTn>
                                        <p:tgtEl>
                                          <p:spTgt spid="42"/>
                                        </p:tgtEl>
                                        <p:attrNameLst>
                                          <p:attrName>style.visibility</p:attrName>
                                        </p:attrNameLst>
                                      </p:cBhvr>
                                      <p:to>
                                        <p:strVal val="visible"/>
                                      </p:to>
                                    </p:set>
                                    <p:animEffect transition="in" filter="fade">
                                      <p:cBhvr>
                                        <p:cTn id="57" dur="750"/>
                                        <p:tgtEl>
                                          <p:spTgt spid="42"/>
                                        </p:tgtEl>
                                      </p:cBhvr>
                                    </p:animEffect>
                                    <p:anim calcmode="lin" valueType="num">
                                      <p:cBhvr>
                                        <p:cTn id="58" dur="750" fill="hold"/>
                                        <p:tgtEl>
                                          <p:spTgt spid="42"/>
                                        </p:tgtEl>
                                        <p:attrNameLst>
                                          <p:attrName>ppt_x</p:attrName>
                                        </p:attrNameLst>
                                      </p:cBhvr>
                                      <p:tavLst>
                                        <p:tav tm="0">
                                          <p:val>
                                            <p:strVal val="#ppt_x"/>
                                          </p:val>
                                        </p:tav>
                                        <p:tav tm="100000">
                                          <p:val>
                                            <p:strVal val="#ppt_x"/>
                                          </p:val>
                                        </p:tav>
                                      </p:tavLst>
                                    </p:anim>
                                    <p:anim calcmode="lin" valueType="num">
                                      <p:cBhvr>
                                        <p:cTn id="59" dur="750" fill="hold"/>
                                        <p:tgtEl>
                                          <p:spTgt spid="42"/>
                                        </p:tgtEl>
                                        <p:attrNameLst>
                                          <p:attrName>ppt_y</p:attrName>
                                        </p:attrNameLst>
                                      </p:cBhvr>
                                      <p:tavLst>
                                        <p:tav tm="0">
                                          <p:val>
                                            <p:strVal val="#ppt_y+.1"/>
                                          </p:val>
                                        </p:tav>
                                        <p:tav tm="100000">
                                          <p:val>
                                            <p:strVal val="#ppt_y"/>
                                          </p:val>
                                        </p:tav>
                                      </p:tavLst>
                                    </p:anim>
                                  </p:childTnLst>
                                </p:cTn>
                              </p:par>
                            </p:childTnLst>
                          </p:cTn>
                        </p:par>
                        <p:par>
                          <p:cTn id="60" fill="hold">
                            <p:stCondLst>
                              <p:cond delay="10000"/>
                            </p:stCondLst>
                            <p:childTnLst>
                              <p:par>
                                <p:cTn id="61" presetID="23" presetClass="entr" presetSubtype="288" fill="hold" nodeType="afterEffect">
                                  <p:childTnLst>
                                    <p:set>
                                      <p:cBhvr>
                                        <p:cTn id="62" dur="1" fill="hold">
                                          <p:stCondLst>
                                            <p:cond delay="0"/>
                                          </p:stCondLst>
                                        </p:cTn>
                                        <p:tgtEl>
                                          <p:spTgt spid="57"/>
                                        </p:tgtEl>
                                        <p:attrNameLst>
                                          <p:attrName>style.visibility</p:attrName>
                                        </p:attrNameLst>
                                      </p:cBhvr>
                                      <p:to>
                                        <p:strVal val="visible"/>
                                      </p:to>
                                    </p:set>
                                    <p:anim calcmode="lin" valueType="num">
                                      <p:cBhvr>
                                        <p:cTn id="63" dur="500" fill="hold"/>
                                        <p:tgtEl>
                                          <p:spTgt spid="57"/>
                                        </p:tgtEl>
                                        <p:attrNameLst>
                                          <p:attrName>ppt_w</p:attrName>
                                        </p:attrNameLst>
                                      </p:cBhvr>
                                      <p:tavLst>
                                        <p:tav tm="0">
                                          <p:val>
                                            <p:strVal val="4/3*#ppt_w"/>
                                          </p:val>
                                        </p:tav>
                                        <p:tav tm="100000">
                                          <p:val>
                                            <p:strVal val="#ppt_w"/>
                                          </p:val>
                                        </p:tav>
                                      </p:tavLst>
                                    </p:anim>
                                    <p:anim calcmode="lin" valueType="num">
                                      <p:cBhvr>
                                        <p:cTn id="64" dur="500" fill="hold"/>
                                        <p:tgtEl>
                                          <p:spTgt spid="57"/>
                                        </p:tgtEl>
                                        <p:attrNameLst>
                                          <p:attrName>ppt_h</p:attrName>
                                        </p:attrNameLst>
                                      </p:cBhvr>
                                      <p:tavLst>
                                        <p:tav tm="0">
                                          <p:val>
                                            <p:strVal val="4/3*#ppt_h"/>
                                          </p:val>
                                        </p:tav>
                                        <p:tav tm="100000">
                                          <p:val>
                                            <p:strVal val="#ppt_h"/>
                                          </p:val>
                                        </p:tav>
                                      </p:tavLst>
                                    </p:anim>
                                  </p:childTnLst>
                                </p:cTn>
                              </p:par>
                            </p:childTnLst>
                          </p:cTn>
                        </p:par>
                        <p:par>
                          <p:cTn id="65" fill="hold">
                            <p:stCondLst>
                              <p:cond delay="10500"/>
                            </p:stCondLst>
                            <p:childTnLst>
                              <p:par>
                                <p:cTn id="66" presetID="23" presetClass="entr" presetSubtype="288" fill="hold" nodeType="afterEffec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strVal val="4/3*#ppt_w"/>
                                          </p:val>
                                        </p:tav>
                                        <p:tav tm="100000">
                                          <p:val>
                                            <p:strVal val="#ppt_w"/>
                                          </p:val>
                                        </p:tav>
                                      </p:tavLst>
                                    </p:anim>
                                    <p:anim calcmode="lin" valueType="num">
                                      <p:cBhvr>
                                        <p:cTn id="69" dur="500" fill="hold"/>
                                        <p:tgtEl>
                                          <p:spTgt spid="58"/>
                                        </p:tgtEl>
                                        <p:attrNameLst>
                                          <p:attrName>ppt_h</p:attrName>
                                        </p:attrNameLst>
                                      </p:cBhvr>
                                      <p:tavLst>
                                        <p:tav tm="0">
                                          <p:val>
                                            <p:strVal val="4/3*#ppt_h"/>
                                          </p:val>
                                        </p:tav>
                                        <p:tav tm="100000">
                                          <p:val>
                                            <p:strVal val="#ppt_h"/>
                                          </p:val>
                                        </p:tav>
                                      </p:tavLst>
                                    </p:anim>
                                  </p:childTnLst>
                                </p:cTn>
                              </p:par>
                            </p:childTnLst>
                          </p:cTn>
                        </p:par>
                        <p:par>
                          <p:cTn id="70" fill="hold">
                            <p:stCondLst>
                              <p:cond delay="11000"/>
                            </p:stCondLst>
                            <p:childTnLst>
                              <p:par>
                                <p:cTn id="71" presetID="23" presetClass="entr" presetSubtype="288" fill="hold" nodeType="afterEffect">
                                  <p:childTnLst>
                                    <p:set>
                                      <p:cBhvr>
                                        <p:cTn id="72" dur="1" fill="hold">
                                          <p:stCondLst>
                                            <p:cond delay="0"/>
                                          </p:stCondLst>
                                        </p:cTn>
                                        <p:tgtEl>
                                          <p:spTgt spid="59"/>
                                        </p:tgtEl>
                                        <p:attrNameLst>
                                          <p:attrName>style.visibility</p:attrName>
                                        </p:attrNameLst>
                                      </p:cBhvr>
                                      <p:to>
                                        <p:strVal val="visible"/>
                                      </p:to>
                                    </p:set>
                                    <p:anim calcmode="lin" valueType="num">
                                      <p:cBhvr>
                                        <p:cTn id="73" dur="500" fill="hold"/>
                                        <p:tgtEl>
                                          <p:spTgt spid="59"/>
                                        </p:tgtEl>
                                        <p:attrNameLst>
                                          <p:attrName>ppt_w</p:attrName>
                                        </p:attrNameLst>
                                      </p:cBhvr>
                                      <p:tavLst>
                                        <p:tav tm="0">
                                          <p:val>
                                            <p:strVal val="4/3*#ppt_w"/>
                                          </p:val>
                                        </p:tav>
                                        <p:tav tm="100000">
                                          <p:val>
                                            <p:strVal val="#ppt_w"/>
                                          </p:val>
                                        </p:tav>
                                      </p:tavLst>
                                    </p:anim>
                                    <p:anim calcmode="lin" valueType="num">
                                      <p:cBhvr>
                                        <p:cTn id="74" dur="500" fill="hold"/>
                                        <p:tgtEl>
                                          <p:spTgt spid="59"/>
                                        </p:tgtEl>
                                        <p:attrNameLst>
                                          <p:attrName>ppt_h</p:attrName>
                                        </p:attrNameLst>
                                      </p:cBhvr>
                                      <p:tavLst>
                                        <p:tav tm="0">
                                          <p:val>
                                            <p:strVal val="4/3*#ppt_h"/>
                                          </p:val>
                                        </p:tav>
                                        <p:tav tm="100000">
                                          <p:val>
                                            <p:strVal val="#ppt_h"/>
                                          </p:val>
                                        </p:tav>
                                      </p:tavLst>
                                    </p:anim>
                                  </p:childTnLst>
                                </p:cTn>
                              </p:par>
                            </p:childTnLst>
                          </p:cTn>
                        </p:par>
                        <p:par>
                          <p:cTn id="75" fill="hold">
                            <p:stCondLst>
                              <p:cond delay="11500"/>
                            </p:stCondLst>
                            <p:childTnLst>
                              <p:par>
                                <p:cTn id="76" presetID="23" presetClass="entr" presetSubtype="288" fill="hold" nodeType="afterEffect">
                                  <p:childTnLst>
                                    <p:set>
                                      <p:cBhvr>
                                        <p:cTn id="77" dur="1" fill="hold">
                                          <p:stCondLst>
                                            <p:cond delay="0"/>
                                          </p:stCondLst>
                                        </p:cTn>
                                        <p:tgtEl>
                                          <p:spTgt spid="62"/>
                                        </p:tgtEl>
                                        <p:attrNameLst>
                                          <p:attrName>style.visibility</p:attrName>
                                        </p:attrNameLst>
                                      </p:cBhvr>
                                      <p:to>
                                        <p:strVal val="visible"/>
                                      </p:to>
                                    </p:set>
                                    <p:anim calcmode="lin" valueType="num">
                                      <p:cBhvr>
                                        <p:cTn id="78" dur="500" fill="hold"/>
                                        <p:tgtEl>
                                          <p:spTgt spid="62"/>
                                        </p:tgtEl>
                                        <p:attrNameLst>
                                          <p:attrName>ppt_w</p:attrName>
                                        </p:attrNameLst>
                                      </p:cBhvr>
                                      <p:tavLst>
                                        <p:tav tm="0">
                                          <p:val>
                                            <p:strVal val="4/3*#ppt_w"/>
                                          </p:val>
                                        </p:tav>
                                        <p:tav tm="100000">
                                          <p:val>
                                            <p:strVal val="#ppt_w"/>
                                          </p:val>
                                        </p:tav>
                                      </p:tavLst>
                                    </p:anim>
                                    <p:anim calcmode="lin" valueType="num">
                                      <p:cBhvr>
                                        <p:cTn id="79" dur="500" fill="hold"/>
                                        <p:tgtEl>
                                          <p:spTgt spid="6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卡通人物&#10;&#10;描述已自动生成"/>
          <p:cNvPicPr>
            <a:picLocks noChangeAspect="1"/>
          </p:cNvPicPr>
          <p:nvPr/>
        </p:nvPicPr>
        <p:blipFill>
          <a:blip r:embed="rId1"/>
          <a:srcRect/>
          <a:stretch>
            <a:fillRect/>
          </a:stretch>
        </p:blipFill>
        <p:spPr bwMode="auto">
          <a:xfrm>
            <a:off x="8137525" y="2008188"/>
            <a:ext cx="2779713" cy="2779712"/>
          </a:xfrm>
          <a:prstGeom prst="rect">
            <a:avLst/>
          </a:prstGeom>
          <a:noFill/>
          <a:ln w="9525">
            <a:noFill/>
            <a:miter lim="800000"/>
            <a:headEnd/>
            <a:tailEnd/>
          </a:ln>
        </p:spPr>
      </p:pic>
      <p:sp>
        <p:nvSpPr>
          <p:cNvPr id="8" name="Rectangle: Rounded Corners 4"/>
          <p:cNvSpPr/>
          <p:nvPr/>
        </p:nvSpPr>
        <p:spPr>
          <a:xfrm>
            <a:off x="3771900" y="6457950"/>
            <a:ext cx="8229600" cy="174625"/>
          </a:xfrm>
          <a:prstGeom prst="roundRect">
            <a:avLst>
              <a:gd name="adj" fmla="val 50000"/>
            </a:avLst>
          </a:prstGeom>
          <a:pattFill prst="dkDnDiag">
            <a:fgClr>
              <a:srgbClr val="DEDEDE"/>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grpSp>
        <p:nvGrpSpPr>
          <p:cNvPr id="30723" name="组合 8"/>
          <p:cNvGrpSpPr/>
          <p:nvPr/>
        </p:nvGrpSpPr>
        <p:grpSpPr bwMode="auto">
          <a:xfrm>
            <a:off x="217488" y="6383338"/>
            <a:ext cx="3567112" cy="307975"/>
            <a:chOff x="332608" y="6478909"/>
            <a:chExt cx="3566784" cy="307777"/>
          </a:xfrm>
        </p:grpSpPr>
        <p:sp>
          <p:nvSpPr>
            <p:cNvPr id="10" name="矩形 9"/>
            <p:cNvSpPr/>
            <p:nvPr/>
          </p:nvSpPr>
          <p:spPr>
            <a:xfrm>
              <a:off x="532615" y="6478909"/>
              <a:ext cx="3366777" cy="307777"/>
            </a:xfrm>
            <a:prstGeom prst="rect">
              <a:avLst/>
            </a:prstGeom>
          </p:spPr>
          <p:txBody>
            <a:bodyPr wrap="none">
              <a:spAutoFit/>
            </a:bodyPr>
            <a:lstStyle/>
            <a:p>
              <a:pPr fontAlgn="auto">
                <a:spcBef>
                  <a:spcPts val="0"/>
                </a:spcBef>
                <a:spcAft>
                  <a:spcPts val="0"/>
                </a:spcAft>
                <a:defRPr/>
              </a:pP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防控</a:t>
              </a:r>
              <a:r>
                <a:rPr lang="en-US" altLang="zh-CN"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2020</a:t>
              </a:r>
              <a:r>
                <a:rPr lang="zh-CN" altLang="en-US" sz="1400" b="1" kern="100">
                  <a:solidFill>
                    <a:schemeClr val="tx1">
                      <a:lumMod val="75000"/>
                      <a:lumOff val="25000"/>
                    </a:schemeClr>
                  </a:solidFill>
                  <a:latin typeface="思源宋体 CN Medium" panose="02020500000000000000" pitchFamily="18" charset="-122"/>
                  <a:ea typeface="思源宋体 CN Medium" panose="02020500000000000000" pitchFamily="18" charset="-122"/>
                  <a:cs typeface="Times New Roman" panose="02020603050405020304" pitchFamily="18" charset="0"/>
                </a:rPr>
                <a:t>新型冠状病毒感染的肺炎疫情</a:t>
              </a:r>
              <a:endParaRPr lang="zh-CN" altLang="en-US" sz="1400" b="1">
                <a:solidFill>
                  <a:schemeClr val="tx1">
                    <a:lumMod val="75000"/>
                    <a:lumOff val="25000"/>
                  </a:schemeClr>
                </a:solidFill>
                <a:latin typeface="思源宋体 CN Medium" panose="02020500000000000000" pitchFamily="18" charset="-122"/>
                <a:ea typeface="思源宋体 CN Medium" panose="02020500000000000000" pitchFamily="18" charset="-122"/>
              </a:endParaRPr>
            </a:p>
          </p:txBody>
        </p:sp>
        <p:sp>
          <p:nvSpPr>
            <p:cNvPr id="30766" name="pharmacy-sign_8148"/>
            <p:cNvSpPr>
              <a:spLocks noChangeAspect="1"/>
            </p:cNvSpPr>
            <p:nvPr/>
          </p:nvSpPr>
          <p:spPr bwMode="auto">
            <a:xfrm>
              <a:off x="332608" y="6532905"/>
              <a:ext cx="200157" cy="199785"/>
            </a:xfrm>
            <a:custGeom>
              <a:avLst/>
              <a:gdLst>
                <a:gd name="T0" fmla="*/ 4645503 w 8624"/>
                <a:gd name="T1" fmla="*/ 1452781 h 8608"/>
                <a:gd name="T2" fmla="*/ 3190559 w 8624"/>
                <a:gd name="T3" fmla="*/ 1452781 h 8608"/>
                <a:gd name="T4" fmla="*/ 3190559 w 8624"/>
                <a:gd name="T5" fmla="*/ 0 h 8608"/>
                <a:gd name="T6" fmla="*/ 1454944 w 8624"/>
                <a:gd name="T7" fmla="*/ 0 h 8608"/>
                <a:gd name="T8" fmla="*/ 1454944 w 8624"/>
                <a:gd name="T9" fmla="*/ 1452781 h 8608"/>
                <a:gd name="T10" fmla="*/ 0 w 8624"/>
                <a:gd name="T11" fmla="*/ 1452781 h 8608"/>
                <a:gd name="T12" fmla="*/ 0 w 8624"/>
                <a:gd name="T13" fmla="*/ 3185675 h 8608"/>
                <a:gd name="T14" fmla="*/ 1454944 w 8624"/>
                <a:gd name="T15" fmla="*/ 3185675 h 8608"/>
                <a:gd name="T16" fmla="*/ 1454944 w 8624"/>
                <a:gd name="T17" fmla="*/ 4636854 h 8608"/>
                <a:gd name="T18" fmla="*/ 3190559 w 8624"/>
                <a:gd name="T19" fmla="*/ 4636854 h 8608"/>
                <a:gd name="T20" fmla="*/ 3190559 w 8624"/>
                <a:gd name="T21" fmla="*/ 3185675 h 8608"/>
                <a:gd name="T22" fmla="*/ 4645503 w 8624"/>
                <a:gd name="T23" fmla="*/ 3185675 h 8608"/>
                <a:gd name="T24" fmla="*/ 4645503 w 8624"/>
                <a:gd name="T25" fmla="*/ 1452781 h 8608"/>
                <a:gd name="T26" fmla="*/ 4645503 w 8624"/>
                <a:gd name="T27" fmla="*/ 1452781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rgbClr val="EA2424"/>
            </a:solidFill>
            <a:ln w="9525">
              <a:noFill/>
              <a:round/>
            </a:ln>
          </p:spPr>
          <p:txBody>
            <a:bodyPr/>
            <a:lstStyle/>
            <a:p>
              <a:endParaRPr lang="zh-CN" altLang="en-US"/>
            </a:p>
          </p:txBody>
        </p:sp>
      </p:grpSp>
      <p:sp>
        <p:nvSpPr>
          <p:cNvPr id="12" name="Freeform: Shape 2"/>
          <p:cNvSpPr/>
          <p:nvPr/>
        </p:nvSpPr>
        <p:spPr>
          <a:xfrm>
            <a:off x="0" y="895350"/>
            <a:ext cx="2249488" cy="5891213"/>
          </a:xfrm>
          <a:custGeom>
            <a:avLst/>
            <a:gdLst>
              <a:gd name="connsiteX0" fmla="*/ 0 w 2249927"/>
              <a:gd name="connsiteY0" fmla="*/ 0 h 5891336"/>
              <a:gd name="connsiteX1" fmla="*/ 2053358 w 2249927"/>
              <a:gd name="connsiteY1" fmla="*/ 5682766 h 5891336"/>
              <a:gd name="connsiteX2" fmla="*/ 2249927 w 2249927"/>
              <a:gd name="connsiteY2" fmla="*/ 5891336 h 5891336"/>
              <a:gd name="connsiteX3" fmla="*/ 2179000 w 2249927"/>
              <a:gd name="connsiteY3" fmla="*/ 5884069 h 5891336"/>
              <a:gd name="connsiteX4" fmla="*/ 174787 w 2249927"/>
              <a:gd name="connsiteY4" fmla="*/ 5426708 h 5891336"/>
              <a:gd name="connsiteX5" fmla="*/ 0 w 2249927"/>
              <a:gd name="connsiteY5" fmla="*/ 5362995 h 5891336"/>
              <a:gd name="connsiteX6" fmla="*/ 0 w 2249927"/>
              <a:gd name="connsiteY6" fmla="*/ 0 h 589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9927" h="5891336">
                <a:moveTo>
                  <a:pt x="0" y="0"/>
                </a:moveTo>
                <a:cubicBezTo>
                  <a:pt x="0" y="2252486"/>
                  <a:pt x="791937" y="4278401"/>
                  <a:pt x="2053358" y="5682766"/>
                </a:cubicBezTo>
                <a:lnTo>
                  <a:pt x="2249927" y="5891336"/>
                </a:lnTo>
                <a:lnTo>
                  <a:pt x="2179000" y="5884069"/>
                </a:lnTo>
                <a:cubicBezTo>
                  <a:pt x="1479002" y="5797829"/>
                  <a:pt x="807240" y="5642400"/>
                  <a:pt x="174787" y="5426708"/>
                </a:cubicBezTo>
                <a:lnTo>
                  <a:pt x="0" y="5362995"/>
                </a:lnTo>
                <a:lnTo>
                  <a:pt x="0" y="0"/>
                </a:lnTo>
                <a:close/>
              </a:path>
            </a:pathLst>
          </a:custGeom>
          <a:solidFill>
            <a:sysClr val="window" lastClr="FFFFFF">
              <a:lumMod val="65000"/>
              <a:alpha val="28000"/>
            </a:sysClr>
          </a:solidFill>
          <a:ln w="12700" cap="flat" cmpd="sng" algn="ctr">
            <a:noFill/>
            <a:prstDash val="solid"/>
            <a:miter lim="800000"/>
          </a:ln>
          <a:effectLst/>
        </p:spPr>
        <p:txBody>
          <a:bodyPr anchor="ctr"/>
          <a:lstStyle/>
          <a:p>
            <a:pPr algn="ctr" fontAlgn="auto">
              <a:defRPr/>
            </a:pPr>
            <a:endParaRPr lang="en-ID" kern="0">
              <a:solidFill>
                <a:prstClr val="white"/>
              </a:solidFill>
              <a:latin typeface="Century Gothic" panose="020B0502020202020204"/>
              <a:ea typeface="+mn-ea"/>
            </a:endParaRPr>
          </a:p>
        </p:txBody>
      </p:sp>
      <p:sp>
        <p:nvSpPr>
          <p:cNvPr id="13" name="Freeform: Shape 1"/>
          <p:cNvSpPr/>
          <p:nvPr/>
        </p:nvSpPr>
        <p:spPr>
          <a:xfrm>
            <a:off x="2249488" y="0"/>
            <a:ext cx="9942512" cy="6858000"/>
          </a:xfrm>
          <a:custGeom>
            <a:avLst/>
            <a:gdLst>
              <a:gd name="connsiteX0" fmla="*/ 9674177 w 9942072"/>
              <a:gd name="connsiteY0" fmla="*/ 0 h 6858000"/>
              <a:gd name="connsiteX1" fmla="*/ 9942072 w 9942072"/>
              <a:gd name="connsiteY1" fmla="*/ 0 h 6858000"/>
              <a:gd name="connsiteX2" fmla="*/ 9942072 w 9942072"/>
              <a:gd name="connsiteY2" fmla="*/ 3399593 h 6858000"/>
              <a:gd name="connsiteX3" fmla="*/ 9904665 w 9942072"/>
              <a:gd name="connsiteY3" fmla="*/ 3535012 h 6858000"/>
              <a:gd name="connsiteX4" fmla="*/ 8004202 w 9942072"/>
              <a:gd name="connsiteY4" fmla="*/ 6819412 h 6858000"/>
              <a:gd name="connsiteX5" fmla="*/ 7964115 w 9942072"/>
              <a:gd name="connsiteY5" fmla="*/ 6858000 h 6858000"/>
              <a:gd name="connsiteX6" fmla="*/ 1217173 w 9942072"/>
              <a:gd name="connsiteY6" fmla="*/ 6858000 h 6858000"/>
              <a:gd name="connsiteX7" fmla="*/ 1217172 w 9942072"/>
              <a:gd name="connsiteY7" fmla="*/ 6858000 h 6858000"/>
              <a:gd name="connsiteX8" fmla="*/ 70930 w 9942072"/>
              <a:gd name="connsiteY8" fmla="*/ 6858000 h 6858000"/>
              <a:gd name="connsiteX9" fmla="*/ 30843 w 9942072"/>
              <a:gd name="connsiteY9" fmla="*/ 6819412 h 6858000"/>
              <a:gd name="connsiteX10" fmla="*/ 0 w 9942072"/>
              <a:gd name="connsiteY10" fmla="*/ 6786686 h 6858000"/>
              <a:gd name="connsiteX11" fmla="*/ 352371 w 9942072"/>
              <a:gd name="connsiteY11" fmla="*/ 6822790 h 6858000"/>
              <a:gd name="connsiteX12" fmla="*/ 781915 w 9942072"/>
              <a:gd name="connsiteY12" fmla="*/ 6849126 h 6858000"/>
              <a:gd name="connsiteX13" fmla="*/ 1217173 w 9942072"/>
              <a:gd name="connsiteY13" fmla="*/ 6858000 h 6858000"/>
              <a:gd name="connsiteX14" fmla="*/ 1652430 w 9942072"/>
              <a:gd name="connsiteY14" fmla="*/ 6849126 h 6858000"/>
              <a:gd name="connsiteX15" fmla="*/ 9675372 w 9942072"/>
              <a:gd name="connsiteY15" fmla="*/ 38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42072" h="6858000">
                <a:moveTo>
                  <a:pt x="9674177" y="0"/>
                </a:moveTo>
                <a:lnTo>
                  <a:pt x="9942072" y="0"/>
                </a:lnTo>
                <a:lnTo>
                  <a:pt x="9942072" y="3399593"/>
                </a:lnTo>
                <a:lnTo>
                  <a:pt x="9904665" y="3535012"/>
                </a:lnTo>
                <a:cubicBezTo>
                  <a:pt x="9518040" y="4828437"/>
                  <a:pt x="8855433" y="5958906"/>
                  <a:pt x="8004202" y="6819412"/>
                </a:cubicBezTo>
                <a:lnTo>
                  <a:pt x="7964115" y="6858000"/>
                </a:lnTo>
                <a:lnTo>
                  <a:pt x="1217173" y="6858000"/>
                </a:lnTo>
                <a:lnTo>
                  <a:pt x="1217172" y="6858000"/>
                </a:lnTo>
                <a:lnTo>
                  <a:pt x="70930" y="6858000"/>
                </a:lnTo>
                <a:lnTo>
                  <a:pt x="30843" y="6819412"/>
                </a:lnTo>
                <a:lnTo>
                  <a:pt x="0" y="6786686"/>
                </a:lnTo>
                <a:lnTo>
                  <a:pt x="352371" y="6822790"/>
                </a:lnTo>
                <a:cubicBezTo>
                  <a:pt x="494541" y="6834432"/>
                  <a:pt x="637752" y="6843234"/>
                  <a:pt x="781915" y="6849126"/>
                </a:cubicBezTo>
                <a:lnTo>
                  <a:pt x="1217173" y="6858000"/>
                </a:lnTo>
                <a:lnTo>
                  <a:pt x="1652430" y="6849126"/>
                </a:lnTo>
                <a:cubicBezTo>
                  <a:pt x="6121488" y="6666468"/>
                  <a:pt x="9675372" y="3686923"/>
                  <a:pt x="9675372" y="38100"/>
                </a:cubicBezTo>
                <a:close/>
              </a:path>
            </a:pathLst>
          </a:custGeom>
          <a:solidFill>
            <a:srgbClr val="30C6C5"/>
          </a:solidFill>
          <a:ln w="12700" cap="flat" cmpd="sng" algn="ctr">
            <a:noFill/>
            <a:prstDash val="solid"/>
            <a:miter lim="800000"/>
          </a:ln>
          <a:effectLst/>
        </p:spPr>
        <p:txBody>
          <a:bodyPr anchor="ctr"/>
          <a:lstStyle/>
          <a:p>
            <a:pPr marL="914400" lvl="1" indent="-457200" algn="just" fontAlgn="auto">
              <a:buFont typeface="Arial" panose="020B0604020202020204"/>
              <a:buChar char="•"/>
              <a:defRPr/>
            </a:pPr>
            <a:endParaRPr lang="en-AU" kern="0">
              <a:solidFill>
                <a:prstClr val="white"/>
              </a:solidFill>
              <a:latin typeface="Century Gothic" panose="020B0502020202020204"/>
              <a:ea typeface="+mn-ea"/>
            </a:endParaRPr>
          </a:p>
        </p:txBody>
      </p:sp>
      <p:cxnSp>
        <p:nvCxnSpPr>
          <p:cNvPr id="14" name="直接连接符 13"/>
          <p:cNvCxnSpPr/>
          <p:nvPr/>
        </p:nvCxnSpPr>
        <p:spPr>
          <a:xfrm>
            <a:off x="798513" y="1120775"/>
            <a:ext cx="105727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bwMode="auto">
          <a:xfrm>
            <a:off x="10999788" y="776288"/>
            <a:ext cx="371475" cy="268287"/>
            <a:chOff x="6030913" y="4075113"/>
            <a:chExt cx="371475" cy="268288"/>
          </a:xfrm>
        </p:grpSpPr>
        <p:sp>
          <p:nvSpPr>
            <p:cNvPr id="30760" name="Freeform 21"/>
            <p:cNvSpPr/>
            <p:nvPr/>
          </p:nvSpPr>
          <p:spPr bwMode="auto">
            <a:xfrm>
              <a:off x="6030913" y="4119563"/>
              <a:ext cx="371475" cy="223838"/>
            </a:xfrm>
            <a:custGeom>
              <a:avLst/>
              <a:gdLst>
                <a:gd name="T0" fmla="*/ 449613462 w 277"/>
                <a:gd name="T1" fmla="*/ 301827987 h 166"/>
                <a:gd name="T2" fmla="*/ 46760254 w 277"/>
                <a:gd name="T3" fmla="*/ 301827987 h 166"/>
                <a:gd name="T4" fmla="*/ 0 w 277"/>
                <a:gd name="T5" fmla="*/ 254553688 h 166"/>
                <a:gd name="T6" fmla="*/ 0 w 277"/>
                <a:gd name="T7" fmla="*/ 47274320 h 166"/>
                <a:gd name="T8" fmla="*/ 46760254 w 277"/>
                <a:gd name="T9" fmla="*/ 0 h 166"/>
                <a:gd name="T10" fmla="*/ 449613462 w 277"/>
                <a:gd name="T11" fmla="*/ 0 h 166"/>
                <a:gd name="T12" fmla="*/ 498172062 w 277"/>
                <a:gd name="T13" fmla="*/ 47274320 h 166"/>
                <a:gd name="T14" fmla="*/ 498172062 w 277"/>
                <a:gd name="T15" fmla="*/ 254553688 h 166"/>
                <a:gd name="T16" fmla="*/ 449613462 w 277"/>
                <a:gd name="T17" fmla="*/ 301827987 h 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166"/>
                <a:gd name="T29" fmla="*/ 277 w 277"/>
                <a:gd name="T30" fmla="*/ 166 h 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166">
                  <a:moveTo>
                    <a:pt x="250" y="166"/>
                  </a:moveTo>
                  <a:cubicBezTo>
                    <a:pt x="26" y="166"/>
                    <a:pt x="26" y="166"/>
                    <a:pt x="26" y="166"/>
                  </a:cubicBezTo>
                  <a:cubicBezTo>
                    <a:pt x="12" y="166"/>
                    <a:pt x="0" y="155"/>
                    <a:pt x="0" y="140"/>
                  </a:cubicBezTo>
                  <a:cubicBezTo>
                    <a:pt x="0" y="26"/>
                    <a:pt x="0" y="26"/>
                    <a:pt x="0" y="26"/>
                  </a:cubicBezTo>
                  <a:cubicBezTo>
                    <a:pt x="0" y="12"/>
                    <a:pt x="12" y="0"/>
                    <a:pt x="26" y="0"/>
                  </a:cubicBezTo>
                  <a:cubicBezTo>
                    <a:pt x="250" y="0"/>
                    <a:pt x="250" y="0"/>
                    <a:pt x="250" y="0"/>
                  </a:cubicBezTo>
                  <a:cubicBezTo>
                    <a:pt x="265" y="0"/>
                    <a:pt x="277" y="12"/>
                    <a:pt x="277" y="26"/>
                  </a:cubicBezTo>
                  <a:cubicBezTo>
                    <a:pt x="277" y="140"/>
                    <a:pt x="277" y="140"/>
                    <a:pt x="277" y="140"/>
                  </a:cubicBezTo>
                  <a:cubicBezTo>
                    <a:pt x="277" y="155"/>
                    <a:pt x="265" y="166"/>
                    <a:pt x="250" y="166"/>
                  </a:cubicBezTo>
                </a:path>
              </a:pathLst>
            </a:custGeom>
            <a:solidFill>
              <a:srgbClr val="E74B4C"/>
            </a:solidFill>
            <a:ln w="9525">
              <a:noFill/>
              <a:round/>
            </a:ln>
          </p:spPr>
          <p:txBody>
            <a:bodyPr/>
            <a:lstStyle/>
            <a:p>
              <a:endParaRPr lang="zh-CN" altLang="en-US"/>
            </a:p>
          </p:txBody>
        </p:sp>
        <p:sp>
          <p:nvSpPr>
            <p:cNvPr id="30761" name="Rectangle 22"/>
            <p:cNvSpPr>
              <a:spLocks noChangeArrowheads="1"/>
            </p:cNvSpPr>
            <p:nvPr/>
          </p:nvSpPr>
          <p:spPr bwMode="auto">
            <a:xfrm>
              <a:off x="6030913" y="4176713"/>
              <a:ext cx="371475" cy="9525"/>
            </a:xfrm>
            <a:prstGeom prst="rect">
              <a:avLst/>
            </a:prstGeom>
            <a:solidFill>
              <a:srgbClr val="BC373D"/>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0762" name="Freeform 23"/>
            <p:cNvSpPr>
              <a:spLocks noEditPoints="1"/>
            </p:cNvSpPr>
            <p:nvPr/>
          </p:nvSpPr>
          <p:spPr bwMode="auto">
            <a:xfrm>
              <a:off x="6138863" y="4075113"/>
              <a:ext cx="155575" cy="66675"/>
            </a:xfrm>
            <a:custGeom>
              <a:avLst/>
              <a:gdLst>
                <a:gd name="T0" fmla="*/ 210465947 w 115"/>
                <a:gd name="T1" fmla="*/ 90725639 h 49"/>
                <a:gd name="T2" fmla="*/ 0 w 115"/>
                <a:gd name="T3" fmla="*/ 90725639 h 49"/>
                <a:gd name="T4" fmla="*/ 0 w 115"/>
                <a:gd name="T5" fmla="*/ 62952087 h 49"/>
                <a:gd name="T6" fmla="*/ 60394220 w 115"/>
                <a:gd name="T7" fmla="*/ 0 h 49"/>
                <a:gd name="T8" fmla="*/ 148241333 w 115"/>
                <a:gd name="T9" fmla="*/ 0 h 49"/>
                <a:gd name="T10" fmla="*/ 210465947 w 115"/>
                <a:gd name="T11" fmla="*/ 62952087 h 49"/>
                <a:gd name="T12" fmla="*/ 210465947 w 115"/>
                <a:gd name="T13" fmla="*/ 90725639 h 49"/>
                <a:gd name="T14" fmla="*/ 29281923 w 115"/>
                <a:gd name="T15" fmla="*/ 61101517 h 49"/>
                <a:gd name="T16" fmla="*/ 181184034 w 115"/>
                <a:gd name="T17" fmla="*/ 61101517 h 49"/>
                <a:gd name="T18" fmla="*/ 148241333 w 115"/>
                <a:gd name="T19" fmla="*/ 29624112 h 49"/>
                <a:gd name="T20" fmla="*/ 60394220 w 115"/>
                <a:gd name="T21" fmla="*/ 29624112 h 49"/>
                <a:gd name="T22" fmla="*/ 29281923 w 115"/>
                <a:gd name="T23" fmla="*/ 6110151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49"/>
                <a:gd name="T38" fmla="*/ 115 w 115"/>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49">
                  <a:moveTo>
                    <a:pt x="115" y="49"/>
                  </a:moveTo>
                  <a:cubicBezTo>
                    <a:pt x="0" y="49"/>
                    <a:pt x="0" y="49"/>
                    <a:pt x="0" y="49"/>
                  </a:cubicBezTo>
                  <a:cubicBezTo>
                    <a:pt x="0" y="34"/>
                    <a:pt x="0" y="34"/>
                    <a:pt x="0" y="34"/>
                  </a:cubicBezTo>
                  <a:cubicBezTo>
                    <a:pt x="0" y="15"/>
                    <a:pt x="15" y="0"/>
                    <a:pt x="33" y="0"/>
                  </a:cubicBezTo>
                  <a:cubicBezTo>
                    <a:pt x="81" y="0"/>
                    <a:pt x="81" y="0"/>
                    <a:pt x="81" y="0"/>
                  </a:cubicBezTo>
                  <a:cubicBezTo>
                    <a:pt x="100" y="0"/>
                    <a:pt x="115" y="15"/>
                    <a:pt x="115" y="34"/>
                  </a:cubicBezTo>
                  <a:lnTo>
                    <a:pt x="115" y="49"/>
                  </a:lnTo>
                  <a:close/>
                  <a:moveTo>
                    <a:pt x="16" y="33"/>
                  </a:moveTo>
                  <a:cubicBezTo>
                    <a:pt x="99" y="33"/>
                    <a:pt x="99" y="33"/>
                    <a:pt x="99" y="33"/>
                  </a:cubicBezTo>
                  <a:cubicBezTo>
                    <a:pt x="98" y="24"/>
                    <a:pt x="91" y="16"/>
                    <a:pt x="81" y="16"/>
                  </a:cubicBezTo>
                  <a:cubicBezTo>
                    <a:pt x="33" y="16"/>
                    <a:pt x="33" y="16"/>
                    <a:pt x="33" y="16"/>
                  </a:cubicBezTo>
                  <a:cubicBezTo>
                    <a:pt x="24" y="16"/>
                    <a:pt x="16" y="24"/>
                    <a:pt x="16" y="33"/>
                  </a:cubicBezTo>
                </a:path>
              </a:pathLst>
            </a:custGeom>
            <a:solidFill>
              <a:srgbClr val="E74B4C"/>
            </a:solidFill>
            <a:ln w="9525">
              <a:noFill/>
              <a:round/>
            </a:ln>
          </p:spPr>
          <p:txBody>
            <a:bodyPr/>
            <a:lstStyle/>
            <a:p>
              <a:endParaRPr lang="zh-CN" altLang="en-US"/>
            </a:p>
          </p:txBody>
        </p:sp>
        <p:sp>
          <p:nvSpPr>
            <p:cNvPr id="30763" name="Rectangle 24"/>
            <p:cNvSpPr>
              <a:spLocks noChangeArrowheads="1"/>
            </p:cNvSpPr>
            <p:nvPr/>
          </p:nvSpPr>
          <p:spPr bwMode="auto">
            <a:xfrm>
              <a:off x="6173788" y="4233863"/>
              <a:ext cx="85725" cy="20638"/>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sp>
          <p:nvSpPr>
            <p:cNvPr id="30764" name="Rectangle 25"/>
            <p:cNvSpPr>
              <a:spLocks noChangeArrowheads="1"/>
            </p:cNvSpPr>
            <p:nvPr/>
          </p:nvSpPr>
          <p:spPr bwMode="auto">
            <a:xfrm>
              <a:off x="6207125" y="4202113"/>
              <a:ext cx="19050" cy="85725"/>
            </a:xfrm>
            <a:prstGeom prst="rect">
              <a:avLst/>
            </a:prstGeom>
            <a:solidFill>
              <a:srgbClr val="FFFAEE"/>
            </a:solidFill>
            <a:ln w="9525">
              <a:noFill/>
              <a:miter lim="800000"/>
            </a:ln>
          </p:spPr>
          <p:txBody>
            <a:bodyPr/>
            <a:lstStyle/>
            <a:p>
              <a:endParaRPr lang="zh-CN" altLang="en-US">
                <a:latin typeface="等线" panose="02010600030101010101" charset="-122"/>
                <a:ea typeface="等线" panose="02010600030101010101" charset="-122"/>
              </a:endParaRPr>
            </a:p>
          </p:txBody>
        </p:sp>
      </p:grpSp>
      <p:grpSp>
        <p:nvGrpSpPr>
          <p:cNvPr id="3" name="组合 2"/>
          <p:cNvGrpSpPr/>
          <p:nvPr/>
        </p:nvGrpSpPr>
        <p:grpSpPr bwMode="auto">
          <a:xfrm>
            <a:off x="841375" y="463550"/>
            <a:ext cx="8453438" cy="541338"/>
            <a:chOff x="840752" y="464106"/>
            <a:chExt cx="8454796" cy="540149"/>
          </a:xfrm>
        </p:grpSpPr>
        <p:sp>
          <p:nvSpPr>
            <p:cNvPr id="21" name="平行四边形 20"/>
            <p:cNvSpPr/>
            <p:nvPr/>
          </p:nvSpPr>
          <p:spPr>
            <a:xfrm>
              <a:off x="840752" y="481531"/>
              <a:ext cx="8421453" cy="522724"/>
            </a:xfrm>
            <a:prstGeom prst="parallelogram">
              <a:avLst/>
            </a:prstGeom>
            <a:solidFill>
              <a:srgbClr val="1A7C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22" name="矩形 21"/>
            <p:cNvSpPr/>
            <p:nvPr/>
          </p:nvSpPr>
          <p:spPr>
            <a:xfrm>
              <a:off x="1593348" y="481531"/>
              <a:ext cx="7702200" cy="517972"/>
            </a:xfrm>
            <a:prstGeom prst="rect">
              <a:avLst/>
            </a:prstGeom>
          </p:spPr>
          <p:txBody>
            <a:bodyPr>
              <a:spAutoFit/>
            </a:bodyPr>
            <a:lstStyle/>
            <a:p>
              <a:pPr>
                <a:defRPr/>
              </a:pPr>
              <a:r>
                <a:rPr lang="zh-CN" altLang="en-US" sz="2800" b="1">
                  <a:solidFill>
                    <a:schemeClr val="bg1"/>
                  </a:solidFill>
                  <a:effectLst>
                    <a:outerShdw blurRad="38100" dist="38100" dir="2700000" algn="tl">
                      <a:srgbClr val="C0C0C0"/>
                    </a:outerShdw>
                  </a:effectLst>
                  <a:latin typeface="思源宋体 Heavy"/>
                  <a:ea typeface="思源宋体 Heavy"/>
                  <a:cs typeface="Times New Roman" panose="02020603050405020304" pitchFamily="18" charset="0"/>
                </a:rPr>
                <a:t>员工排查情况</a:t>
              </a:r>
              <a:endParaRPr lang="en-US" altLang="zh-CN" sz="2800" b="1">
                <a:solidFill>
                  <a:schemeClr val="bg1"/>
                </a:solidFill>
                <a:latin typeface="思源宋体 Heavy"/>
                <a:ea typeface="思源宋体 Heavy"/>
                <a:cs typeface="Times New Roman" panose="02020603050405020304" pitchFamily="18" charset="0"/>
              </a:endParaRPr>
            </a:p>
          </p:txBody>
        </p:sp>
        <p:sp>
          <p:nvSpPr>
            <p:cNvPr id="30759" name="pharmacy-sign_8148"/>
            <p:cNvSpPr>
              <a:spLocks noChangeAspect="1"/>
            </p:cNvSpPr>
            <p:nvPr/>
          </p:nvSpPr>
          <p:spPr bwMode="auto">
            <a:xfrm>
              <a:off x="1038327" y="464106"/>
              <a:ext cx="541154" cy="540148"/>
            </a:xfrm>
            <a:custGeom>
              <a:avLst/>
              <a:gdLst>
                <a:gd name="T0" fmla="*/ 33957288 w 8624"/>
                <a:gd name="T1" fmla="*/ 10619417 h 8608"/>
                <a:gd name="T2" fmla="*/ 23322015 w 8624"/>
                <a:gd name="T3" fmla="*/ 10619417 h 8608"/>
                <a:gd name="T4" fmla="*/ 23322015 w 8624"/>
                <a:gd name="T5" fmla="*/ 0 h 8608"/>
                <a:gd name="T6" fmla="*/ 10635269 w 8624"/>
                <a:gd name="T7" fmla="*/ 0 h 8608"/>
                <a:gd name="T8" fmla="*/ 10635269 w 8624"/>
                <a:gd name="T9" fmla="*/ 10619417 h 8608"/>
                <a:gd name="T10" fmla="*/ 0 w 8624"/>
                <a:gd name="T11" fmla="*/ 10619417 h 8608"/>
                <a:gd name="T12" fmla="*/ 0 w 8624"/>
                <a:gd name="T13" fmla="*/ 23286413 h 8608"/>
                <a:gd name="T14" fmla="*/ 10635269 w 8624"/>
                <a:gd name="T15" fmla="*/ 23286413 h 8608"/>
                <a:gd name="T16" fmla="*/ 10635269 w 8624"/>
                <a:gd name="T17" fmla="*/ 33894036 h 8608"/>
                <a:gd name="T18" fmla="*/ 23322015 w 8624"/>
                <a:gd name="T19" fmla="*/ 33894036 h 8608"/>
                <a:gd name="T20" fmla="*/ 23322015 w 8624"/>
                <a:gd name="T21" fmla="*/ 23286413 h 8608"/>
                <a:gd name="T22" fmla="*/ 33957288 w 8624"/>
                <a:gd name="T23" fmla="*/ 23286413 h 8608"/>
                <a:gd name="T24" fmla="*/ 33957288 w 8624"/>
                <a:gd name="T25" fmla="*/ 10619417 h 8608"/>
                <a:gd name="T26" fmla="*/ 33957288 w 8624"/>
                <a:gd name="T27" fmla="*/ 10619417 h 86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24"/>
                <a:gd name="T43" fmla="*/ 0 h 8608"/>
                <a:gd name="T44" fmla="*/ 8624 w 8624"/>
                <a:gd name="T45" fmla="*/ 8608 h 86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close/>
                </a:path>
              </a:pathLst>
            </a:custGeom>
            <a:solidFill>
              <a:schemeClr val="bg1"/>
            </a:solidFill>
            <a:ln w="9525">
              <a:noFill/>
              <a:round/>
            </a:ln>
          </p:spPr>
          <p:txBody>
            <a:bodyPr/>
            <a:lstStyle/>
            <a:p>
              <a:endParaRPr lang="zh-CN" altLang="en-US"/>
            </a:p>
          </p:txBody>
        </p:sp>
      </p:grpSp>
      <p:sp>
        <p:nvSpPr>
          <p:cNvPr id="27" name="矩形 26"/>
          <p:cNvSpPr>
            <a:spLocks noChangeArrowheads="1"/>
          </p:cNvSpPr>
          <p:nvPr/>
        </p:nvSpPr>
        <p:spPr bwMode="auto">
          <a:xfrm>
            <a:off x="779463" y="1266825"/>
            <a:ext cx="10610850" cy="3199765"/>
          </a:xfrm>
          <a:prstGeom prst="rect">
            <a:avLst/>
          </a:prstGeom>
          <a:noFill/>
          <a:ln w="9525">
            <a:noFill/>
            <a:miter lim="800000"/>
          </a:ln>
        </p:spPr>
        <p:txBody>
          <a:bodyPr>
            <a:spAutoFit/>
          </a:bodyPr>
          <a:lstStyle/>
          <a:p>
            <a:pPr marL="285750" indent="-285750">
              <a:lnSpc>
                <a:spcPct val="200000"/>
              </a:lnSpc>
              <a:buClr>
                <a:srgbClr val="013E6B"/>
              </a:buClr>
              <a:buFont typeface="Wingdings" panose="05000000000000000000" pitchFamily="2" charset="2"/>
              <a:buChar char="n"/>
            </a:pPr>
            <a:r>
              <a:rPr lang="zh-CN" altLang="en-US" sz="2400" b="1">
                <a:solidFill>
                  <a:srgbClr val="333333"/>
                </a:solidFill>
                <a:latin typeface="思源宋体 CN Medium"/>
                <a:ea typeface="思源宋体 CN Medium"/>
                <a:cs typeface="思源宋体 CN Medium"/>
              </a:rPr>
              <a:t>上班人员是否符合返岗条件（</a:t>
            </a:r>
            <a:r>
              <a:rPr lang="zh-CN" altLang="zh-CN" b="1"/>
              <a:t>★ ★</a:t>
            </a:r>
            <a:r>
              <a:rPr lang="zh-CN" altLang="zh-CN"/>
              <a:t> </a:t>
            </a:r>
            <a:r>
              <a:rPr lang="zh-CN" altLang="en-US" sz="2400" b="1">
                <a:solidFill>
                  <a:srgbClr val="333333"/>
                </a:solidFill>
                <a:latin typeface="思源宋体 CN Medium"/>
                <a:ea typeface="思源宋体 CN Medium"/>
                <a:cs typeface="思源宋体 CN Medium"/>
              </a:rPr>
              <a:t>）</a:t>
            </a:r>
            <a:endParaRPr lang="en-US" altLang="zh-CN" sz="2400" b="1">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b="1">
                <a:solidFill>
                  <a:srgbClr val="333333"/>
                </a:solidFill>
                <a:latin typeface="思源宋体 CN Medium"/>
                <a:ea typeface="思源宋体 CN Medium"/>
                <a:cs typeface="思源宋体 CN Medium"/>
              </a:rPr>
              <a:t>要求：</a:t>
            </a:r>
            <a:r>
              <a:rPr lang="zh-CN" altLang="en-US" sz="2200">
                <a:solidFill>
                  <a:srgbClr val="333333"/>
                </a:solidFill>
                <a:latin typeface="思源宋体 CN Medium"/>
                <a:ea typeface="思源宋体 CN Medium"/>
                <a:cs typeface="思源宋体 CN Medium"/>
              </a:rPr>
              <a:t>目前仍在疫情重点地区的人员暂不返岗（</a:t>
            </a:r>
            <a:r>
              <a:rPr lang="zh-CN" altLang="en-US" sz="2200">
                <a:solidFill>
                  <a:srgbClr val="EA2424"/>
                </a:solidFill>
                <a:latin typeface="思源宋体 CN Medium"/>
                <a:ea typeface="思源宋体 CN Medium"/>
                <a:cs typeface="思源宋体 CN Medium"/>
              </a:rPr>
              <a:t>包括市内市外</a:t>
            </a:r>
            <a:r>
              <a:rPr lang="zh-CN" altLang="en-US" sz="2200">
                <a:solidFill>
                  <a:srgbClr val="333333"/>
                </a:solidFill>
                <a:latin typeface="思源宋体 CN Medium"/>
                <a:ea typeface="思源宋体 CN Medium"/>
                <a:cs typeface="思源宋体 CN Medium"/>
              </a:rPr>
              <a:t>）；</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对</a:t>
            </a:r>
            <a:r>
              <a:rPr lang="en-US" altLang="zh-CN" sz="2200">
                <a:solidFill>
                  <a:srgbClr val="333333"/>
                </a:solidFill>
                <a:latin typeface="思源宋体 CN Medium"/>
                <a:ea typeface="思源宋体 CN Medium"/>
                <a:cs typeface="思源宋体 CN Medium"/>
              </a:rPr>
              <a:t>14</a:t>
            </a:r>
            <a:r>
              <a:rPr lang="zh-CN" altLang="en-US" sz="2200">
                <a:solidFill>
                  <a:srgbClr val="333333"/>
                </a:solidFill>
                <a:latin typeface="思源宋体 CN Medium"/>
                <a:ea typeface="思源宋体 CN Medium"/>
                <a:cs typeface="思源宋体 CN Medium"/>
              </a:rPr>
              <a:t>天有湖北旅居史、有确诊病例接触史落实居家或居住地隔离，不得返岗；</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对孕妇、有慢性基础疾病、</a:t>
            </a:r>
            <a:r>
              <a:rPr lang="en-US" altLang="zh-CN" sz="2200">
                <a:solidFill>
                  <a:srgbClr val="333333"/>
                </a:solidFill>
                <a:latin typeface="思源宋体 CN Medium"/>
                <a:ea typeface="思源宋体 CN Medium"/>
                <a:cs typeface="思源宋体 CN Medium"/>
              </a:rPr>
              <a:t>60</a:t>
            </a:r>
            <a:r>
              <a:rPr lang="zh-CN" altLang="en-US" sz="2200">
                <a:solidFill>
                  <a:srgbClr val="333333"/>
                </a:solidFill>
                <a:latin typeface="思源宋体 CN Medium"/>
                <a:ea typeface="思源宋体 CN Medium"/>
                <a:cs typeface="思源宋体 CN Medium"/>
              </a:rPr>
              <a:t>岁以上人员不安排返岗；</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有发热、咳嗽等异常症状的暂不返岗；</a:t>
            </a:r>
            <a:endParaRPr lang="zh-CN" altLang="en-US" sz="2200">
              <a:solidFill>
                <a:srgbClr val="333333"/>
              </a:solidFill>
              <a:latin typeface="思源宋体 CN Medium"/>
              <a:ea typeface="思源宋体 CN Medium"/>
              <a:cs typeface="思源宋体 CN Medium"/>
            </a:endParaRPr>
          </a:p>
          <a:p>
            <a:pPr marL="285750" indent="-285750">
              <a:buClr>
                <a:srgbClr val="013E6B"/>
              </a:buClr>
              <a:buFont typeface="Wingdings" panose="05000000000000000000" pitchFamily="2" charset="2"/>
              <a:buNone/>
            </a:pPr>
            <a:r>
              <a:rPr lang="zh-CN" altLang="en-US" sz="2200">
                <a:solidFill>
                  <a:srgbClr val="333333"/>
                </a:solidFill>
                <a:latin typeface="思源宋体 CN Medium"/>
                <a:ea typeface="思源宋体 CN Medium"/>
                <a:cs typeface="思源宋体 CN Medium"/>
              </a:rPr>
              <a:t>      </a:t>
            </a:r>
            <a:r>
              <a:rPr lang="zh-CN" altLang="en-US" sz="2200">
                <a:solidFill>
                  <a:srgbClr val="EA2424"/>
                </a:solidFill>
                <a:latin typeface="思源宋体 CN Medium"/>
                <a:ea typeface="思源宋体 CN Medium"/>
                <a:cs typeface="思源宋体 CN Medium"/>
              </a:rPr>
              <a:t>疫情重点地区员工不得擅自提前返渝返碚返岗，优先安排本地员工或无疫情地区员工返岗（返岗员工要有居住地开具的无接触史、身体健康证明）</a:t>
            </a:r>
            <a:endParaRPr lang="zh-CN" altLang="en-US" sz="2200">
              <a:solidFill>
                <a:srgbClr val="EA2424"/>
              </a:solidFill>
            </a:endParaRPr>
          </a:p>
          <a:p>
            <a:pPr marL="285750" indent="-285750">
              <a:buClr>
                <a:srgbClr val="013E6B"/>
              </a:buClr>
              <a:buFont typeface="Wingdings" panose="05000000000000000000" pitchFamily="2" charset="2"/>
              <a:buNone/>
            </a:pPr>
            <a:r>
              <a:rPr lang="zh-CN" altLang="en-US" sz="2200" b="1">
                <a:solidFill>
                  <a:srgbClr val="333333"/>
                </a:solidFill>
              </a:rPr>
              <a:t>目前存在的问题：</a:t>
            </a:r>
            <a:r>
              <a:rPr lang="zh-CN" altLang="en-US" sz="2200">
                <a:solidFill>
                  <a:srgbClr val="333333"/>
                </a:solidFill>
                <a:latin typeface="思源宋体 CN Medium"/>
                <a:ea typeface="思源宋体 CN Medium"/>
                <a:cs typeface="思源宋体 CN Medium"/>
              </a:rPr>
              <a:t>市外返渝人员未隔离满</a:t>
            </a:r>
            <a:r>
              <a:rPr lang="en-US" altLang="zh-CN" sz="2200">
                <a:solidFill>
                  <a:srgbClr val="333333"/>
                </a:solidFill>
                <a:latin typeface="思源宋体 CN Medium"/>
                <a:ea typeface="思源宋体 CN Medium"/>
                <a:cs typeface="思源宋体 CN Medium"/>
              </a:rPr>
              <a:t>14</a:t>
            </a:r>
            <a:r>
              <a:rPr lang="zh-CN" altLang="en-US" sz="2200">
                <a:solidFill>
                  <a:srgbClr val="333333"/>
                </a:solidFill>
                <a:latin typeface="思源宋体 CN Medium"/>
                <a:ea typeface="思源宋体 CN Medium"/>
                <a:cs typeface="思源宋体 CN Medium"/>
              </a:rPr>
              <a:t>天（</a:t>
            </a:r>
            <a:r>
              <a:rPr lang="zh-CN" altLang="en-US" sz="2200">
                <a:solidFill>
                  <a:srgbClr val="EA2424"/>
                </a:solidFill>
                <a:latin typeface="思源宋体 CN Medium"/>
                <a:ea typeface="思源宋体 CN Medium"/>
                <a:cs typeface="思源宋体 CN Medium"/>
              </a:rPr>
              <a:t>市内重点地区返岗人员参照执行</a:t>
            </a:r>
            <a:r>
              <a:rPr lang="zh-CN" altLang="en-US" sz="2200">
                <a:solidFill>
                  <a:srgbClr val="333333"/>
                </a:solidFill>
                <a:latin typeface="思源宋体 CN Medium"/>
                <a:ea typeface="思源宋体 CN Medium"/>
                <a:cs typeface="思源宋体 CN Medium"/>
              </a:rPr>
              <a:t>）</a:t>
            </a:r>
            <a:endParaRPr lang="zh-CN" altLang="en-US" sz="2200">
              <a:solidFill>
                <a:srgbClr val="333333"/>
              </a:solidFill>
              <a:latin typeface="思源宋体 CN Medium"/>
              <a:ea typeface="思源宋体 CN Medium"/>
              <a:cs typeface="思源宋体 CN Medium"/>
            </a:endParaRPr>
          </a:p>
        </p:txBody>
      </p:sp>
      <p:grpSp>
        <p:nvGrpSpPr>
          <p:cNvPr id="2" name="组合 1"/>
          <p:cNvGrpSpPr/>
          <p:nvPr/>
        </p:nvGrpSpPr>
        <p:grpSpPr bwMode="auto">
          <a:xfrm>
            <a:off x="9294813" y="463550"/>
            <a:ext cx="1081087" cy="577850"/>
            <a:chOff x="8857398" y="464106"/>
            <a:chExt cx="1080000" cy="577033"/>
          </a:xfrm>
        </p:grpSpPr>
        <p:sp>
          <p:nvSpPr>
            <p:cNvPr id="24" name="平行四边形 23"/>
            <p:cNvSpPr/>
            <p:nvPr/>
          </p:nvSpPr>
          <p:spPr>
            <a:xfrm>
              <a:off x="8857398" y="481544"/>
              <a:ext cx="1080000" cy="523134"/>
            </a:xfrm>
            <a:prstGeom prst="parallelogram">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pic>
          <p:nvPicPr>
            <p:cNvPr id="30756" name="图形 29"/>
            <p:cNvPicPr>
              <a:picLocks noChangeAspect="1"/>
            </p:cNvPicPr>
            <p:nvPr/>
          </p:nvPicPr>
          <p:blipFill>
            <a:blip r:embed="rId2"/>
            <a:srcRect/>
            <a:stretch>
              <a:fillRect/>
            </a:stretch>
          </p:blipFill>
          <p:spPr bwMode="auto">
            <a:xfrm>
              <a:off x="9098366" y="464106"/>
              <a:ext cx="577033" cy="577033"/>
            </a:xfrm>
            <a:prstGeom prst="rect">
              <a:avLst/>
            </a:prstGeom>
            <a:noFill/>
            <a:ln w="9525">
              <a:noFill/>
              <a:miter lim="800000"/>
              <a:headEnd/>
              <a:tailEnd/>
            </a:ln>
          </p:spPr>
        </p:pic>
      </p:grpSp>
      <p:grpSp>
        <p:nvGrpSpPr>
          <p:cNvPr id="41" name="组合 40"/>
          <p:cNvGrpSpPr/>
          <p:nvPr/>
        </p:nvGrpSpPr>
        <p:grpSpPr bwMode="auto">
          <a:xfrm>
            <a:off x="3049588" y="4443413"/>
            <a:ext cx="885825" cy="885825"/>
            <a:chOff x="1364343" y="4347029"/>
            <a:chExt cx="885585" cy="885585"/>
          </a:xfrm>
        </p:grpSpPr>
        <p:sp>
          <p:nvSpPr>
            <p:cNvPr id="34" name="椭圆 33"/>
            <p:cNvSpPr/>
            <p:nvPr/>
          </p:nvSpPr>
          <p:spPr>
            <a:xfrm>
              <a:off x="1364343" y="434702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54" name="pedestrian-man_76859"/>
            <p:cNvSpPr>
              <a:spLocks noChangeAspect="1"/>
            </p:cNvSpPr>
            <p:nvPr/>
          </p:nvSpPr>
          <p:spPr bwMode="auto">
            <a:xfrm>
              <a:off x="1664062" y="4484979"/>
              <a:ext cx="286146" cy="609685"/>
            </a:xfrm>
            <a:custGeom>
              <a:avLst/>
              <a:gdLst>
                <a:gd name="T0" fmla="*/ 109200 w 279914"/>
                <a:gd name="T1" fmla="*/ 150179 h 596405"/>
                <a:gd name="T2" fmla="*/ 133684 w 279914"/>
                <a:gd name="T3" fmla="*/ 150179 h 596405"/>
                <a:gd name="T4" fmla="*/ 194643 w 279914"/>
                <a:gd name="T5" fmla="*/ 150179 h 596405"/>
                <a:gd name="T6" fmla="*/ 214630 w 279914"/>
                <a:gd name="T7" fmla="*/ 170140 h 596405"/>
                <a:gd name="T8" fmla="*/ 214630 w 279914"/>
                <a:gd name="T9" fmla="*/ 172137 h 596405"/>
                <a:gd name="T10" fmla="*/ 217129 w 279914"/>
                <a:gd name="T11" fmla="*/ 243498 h 596405"/>
                <a:gd name="T12" fmla="*/ 224624 w 279914"/>
                <a:gd name="T13" fmla="*/ 262461 h 596405"/>
                <a:gd name="T14" fmla="*/ 287081 w 279914"/>
                <a:gd name="T15" fmla="*/ 331328 h 596405"/>
                <a:gd name="T16" fmla="*/ 287081 w 279914"/>
                <a:gd name="T17" fmla="*/ 359772 h 596405"/>
                <a:gd name="T18" fmla="*/ 280086 w 279914"/>
                <a:gd name="T19" fmla="*/ 367257 h 596405"/>
                <a:gd name="T20" fmla="*/ 266095 w 279914"/>
                <a:gd name="T21" fmla="*/ 373246 h 596405"/>
                <a:gd name="T22" fmla="*/ 252105 w 279914"/>
                <a:gd name="T23" fmla="*/ 367257 h 596405"/>
                <a:gd name="T24" fmla="*/ 214630 w 279914"/>
                <a:gd name="T25" fmla="*/ 328334 h 596405"/>
                <a:gd name="T26" fmla="*/ 214630 w 279914"/>
                <a:gd name="T27" fmla="*/ 360770 h 596405"/>
                <a:gd name="T28" fmla="*/ 215629 w 279914"/>
                <a:gd name="T29" fmla="*/ 362268 h 596405"/>
                <a:gd name="T30" fmla="*/ 236615 w 279914"/>
                <a:gd name="T31" fmla="*/ 409675 h 596405"/>
                <a:gd name="T32" fmla="*/ 251106 w 279914"/>
                <a:gd name="T33" fmla="*/ 462573 h 596405"/>
                <a:gd name="T34" fmla="*/ 266095 w 279914"/>
                <a:gd name="T35" fmla="*/ 581343 h 596405"/>
                <a:gd name="T36" fmla="*/ 238615 w 279914"/>
                <a:gd name="T37" fmla="*/ 621264 h 596405"/>
                <a:gd name="T38" fmla="*/ 234117 w 279914"/>
                <a:gd name="T39" fmla="*/ 622263 h 596405"/>
                <a:gd name="T40" fmla="*/ 226622 w 279914"/>
                <a:gd name="T41" fmla="*/ 623261 h 596405"/>
                <a:gd name="T42" fmla="*/ 197641 w 279914"/>
                <a:gd name="T43" fmla="*/ 596314 h 596405"/>
                <a:gd name="T44" fmla="*/ 187148 w 279914"/>
                <a:gd name="T45" fmla="*/ 499002 h 596405"/>
                <a:gd name="T46" fmla="*/ 174657 w 279914"/>
                <a:gd name="T47" fmla="*/ 449598 h 596405"/>
                <a:gd name="T48" fmla="*/ 153171 w 279914"/>
                <a:gd name="T49" fmla="*/ 396701 h 596405"/>
                <a:gd name="T50" fmla="*/ 92212 w 279914"/>
                <a:gd name="T51" fmla="*/ 587330 h 596405"/>
                <a:gd name="T52" fmla="*/ 59233 w 279914"/>
                <a:gd name="T53" fmla="*/ 611285 h 596405"/>
                <a:gd name="T54" fmla="*/ 50239 w 279914"/>
                <a:gd name="T55" fmla="*/ 610286 h 596405"/>
                <a:gd name="T56" fmla="*/ 45743 w 279914"/>
                <a:gd name="T57" fmla="*/ 608789 h 596405"/>
                <a:gd name="T58" fmla="*/ 25756 w 279914"/>
                <a:gd name="T59" fmla="*/ 593320 h 596405"/>
                <a:gd name="T60" fmla="*/ 23757 w 279914"/>
                <a:gd name="T61" fmla="*/ 568367 h 596405"/>
                <a:gd name="T62" fmla="*/ 88714 w 279914"/>
                <a:gd name="T63" fmla="*/ 364263 h 596405"/>
                <a:gd name="T64" fmla="*/ 89214 w 279914"/>
                <a:gd name="T65" fmla="*/ 362767 h 596405"/>
                <a:gd name="T66" fmla="*/ 89214 w 279914"/>
                <a:gd name="T67" fmla="*/ 285916 h 596405"/>
                <a:gd name="T68" fmla="*/ 50739 w 279914"/>
                <a:gd name="T69" fmla="*/ 362767 h 596405"/>
                <a:gd name="T70" fmla="*/ 32251 w 279914"/>
                <a:gd name="T71" fmla="*/ 373745 h 596405"/>
                <a:gd name="T72" fmla="*/ 23757 w 279914"/>
                <a:gd name="T73" fmla="*/ 372248 h 596405"/>
                <a:gd name="T74" fmla="*/ 11765 w 279914"/>
                <a:gd name="T75" fmla="*/ 366760 h 596405"/>
                <a:gd name="T76" fmla="*/ 1272 w 279914"/>
                <a:gd name="T77" fmla="*/ 355780 h 596405"/>
                <a:gd name="T78" fmla="*/ 1772 w 279914"/>
                <a:gd name="T79" fmla="*/ 340311 h 596405"/>
                <a:gd name="T80" fmla="*/ 84216 w 279914"/>
                <a:gd name="T81" fmla="*/ 165650 h 596405"/>
                <a:gd name="T82" fmla="*/ 109200 w 279914"/>
                <a:gd name="T83" fmla="*/ 150179 h 596405"/>
                <a:gd name="T84" fmla="*/ 157675 w 279914"/>
                <a:gd name="T85" fmla="*/ 0 h 596405"/>
                <a:gd name="T86" fmla="*/ 224141 w 279914"/>
                <a:gd name="T87" fmla="*/ 66626 h 596405"/>
                <a:gd name="T88" fmla="*/ 157675 w 279914"/>
                <a:gd name="T89" fmla="*/ 133251 h 596405"/>
                <a:gd name="T90" fmla="*/ 91209 w 279914"/>
                <a:gd name="T91" fmla="*/ 66626 h 596405"/>
                <a:gd name="T92" fmla="*/ 157675 w 279914"/>
                <a:gd name="T93" fmla="*/ 0 h 5964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79914"/>
                <a:gd name="T142" fmla="*/ 0 h 596405"/>
                <a:gd name="T143" fmla="*/ 279914 w 279914"/>
                <a:gd name="T144" fmla="*/ 596405 h 5964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79914" h="596405">
                  <a:moveTo>
                    <a:pt x="104496" y="143708"/>
                  </a:moveTo>
                  <a:lnTo>
                    <a:pt x="127925" y="143708"/>
                  </a:lnTo>
                  <a:lnTo>
                    <a:pt x="186257" y="143708"/>
                  </a:lnTo>
                  <a:cubicBezTo>
                    <a:pt x="196777" y="143708"/>
                    <a:pt x="205383" y="152304"/>
                    <a:pt x="205383" y="162809"/>
                  </a:cubicBezTo>
                  <a:lnTo>
                    <a:pt x="205383" y="164720"/>
                  </a:lnTo>
                  <a:lnTo>
                    <a:pt x="207774" y="233006"/>
                  </a:lnTo>
                  <a:cubicBezTo>
                    <a:pt x="207774" y="238259"/>
                    <a:pt x="211121" y="246854"/>
                    <a:pt x="214946" y="251152"/>
                  </a:cubicBezTo>
                  <a:lnTo>
                    <a:pt x="274713" y="317051"/>
                  </a:lnTo>
                  <a:cubicBezTo>
                    <a:pt x="281885" y="324692"/>
                    <a:pt x="281407" y="336630"/>
                    <a:pt x="274713" y="344270"/>
                  </a:cubicBezTo>
                  <a:lnTo>
                    <a:pt x="268019" y="351433"/>
                  </a:lnTo>
                  <a:cubicBezTo>
                    <a:pt x="264672" y="355253"/>
                    <a:pt x="259891" y="357163"/>
                    <a:pt x="254631" y="357163"/>
                  </a:cubicBezTo>
                  <a:cubicBezTo>
                    <a:pt x="249372" y="357163"/>
                    <a:pt x="244590" y="355253"/>
                    <a:pt x="241243" y="351433"/>
                  </a:cubicBezTo>
                  <a:lnTo>
                    <a:pt x="205383" y="314186"/>
                  </a:lnTo>
                  <a:lnTo>
                    <a:pt x="205383" y="345225"/>
                  </a:lnTo>
                  <a:cubicBezTo>
                    <a:pt x="205861" y="345703"/>
                    <a:pt x="206339" y="346180"/>
                    <a:pt x="206339" y="346658"/>
                  </a:cubicBezTo>
                  <a:lnTo>
                    <a:pt x="226421" y="392023"/>
                  </a:lnTo>
                  <a:cubicBezTo>
                    <a:pt x="232159" y="405394"/>
                    <a:pt x="238375" y="428315"/>
                    <a:pt x="240287" y="442641"/>
                  </a:cubicBezTo>
                  <a:lnTo>
                    <a:pt x="254631" y="556293"/>
                  </a:lnTo>
                  <a:cubicBezTo>
                    <a:pt x="257022" y="573006"/>
                    <a:pt x="245069" y="590197"/>
                    <a:pt x="228334" y="594495"/>
                  </a:cubicBezTo>
                  <a:lnTo>
                    <a:pt x="224030" y="595450"/>
                  </a:lnTo>
                  <a:cubicBezTo>
                    <a:pt x="221640" y="595928"/>
                    <a:pt x="219249" y="596405"/>
                    <a:pt x="216858" y="596405"/>
                  </a:cubicBezTo>
                  <a:cubicBezTo>
                    <a:pt x="202514" y="596405"/>
                    <a:pt x="190561" y="585422"/>
                    <a:pt x="189126" y="570619"/>
                  </a:cubicBezTo>
                  <a:lnTo>
                    <a:pt x="179085" y="477501"/>
                  </a:lnTo>
                  <a:cubicBezTo>
                    <a:pt x="177651" y="464130"/>
                    <a:pt x="172391" y="442641"/>
                    <a:pt x="167132" y="430225"/>
                  </a:cubicBezTo>
                  <a:lnTo>
                    <a:pt x="146572" y="379607"/>
                  </a:lnTo>
                  <a:lnTo>
                    <a:pt x="88239" y="562023"/>
                  </a:lnTo>
                  <a:cubicBezTo>
                    <a:pt x="83935" y="575394"/>
                    <a:pt x="71026" y="584945"/>
                    <a:pt x="56681" y="584945"/>
                  </a:cubicBezTo>
                  <a:cubicBezTo>
                    <a:pt x="53813" y="584945"/>
                    <a:pt x="50944" y="584467"/>
                    <a:pt x="48075" y="583989"/>
                  </a:cubicBezTo>
                  <a:lnTo>
                    <a:pt x="43772" y="582557"/>
                  </a:lnTo>
                  <a:cubicBezTo>
                    <a:pt x="35643" y="580647"/>
                    <a:pt x="28949" y="574916"/>
                    <a:pt x="24646" y="567754"/>
                  </a:cubicBezTo>
                  <a:cubicBezTo>
                    <a:pt x="20821" y="560113"/>
                    <a:pt x="19865" y="551995"/>
                    <a:pt x="22734" y="543877"/>
                  </a:cubicBezTo>
                  <a:lnTo>
                    <a:pt x="84892" y="348568"/>
                  </a:lnTo>
                  <a:cubicBezTo>
                    <a:pt x="85370" y="348090"/>
                    <a:pt x="85370" y="347613"/>
                    <a:pt x="85370" y="347135"/>
                  </a:cubicBezTo>
                  <a:lnTo>
                    <a:pt x="85370" y="273596"/>
                  </a:lnTo>
                  <a:lnTo>
                    <a:pt x="48553" y="347135"/>
                  </a:lnTo>
                  <a:cubicBezTo>
                    <a:pt x="45206" y="353343"/>
                    <a:pt x="38512" y="357641"/>
                    <a:pt x="30862" y="357641"/>
                  </a:cubicBezTo>
                  <a:cubicBezTo>
                    <a:pt x="27993" y="357641"/>
                    <a:pt x="25602" y="357163"/>
                    <a:pt x="22734" y="356208"/>
                  </a:cubicBezTo>
                  <a:lnTo>
                    <a:pt x="11258" y="350956"/>
                  </a:lnTo>
                  <a:cubicBezTo>
                    <a:pt x="6477" y="349045"/>
                    <a:pt x="3130" y="345225"/>
                    <a:pt x="1217" y="340450"/>
                  </a:cubicBezTo>
                  <a:cubicBezTo>
                    <a:pt x="-695" y="335675"/>
                    <a:pt x="-217" y="330422"/>
                    <a:pt x="1695" y="325647"/>
                  </a:cubicBezTo>
                  <a:lnTo>
                    <a:pt x="80588" y="158512"/>
                  </a:lnTo>
                  <a:cubicBezTo>
                    <a:pt x="84892" y="150394"/>
                    <a:pt x="95411" y="143708"/>
                    <a:pt x="104496" y="143708"/>
                  </a:cubicBezTo>
                  <a:close/>
                  <a:moveTo>
                    <a:pt x="150882" y="0"/>
                  </a:moveTo>
                  <a:cubicBezTo>
                    <a:pt x="186008" y="0"/>
                    <a:pt x="214484" y="28544"/>
                    <a:pt x="214484" y="63755"/>
                  </a:cubicBezTo>
                  <a:cubicBezTo>
                    <a:pt x="214484" y="98966"/>
                    <a:pt x="186008" y="127510"/>
                    <a:pt x="150882" y="127510"/>
                  </a:cubicBezTo>
                  <a:cubicBezTo>
                    <a:pt x="115756" y="127510"/>
                    <a:pt x="87280" y="98966"/>
                    <a:pt x="87280" y="63755"/>
                  </a:cubicBezTo>
                  <a:cubicBezTo>
                    <a:pt x="87280" y="28544"/>
                    <a:pt x="115756" y="0"/>
                    <a:pt x="150882" y="0"/>
                  </a:cubicBezTo>
                  <a:close/>
                </a:path>
              </a:pathLst>
            </a:custGeom>
            <a:solidFill>
              <a:srgbClr val="FFA300"/>
            </a:solidFill>
            <a:ln w="9525">
              <a:noFill/>
              <a:round/>
            </a:ln>
          </p:spPr>
          <p:txBody>
            <a:bodyPr/>
            <a:lstStyle/>
            <a:p>
              <a:endParaRPr lang="zh-CN" altLang="en-US"/>
            </a:p>
          </p:txBody>
        </p:sp>
      </p:grpSp>
      <p:grpSp>
        <p:nvGrpSpPr>
          <p:cNvPr id="43" name="组合 42"/>
          <p:cNvGrpSpPr/>
          <p:nvPr/>
        </p:nvGrpSpPr>
        <p:grpSpPr bwMode="auto">
          <a:xfrm>
            <a:off x="4751388" y="4443413"/>
            <a:ext cx="885825" cy="885825"/>
            <a:chOff x="2634343" y="4329249"/>
            <a:chExt cx="885585" cy="885585"/>
          </a:xfrm>
        </p:grpSpPr>
        <p:sp>
          <p:nvSpPr>
            <p:cNvPr id="35" name="椭圆 34"/>
            <p:cNvSpPr/>
            <p:nvPr/>
          </p:nvSpPr>
          <p:spPr>
            <a:xfrm>
              <a:off x="2634343" y="432924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52" name="cyclist_64575"/>
            <p:cNvSpPr>
              <a:spLocks noChangeAspect="1"/>
            </p:cNvSpPr>
            <p:nvPr/>
          </p:nvSpPr>
          <p:spPr bwMode="auto">
            <a:xfrm>
              <a:off x="2817659" y="4529068"/>
              <a:ext cx="518952" cy="485946"/>
            </a:xfrm>
            <a:custGeom>
              <a:avLst/>
              <a:gdLst>
                <a:gd name="T0" fmla="*/ 352580 w 606022"/>
                <a:gd name="T1" fmla="*/ 272037 h 567478"/>
                <a:gd name="T2" fmla="*/ 300115 w 606022"/>
                <a:gd name="T3" fmla="*/ 324434 h 567478"/>
                <a:gd name="T4" fmla="*/ 352580 w 606022"/>
                <a:gd name="T5" fmla="*/ 376830 h 567478"/>
                <a:gd name="T6" fmla="*/ 405773 w 606022"/>
                <a:gd name="T7" fmla="*/ 324434 h 567478"/>
                <a:gd name="T8" fmla="*/ 352580 w 606022"/>
                <a:gd name="T9" fmla="*/ 272037 h 567478"/>
                <a:gd name="T10" fmla="*/ 91083 w 606022"/>
                <a:gd name="T11" fmla="*/ 272037 h 567478"/>
                <a:gd name="T12" fmla="*/ 38619 w 606022"/>
                <a:gd name="T13" fmla="*/ 324434 h 567478"/>
                <a:gd name="T14" fmla="*/ 91083 w 606022"/>
                <a:gd name="T15" fmla="*/ 376830 h 567478"/>
                <a:gd name="T16" fmla="*/ 144276 w 606022"/>
                <a:gd name="T17" fmla="*/ 324434 h 567478"/>
                <a:gd name="T18" fmla="*/ 91083 w 606022"/>
                <a:gd name="T19" fmla="*/ 272037 h 567478"/>
                <a:gd name="T20" fmla="*/ 352580 w 606022"/>
                <a:gd name="T21" fmla="*/ 233466 h 567478"/>
                <a:gd name="T22" fmla="*/ 444392 w 606022"/>
                <a:gd name="T23" fmla="*/ 324434 h 567478"/>
                <a:gd name="T24" fmla="*/ 352580 w 606022"/>
                <a:gd name="T25" fmla="*/ 416128 h 567478"/>
                <a:gd name="T26" fmla="*/ 261496 w 606022"/>
                <a:gd name="T27" fmla="*/ 324434 h 567478"/>
                <a:gd name="T28" fmla="*/ 352580 w 606022"/>
                <a:gd name="T29" fmla="*/ 233466 h 567478"/>
                <a:gd name="T30" fmla="*/ 91083 w 606022"/>
                <a:gd name="T31" fmla="*/ 233466 h 567478"/>
                <a:gd name="T32" fmla="*/ 182896 w 606022"/>
                <a:gd name="T33" fmla="*/ 324434 h 567478"/>
                <a:gd name="T34" fmla="*/ 91083 w 606022"/>
                <a:gd name="T35" fmla="*/ 416128 h 567478"/>
                <a:gd name="T36" fmla="*/ 0 w 606022"/>
                <a:gd name="T37" fmla="*/ 324434 h 567478"/>
                <a:gd name="T38" fmla="*/ 91083 w 606022"/>
                <a:gd name="T39" fmla="*/ 233466 h 567478"/>
                <a:gd name="T40" fmla="*/ 252812 w 606022"/>
                <a:gd name="T41" fmla="*/ 62627 h 567478"/>
                <a:gd name="T42" fmla="*/ 273941 w 606022"/>
                <a:gd name="T43" fmla="*/ 74993 h 567478"/>
                <a:gd name="T44" fmla="*/ 310373 w 606022"/>
                <a:gd name="T45" fmla="*/ 129547 h 567478"/>
                <a:gd name="T46" fmla="*/ 344617 w 606022"/>
                <a:gd name="T47" fmla="*/ 131002 h 567478"/>
                <a:gd name="T48" fmla="*/ 372304 w 606022"/>
                <a:gd name="T49" fmla="*/ 160824 h 567478"/>
                <a:gd name="T50" fmla="*/ 342431 w 606022"/>
                <a:gd name="T51" fmla="*/ 188464 h 567478"/>
                <a:gd name="T52" fmla="*/ 292886 w 606022"/>
                <a:gd name="T53" fmla="*/ 187010 h 567478"/>
                <a:gd name="T54" fmla="*/ 269570 w 606022"/>
                <a:gd name="T55" fmla="*/ 173916 h 567478"/>
                <a:gd name="T56" fmla="*/ 244798 w 606022"/>
                <a:gd name="T57" fmla="*/ 136092 h 567478"/>
                <a:gd name="T58" fmla="*/ 191610 w 606022"/>
                <a:gd name="T59" fmla="*/ 187010 h 567478"/>
                <a:gd name="T60" fmla="*/ 240425 w 606022"/>
                <a:gd name="T61" fmla="*/ 230653 h 567478"/>
                <a:gd name="T62" fmla="*/ 250627 w 606022"/>
                <a:gd name="T63" fmla="*/ 252475 h 567478"/>
                <a:gd name="T64" fmla="*/ 250627 w 606022"/>
                <a:gd name="T65" fmla="*/ 364492 h 567478"/>
                <a:gd name="T66" fmla="*/ 221483 w 606022"/>
                <a:gd name="T67" fmla="*/ 393587 h 567478"/>
                <a:gd name="T68" fmla="*/ 192337 w 606022"/>
                <a:gd name="T69" fmla="*/ 364492 h 567478"/>
                <a:gd name="T70" fmla="*/ 192337 w 606022"/>
                <a:gd name="T71" fmla="*/ 265567 h 567478"/>
                <a:gd name="T72" fmla="*/ 129678 w 606022"/>
                <a:gd name="T73" fmla="*/ 209559 h 567478"/>
                <a:gd name="T74" fmla="*/ 119478 w 606022"/>
                <a:gd name="T75" fmla="*/ 188464 h 567478"/>
                <a:gd name="T76" fmla="*/ 128221 w 606022"/>
                <a:gd name="T77" fmla="*/ 167371 h 567478"/>
                <a:gd name="T78" fmla="*/ 229497 w 606022"/>
                <a:gd name="T79" fmla="*/ 70629 h 567478"/>
                <a:gd name="T80" fmla="*/ 252812 w 606022"/>
                <a:gd name="T81" fmla="*/ 62627 h 567478"/>
                <a:gd name="T82" fmla="*/ 314344 w 606022"/>
                <a:gd name="T83" fmla="*/ 0 h 567478"/>
                <a:gd name="T84" fmla="*/ 352594 w 606022"/>
                <a:gd name="T85" fmla="*/ 38542 h 567478"/>
                <a:gd name="T86" fmla="*/ 314344 w 606022"/>
                <a:gd name="T87" fmla="*/ 77082 h 567478"/>
                <a:gd name="T88" fmla="*/ 276095 w 606022"/>
                <a:gd name="T89" fmla="*/ 38542 h 567478"/>
                <a:gd name="T90" fmla="*/ 314344 w 606022"/>
                <a:gd name="T91" fmla="*/ 0 h 5674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06022"/>
                <a:gd name="T139" fmla="*/ 0 h 567478"/>
                <a:gd name="T140" fmla="*/ 606022 w 606022"/>
                <a:gd name="T141" fmla="*/ 567478 h 5674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rgbClr val="FFA300"/>
            </a:solidFill>
            <a:ln w="9525">
              <a:noFill/>
              <a:round/>
            </a:ln>
          </p:spPr>
          <p:txBody>
            <a:bodyPr/>
            <a:lstStyle/>
            <a:p>
              <a:endParaRPr lang="zh-CN" altLang="en-US"/>
            </a:p>
          </p:txBody>
        </p:sp>
      </p:grpSp>
      <p:grpSp>
        <p:nvGrpSpPr>
          <p:cNvPr id="42" name="组合 41"/>
          <p:cNvGrpSpPr/>
          <p:nvPr/>
        </p:nvGrpSpPr>
        <p:grpSpPr bwMode="auto">
          <a:xfrm>
            <a:off x="6454775" y="4443413"/>
            <a:ext cx="885825" cy="885825"/>
            <a:chOff x="3917079" y="4329249"/>
            <a:chExt cx="885585" cy="885585"/>
          </a:xfrm>
        </p:grpSpPr>
        <p:sp>
          <p:nvSpPr>
            <p:cNvPr id="36" name="椭圆 35"/>
            <p:cNvSpPr/>
            <p:nvPr/>
          </p:nvSpPr>
          <p:spPr>
            <a:xfrm>
              <a:off x="3917079" y="4329249"/>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50" name="motoring-car_39587"/>
            <p:cNvSpPr>
              <a:spLocks noChangeAspect="1"/>
            </p:cNvSpPr>
            <p:nvPr/>
          </p:nvSpPr>
          <p:spPr bwMode="auto">
            <a:xfrm>
              <a:off x="4055029" y="4581602"/>
              <a:ext cx="609685" cy="380878"/>
            </a:xfrm>
            <a:custGeom>
              <a:avLst/>
              <a:gdLst>
                <a:gd name="T0" fmla="*/ 0 w 608948"/>
                <a:gd name="T1" fmla="*/ 0 h 380418"/>
                <a:gd name="T2" fmla="*/ 608948 w 608948"/>
                <a:gd name="T3" fmla="*/ 380418 h 380418"/>
              </a:gdLst>
              <a:ahLst/>
              <a:cxnLst>
                <a:cxn ang="0">
                  <a:pos x="328238" y="358402"/>
                </a:cxn>
                <a:cxn ang="0">
                  <a:pos x="328238" y="380418"/>
                </a:cxn>
                <a:cxn ang="0">
                  <a:pos x="148796" y="369367"/>
                </a:cxn>
                <a:cxn ang="0">
                  <a:pos x="228894" y="319661"/>
                </a:cxn>
                <a:cxn ang="0">
                  <a:pos x="408336" y="330712"/>
                </a:cxn>
                <a:cxn ang="0">
                  <a:pos x="228894" y="341677"/>
                </a:cxn>
                <a:cxn ang="0">
                  <a:pos x="228894" y="319661"/>
                </a:cxn>
                <a:cxn ang="0">
                  <a:pos x="102632" y="129667"/>
                </a:cxn>
                <a:cxn ang="0">
                  <a:pos x="247358" y="104158"/>
                </a:cxn>
                <a:cxn ang="0">
                  <a:pos x="388013" y="137536"/>
                </a:cxn>
                <a:cxn ang="0">
                  <a:pos x="231888" y="78723"/>
                </a:cxn>
                <a:cxn ang="0">
                  <a:pos x="411658" y="126814"/>
                </a:cxn>
                <a:cxn ang="0">
                  <a:pos x="579768" y="172558"/>
                </a:cxn>
                <a:cxn ang="0">
                  <a:pos x="541747" y="182416"/>
                </a:cxn>
                <a:cxn ang="0">
                  <a:pos x="606444" y="199971"/>
                </a:cxn>
                <a:cxn ang="0">
                  <a:pos x="578296" y="247445"/>
                </a:cxn>
                <a:cxn ang="0">
                  <a:pos x="545211" y="249174"/>
                </a:cxn>
                <a:cxn ang="0">
                  <a:pos x="431751" y="249174"/>
                </a:cxn>
                <a:cxn ang="0">
                  <a:pos x="207517" y="249261"/>
                </a:cxn>
                <a:cxn ang="0">
                  <a:pos x="94058" y="249261"/>
                </a:cxn>
                <a:cxn ang="0">
                  <a:pos x="85137" y="247445"/>
                </a:cxn>
                <a:cxn ang="0">
                  <a:pos x="29187" y="229718"/>
                </a:cxn>
                <a:cxn ang="0">
                  <a:pos x="5629" y="162700"/>
                </a:cxn>
                <a:cxn ang="0">
                  <a:pos x="73618" y="161836"/>
                </a:cxn>
                <a:cxn ang="0">
                  <a:pos x="22431" y="146097"/>
                </a:cxn>
                <a:cxn ang="0">
                  <a:pos x="146111" y="88938"/>
                </a:cxn>
                <a:cxn ang="0">
                  <a:pos x="231888" y="78723"/>
                </a:cxn>
                <a:cxn ang="0">
                  <a:pos x="527021" y="38740"/>
                </a:cxn>
                <a:cxn ang="0">
                  <a:pos x="527021" y="60827"/>
                </a:cxn>
                <a:cxn ang="0">
                  <a:pos x="347579" y="49740"/>
                </a:cxn>
                <a:cxn ang="0">
                  <a:pos x="427677" y="0"/>
                </a:cxn>
                <a:cxn ang="0">
                  <a:pos x="607119" y="11051"/>
                </a:cxn>
                <a:cxn ang="0">
                  <a:pos x="427677" y="22016"/>
                </a:cxn>
                <a:cxn ang="0">
                  <a:pos x="427677" y="0"/>
                </a:cxn>
              </a:cxnLst>
              <a:rect l="T0" t="T1" r="T2" b="T3"/>
              <a:pathLst>
                <a:path w="608948" h="380418">
                  <a:moveTo>
                    <a:pt x="159881" y="358402"/>
                  </a:moveTo>
                  <a:lnTo>
                    <a:pt x="328238" y="358402"/>
                  </a:lnTo>
                  <a:cubicBezTo>
                    <a:pt x="334387" y="358402"/>
                    <a:pt x="339323" y="363323"/>
                    <a:pt x="339323" y="369367"/>
                  </a:cubicBezTo>
                  <a:cubicBezTo>
                    <a:pt x="339323" y="375497"/>
                    <a:pt x="334387" y="380418"/>
                    <a:pt x="328238" y="380418"/>
                  </a:cubicBezTo>
                  <a:lnTo>
                    <a:pt x="159881" y="380418"/>
                  </a:lnTo>
                  <a:cubicBezTo>
                    <a:pt x="153732" y="380418"/>
                    <a:pt x="148796" y="375497"/>
                    <a:pt x="148796" y="369367"/>
                  </a:cubicBezTo>
                  <a:cubicBezTo>
                    <a:pt x="148796" y="363323"/>
                    <a:pt x="153732" y="358402"/>
                    <a:pt x="159881" y="358402"/>
                  </a:cubicBezTo>
                  <a:close/>
                  <a:moveTo>
                    <a:pt x="228894" y="319661"/>
                  </a:moveTo>
                  <a:lnTo>
                    <a:pt x="397251" y="319661"/>
                  </a:lnTo>
                  <a:cubicBezTo>
                    <a:pt x="403400" y="319661"/>
                    <a:pt x="408336" y="324582"/>
                    <a:pt x="408336" y="330712"/>
                  </a:cubicBezTo>
                  <a:cubicBezTo>
                    <a:pt x="408336" y="336756"/>
                    <a:pt x="403400" y="341677"/>
                    <a:pt x="397251" y="341677"/>
                  </a:cubicBezTo>
                  <a:lnTo>
                    <a:pt x="228894" y="341677"/>
                  </a:lnTo>
                  <a:cubicBezTo>
                    <a:pt x="222745" y="341677"/>
                    <a:pt x="217809" y="336756"/>
                    <a:pt x="217809" y="330712"/>
                  </a:cubicBezTo>
                  <a:cubicBezTo>
                    <a:pt x="217809" y="324582"/>
                    <a:pt x="222745" y="319661"/>
                    <a:pt x="228894" y="319661"/>
                  </a:cubicBezTo>
                  <a:close/>
                  <a:moveTo>
                    <a:pt x="228564" y="104330"/>
                  </a:moveTo>
                  <a:cubicBezTo>
                    <a:pt x="145504" y="101650"/>
                    <a:pt x="102632" y="129754"/>
                    <a:pt x="102632" y="129667"/>
                  </a:cubicBezTo>
                  <a:cubicBezTo>
                    <a:pt x="138662" y="141514"/>
                    <a:pt x="239303" y="136412"/>
                    <a:pt x="239303" y="136412"/>
                  </a:cubicBezTo>
                  <a:close/>
                  <a:moveTo>
                    <a:pt x="247358" y="104158"/>
                  </a:moveTo>
                  <a:lnTo>
                    <a:pt x="262082" y="137536"/>
                  </a:lnTo>
                  <a:cubicBezTo>
                    <a:pt x="262082" y="137536"/>
                    <a:pt x="328425" y="143330"/>
                    <a:pt x="388013" y="137536"/>
                  </a:cubicBezTo>
                  <a:cubicBezTo>
                    <a:pt x="388013" y="137536"/>
                    <a:pt x="357180" y="103898"/>
                    <a:pt x="247358" y="104158"/>
                  </a:cubicBezTo>
                  <a:close/>
                  <a:moveTo>
                    <a:pt x="231888" y="78723"/>
                  </a:moveTo>
                  <a:cubicBezTo>
                    <a:pt x="257210" y="78561"/>
                    <a:pt x="283085" y="79513"/>
                    <a:pt x="302269" y="82885"/>
                  </a:cubicBezTo>
                  <a:cubicBezTo>
                    <a:pt x="338992" y="89284"/>
                    <a:pt x="385935" y="112718"/>
                    <a:pt x="411658" y="126814"/>
                  </a:cubicBezTo>
                  <a:cubicBezTo>
                    <a:pt x="422397" y="132694"/>
                    <a:pt x="440759" y="138315"/>
                    <a:pt x="452884" y="139525"/>
                  </a:cubicBezTo>
                  <a:cubicBezTo>
                    <a:pt x="485969" y="142811"/>
                    <a:pt x="547723" y="151545"/>
                    <a:pt x="579768" y="172558"/>
                  </a:cubicBezTo>
                  <a:lnTo>
                    <a:pt x="544085" y="172558"/>
                  </a:lnTo>
                  <a:cubicBezTo>
                    <a:pt x="531873" y="172558"/>
                    <a:pt x="530574" y="177487"/>
                    <a:pt x="541747" y="182416"/>
                  </a:cubicBezTo>
                  <a:cubicBezTo>
                    <a:pt x="558116" y="189594"/>
                    <a:pt x="581847" y="197809"/>
                    <a:pt x="602547" y="196425"/>
                  </a:cubicBezTo>
                  <a:cubicBezTo>
                    <a:pt x="604019" y="198241"/>
                    <a:pt x="605318" y="199625"/>
                    <a:pt x="606444" y="199971"/>
                  </a:cubicBezTo>
                  <a:cubicBezTo>
                    <a:pt x="610082" y="201008"/>
                    <a:pt x="610082" y="211385"/>
                    <a:pt x="604279" y="222108"/>
                  </a:cubicBezTo>
                  <a:cubicBezTo>
                    <a:pt x="598216" y="233263"/>
                    <a:pt x="589295" y="245369"/>
                    <a:pt x="578296" y="247445"/>
                  </a:cubicBezTo>
                  <a:cubicBezTo>
                    <a:pt x="575265" y="247964"/>
                    <a:pt x="563399" y="248396"/>
                    <a:pt x="545124" y="248655"/>
                  </a:cubicBezTo>
                  <a:cubicBezTo>
                    <a:pt x="545124" y="248828"/>
                    <a:pt x="545211" y="249001"/>
                    <a:pt x="545211" y="249174"/>
                  </a:cubicBezTo>
                  <a:cubicBezTo>
                    <a:pt x="545211" y="280478"/>
                    <a:pt x="519834" y="305815"/>
                    <a:pt x="488481" y="305815"/>
                  </a:cubicBezTo>
                  <a:cubicBezTo>
                    <a:pt x="457128" y="305815"/>
                    <a:pt x="431751" y="280478"/>
                    <a:pt x="431751" y="249174"/>
                  </a:cubicBezTo>
                  <a:cubicBezTo>
                    <a:pt x="360211" y="249174"/>
                    <a:pt x="275333" y="248742"/>
                    <a:pt x="207431" y="248309"/>
                  </a:cubicBezTo>
                  <a:cubicBezTo>
                    <a:pt x="207431" y="248655"/>
                    <a:pt x="207517" y="248915"/>
                    <a:pt x="207517" y="249261"/>
                  </a:cubicBezTo>
                  <a:cubicBezTo>
                    <a:pt x="207517" y="280478"/>
                    <a:pt x="182141" y="305901"/>
                    <a:pt x="150788" y="305901"/>
                  </a:cubicBezTo>
                  <a:cubicBezTo>
                    <a:pt x="119521" y="305901"/>
                    <a:pt x="94058" y="280478"/>
                    <a:pt x="94058" y="249261"/>
                  </a:cubicBezTo>
                  <a:cubicBezTo>
                    <a:pt x="94058" y="248655"/>
                    <a:pt x="94231" y="248136"/>
                    <a:pt x="94231" y="247531"/>
                  </a:cubicBezTo>
                  <a:cubicBezTo>
                    <a:pt x="88428" y="247445"/>
                    <a:pt x="85137" y="247445"/>
                    <a:pt x="85137" y="247445"/>
                  </a:cubicBezTo>
                  <a:lnTo>
                    <a:pt x="63744" y="247445"/>
                  </a:lnTo>
                  <a:cubicBezTo>
                    <a:pt x="51879" y="247445"/>
                    <a:pt x="36375" y="239489"/>
                    <a:pt x="29187" y="229718"/>
                  </a:cubicBezTo>
                  <a:lnTo>
                    <a:pt x="5889" y="198241"/>
                  </a:lnTo>
                  <a:cubicBezTo>
                    <a:pt x="-1387" y="188470"/>
                    <a:pt x="-2426" y="171867"/>
                    <a:pt x="5629" y="162700"/>
                  </a:cubicBezTo>
                  <a:cubicBezTo>
                    <a:pt x="6322" y="161836"/>
                    <a:pt x="7188" y="160884"/>
                    <a:pt x="8054" y="160020"/>
                  </a:cubicBezTo>
                  <a:cubicBezTo>
                    <a:pt x="37328" y="166938"/>
                    <a:pt x="59327" y="165295"/>
                    <a:pt x="73618" y="161836"/>
                  </a:cubicBezTo>
                  <a:cubicBezTo>
                    <a:pt x="85483" y="158982"/>
                    <a:pt x="84184" y="154485"/>
                    <a:pt x="72059" y="153361"/>
                  </a:cubicBezTo>
                  <a:cubicBezTo>
                    <a:pt x="55776" y="151891"/>
                    <a:pt x="36289" y="148692"/>
                    <a:pt x="22431" y="146097"/>
                  </a:cubicBezTo>
                  <a:cubicBezTo>
                    <a:pt x="43304" y="128284"/>
                    <a:pt x="76822" y="108135"/>
                    <a:pt x="127663" y="98364"/>
                  </a:cubicBezTo>
                  <a:cubicBezTo>
                    <a:pt x="139701" y="96029"/>
                    <a:pt x="148016" y="92224"/>
                    <a:pt x="146111" y="88938"/>
                  </a:cubicBezTo>
                  <a:cubicBezTo>
                    <a:pt x="144292" y="85566"/>
                    <a:pt x="152606" y="82020"/>
                    <a:pt x="164818" y="81242"/>
                  </a:cubicBezTo>
                  <a:cubicBezTo>
                    <a:pt x="181794" y="80161"/>
                    <a:pt x="206565" y="78886"/>
                    <a:pt x="231888" y="78723"/>
                  </a:cubicBezTo>
                  <a:close/>
                  <a:moveTo>
                    <a:pt x="358664" y="38740"/>
                  </a:moveTo>
                  <a:lnTo>
                    <a:pt x="527021" y="38740"/>
                  </a:lnTo>
                  <a:cubicBezTo>
                    <a:pt x="533170" y="38740"/>
                    <a:pt x="538106" y="43677"/>
                    <a:pt x="538106" y="49740"/>
                  </a:cubicBezTo>
                  <a:cubicBezTo>
                    <a:pt x="538106" y="55890"/>
                    <a:pt x="533170" y="60827"/>
                    <a:pt x="527021" y="60827"/>
                  </a:cubicBezTo>
                  <a:lnTo>
                    <a:pt x="358664" y="60827"/>
                  </a:lnTo>
                  <a:cubicBezTo>
                    <a:pt x="352515" y="60827"/>
                    <a:pt x="347579" y="55890"/>
                    <a:pt x="347579" y="49740"/>
                  </a:cubicBezTo>
                  <a:cubicBezTo>
                    <a:pt x="347579" y="43677"/>
                    <a:pt x="352515" y="38740"/>
                    <a:pt x="358664" y="38740"/>
                  </a:cubicBezTo>
                  <a:close/>
                  <a:moveTo>
                    <a:pt x="427677" y="0"/>
                  </a:moveTo>
                  <a:lnTo>
                    <a:pt x="596034" y="0"/>
                  </a:lnTo>
                  <a:cubicBezTo>
                    <a:pt x="602183" y="0"/>
                    <a:pt x="607119" y="4921"/>
                    <a:pt x="607119" y="11051"/>
                  </a:cubicBezTo>
                  <a:cubicBezTo>
                    <a:pt x="607119" y="17095"/>
                    <a:pt x="602183" y="22016"/>
                    <a:pt x="596034" y="22016"/>
                  </a:cubicBezTo>
                  <a:lnTo>
                    <a:pt x="427677" y="22016"/>
                  </a:lnTo>
                  <a:cubicBezTo>
                    <a:pt x="421528" y="22016"/>
                    <a:pt x="416592" y="17095"/>
                    <a:pt x="416592" y="11051"/>
                  </a:cubicBezTo>
                  <a:cubicBezTo>
                    <a:pt x="416592" y="4921"/>
                    <a:pt x="421528" y="0"/>
                    <a:pt x="427677" y="0"/>
                  </a:cubicBezTo>
                  <a:close/>
                </a:path>
              </a:pathLst>
            </a:custGeom>
            <a:solidFill>
              <a:srgbClr val="FFA300"/>
            </a:solidFill>
            <a:ln w="9525">
              <a:noFill/>
              <a:round/>
            </a:ln>
          </p:spPr>
          <p:txBody>
            <a:bodyPr/>
            <a:lstStyle/>
            <a:p>
              <a:endParaRPr lang="zh-CN" altLang="en-US"/>
            </a:p>
          </p:txBody>
        </p:sp>
      </p:grpSp>
      <p:grpSp>
        <p:nvGrpSpPr>
          <p:cNvPr id="48" name="组合 47"/>
          <p:cNvGrpSpPr/>
          <p:nvPr/>
        </p:nvGrpSpPr>
        <p:grpSpPr bwMode="auto">
          <a:xfrm>
            <a:off x="1347788" y="4443413"/>
            <a:ext cx="885825" cy="885825"/>
            <a:chOff x="-778015" y="3841018"/>
            <a:chExt cx="885585" cy="885585"/>
          </a:xfrm>
        </p:grpSpPr>
        <p:sp>
          <p:nvSpPr>
            <p:cNvPr id="45" name="椭圆 44"/>
            <p:cNvSpPr/>
            <p:nvPr/>
          </p:nvSpPr>
          <p:spPr>
            <a:xfrm>
              <a:off x="-778015" y="3841018"/>
              <a:ext cx="885585" cy="885585"/>
            </a:xfrm>
            <a:prstGeom prst="ellipse">
              <a:avLst/>
            </a:prstGeom>
            <a:solidFill>
              <a:srgbClr val="013E6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48" name="motoring-car_39587"/>
            <p:cNvSpPr>
              <a:spLocks noChangeAspect="1"/>
            </p:cNvSpPr>
            <p:nvPr/>
          </p:nvSpPr>
          <p:spPr bwMode="auto">
            <a:xfrm flipH="1">
              <a:off x="-640065" y="4151569"/>
              <a:ext cx="609685" cy="264482"/>
            </a:xfrm>
            <a:custGeom>
              <a:avLst/>
              <a:gdLst>
                <a:gd name="T0" fmla="*/ 0 w 589396"/>
                <a:gd name="T1" fmla="*/ 0 h 255681"/>
                <a:gd name="T2" fmla="*/ 589396 w 589396"/>
                <a:gd name="T3" fmla="*/ 255681 h 255681"/>
              </a:gdLst>
              <a:ahLst/>
              <a:cxnLst>
                <a:cxn ang="0">
                  <a:pos x="456695" y="238346"/>
                </a:cxn>
                <a:cxn ang="0">
                  <a:pos x="117070" y="224122"/>
                </a:cxn>
                <a:cxn ang="0">
                  <a:pos x="121077" y="225456"/>
                </a:cxn>
                <a:cxn ang="0">
                  <a:pos x="464708" y="225456"/>
                </a:cxn>
                <a:cxn ang="0">
                  <a:pos x="132652" y="223678"/>
                </a:cxn>
                <a:cxn ang="0">
                  <a:pos x="142001" y="233012"/>
                </a:cxn>
                <a:cxn ang="0">
                  <a:pos x="447346" y="218344"/>
                </a:cxn>
                <a:cxn ang="0">
                  <a:pos x="102379" y="227678"/>
                </a:cxn>
                <a:cxn ang="0">
                  <a:pos x="475393" y="214344"/>
                </a:cxn>
                <a:cxn ang="0">
                  <a:pos x="488304" y="214344"/>
                </a:cxn>
                <a:cxn ang="0">
                  <a:pos x="147343" y="227234"/>
                </a:cxn>
                <a:cxn ang="0">
                  <a:pos x="432654" y="206787"/>
                </a:cxn>
                <a:cxn ang="0">
                  <a:pos x="101934" y="193897"/>
                </a:cxn>
                <a:cxn ang="0">
                  <a:pos x="111283" y="202787"/>
                </a:cxn>
                <a:cxn ang="0">
                  <a:pos x="475393" y="206343"/>
                </a:cxn>
                <a:cxn ang="0">
                  <a:pos x="146898" y="193453"/>
                </a:cxn>
                <a:cxn ang="0">
                  <a:pos x="152686" y="206343"/>
                </a:cxn>
                <a:cxn ang="0">
                  <a:pos x="464263" y="195675"/>
                </a:cxn>
                <a:cxn ang="0">
                  <a:pos x="464263" y="182785"/>
                </a:cxn>
                <a:cxn ang="0">
                  <a:pos x="452688" y="197453"/>
                </a:cxn>
                <a:cxn ang="0">
                  <a:pos x="128200" y="195675"/>
                </a:cxn>
                <a:cxn ang="0">
                  <a:pos x="128200" y="182785"/>
                </a:cxn>
                <a:cxn ang="0">
                  <a:pos x="116625" y="197453"/>
                </a:cxn>
                <a:cxn ang="0">
                  <a:pos x="505666" y="209899"/>
                </a:cxn>
                <a:cxn ang="0">
                  <a:pos x="415737" y="216566"/>
                </a:cxn>
                <a:cxn ang="0">
                  <a:pos x="124193" y="165450"/>
                </a:cxn>
                <a:cxn ang="0">
                  <a:pos x="125084" y="255681"/>
                </a:cxn>
                <a:cxn ang="0">
                  <a:pos x="124193" y="165450"/>
                </a:cxn>
                <a:cxn ang="0">
                  <a:pos x="64994" y="32132"/>
                </a:cxn>
                <a:cxn ang="0">
                  <a:pos x="59207" y="78807"/>
                </a:cxn>
                <a:cxn ang="0">
                  <a:pos x="81910" y="26797"/>
                </a:cxn>
                <a:cxn ang="0">
                  <a:pos x="166936" y="69027"/>
                </a:cxn>
                <a:cxn ang="0">
                  <a:pos x="161149" y="25464"/>
                </a:cxn>
                <a:cxn ang="0">
                  <a:pos x="362363" y="33465"/>
                </a:cxn>
                <a:cxn ang="0">
                  <a:pos x="508821" y="76584"/>
                </a:cxn>
                <a:cxn ang="0">
                  <a:pos x="511938" y="41467"/>
                </a:cxn>
                <a:cxn ang="0">
                  <a:pos x="197652" y="27242"/>
                </a:cxn>
                <a:cxn ang="0">
                  <a:pos x="204330" y="76140"/>
                </a:cxn>
                <a:cxn ang="0">
                  <a:pos x="342330" y="68138"/>
                </a:cxn>
                <a:cxn ang="0">
                  <a:pos x="334095" y="126"/>
                </a:cxn>
                <a:cxn ang="0">
                  <a:pos x="583609" y="141040"/>
                </a:cxn>
                <a:cxn ang="0">
                  <a:pos x="576931" y="177047"/>
                </a:cxn>
                <a:cxn ang="0">
                  <a:pos x="589396" y="190383"/>
                </a:cxn>
                <a:cxn ang="0">
                  <a:pos x="571144" y="208164"/>
                </a:cxn>
                <a:cxn ang="0">
                  <a:pos x="493241" y="165489"/>
                </a:cxn>
                <a:cxn ang="0">
                  <a:pos x="427357" y="165934"/>
                </a:cxn>
                <a:cxn ang="0">
                  <a:pos x="157143" y="165489"/>
                </a:cxn>
                <a:cxn ang="0">
                  <a:pos x="89923" y="167268"/>
                </a:cxn>
                <a:cxn ang="0">
                  <a:pos x="9348" y="178381"/>
                </a:cxn>
                <a:cxn ang="0">
                  <a:pos x="2226" y="154376"/>
                </a:cxn>
                <a:cxn ang="0">
                  <a:pos x="6677" y="128594"/>
                </a:cxn>
                <a:cxn ang="0">
                  <a:pos x="22258" y="77473"/>
                </a:cxn>
                <a:cxn ang="0">
                  <a:pos x="334095" y="126"/>
                </a:cxn>
              </a:cxnLst>
              <a:rect l="T0" t="T1" r="T2" b="T3"/>
              <a:pathLst>
                <a:path w="589396" h="255681">
                  <a:moveTo>
                    <a:pt x="452688" y="224122"/>
                  </a:moveTo>
                  <a:lnTo>
                    <a:pt x="443784" y="233012"/>
                  </a:lnTo>
                  <a:cubicBezTo>
                    <a:pt x="447346" y="236124"/>
                    <a:pt x="451798" y="237902"/>
                    <a:pt x="456695" y="238346"/>
                  </a:cubicBezTo>
                  <a:lnTo>
                    <a:pt x="456695" y="225456"/>
                  </a:lnTo>
                  <a:cubicBezTo>
                    <a:pt x="455359" y="225011"/>
                    <a:pt x="454024" y="224567"/>
                    <a:pt x="452688" y="224122"/>
                  </a:cubicBezTo>
                  <a:close/>
                  <a:moveTo>
                    <a:pt x="117070" y="224122"/>
                  </a:moveTo>
                  <a:lnTo>
                    <a:pt x="107721" y="233012"/>
                  </a:lnTo>
                  <a:cubicBezTo>
                    <a:pt x="111728" y="236124"/>
                    <a:pt x="116180" y="237902"/>
                    <a:pt x="121077" y="238346"/>
                  </a:cubicBezTo>
                  <a:lnTo>
                    <a:pt x="121077" y="225456"/>
                  </a:lnTo>
                  <a:cubicBezTo>
                    <a:pt x="119296" y="225011"/>
                    <a:pt x="117961" y="224567"/>
                    <a:pt x="117070" y="224122"/>
                  </a:cubicBezTo>
                  <a:close/>
                  <a:moveTo>
                    <a:pt x="468270" y="223678"/>
                  </a:moveTo>
                  <a:cubicBezTo>
                    <a:pt x="467379" y="224567"/>
                    <a:pt x="466044" y="225011"/>
                    <a:pt x="464708" y="225456"/>
                  </a:cubicBezTo>
                  <a:lnTo>
                    <a:pt x="464708" y="238346"/>
                  </a:lnTo>
                  <a:cubicBezTo>
                    <a:pt x="469605" y="237902"/>
                    <a:pt x="474057" y="235679"/>
                    <a:pt x="477619" y="233012"/>
                  </a:cubicBezTo>
                  <a:close/>
                  <a:moveTo>
                    <a:pt x="132652" y="223678"/>
                  </a:moveTo>
                  <a:cubicBezTo>
                    <a:pt x="131316" y="224567"/>
                    <a:pt x="129981" y="225011"/>
                    <a:pt x="128645" y="225456"/>
                  </a:cubicBezTo>
                  <a:lnTo>
                    <a:pt x="128645" y="238346"/>
                  </a:lnTo>
                  <a:cubicBezTo>
                    <a:pt x="133542" y="237902"/>
                    <a:pt x="137994" y="235679"/>
                    <a:pt x="142001" y="233012"/>
                  </a:cubicBezTo>
                  <a:close/>
                  <a:moveTo>
                    <a:pt x="432654" y="214788"/>
                  </a:moveTo>
                  <a:cubicBezTo>
                    <a:pt x="433100" y="219678"/>
                    <a:pt x="435326" y="224122"/>
                    <a:pt x="437997" y="227678"/>
                  </a:cubicBezTo>
                  <a:lnTo>
                    <a:pt x="447346" y="218344"/>
                  </a:lnTo>
                  <a:cubicBezTo>
                    <a:pt x="446455" y="217455"/>
                    <a:pt x="446010" y="216122"/>
                    <a:pt x="445565" y="214788"/>
                  </a:cubicBezTo>
                  <a:close/>
                  <a:moveTo>
                    <a:pt x="96591" y="214788"/>
                  </a:moveTo>
                  <a:cubicBezTo>
                    <a:pt x="97482" y="219678"/>
                    <a:pt x="99263" y="224122"/>
                    <a:pt x="102379" y="227678"/>
                  </a:cubicBezTo>
                  <a:lnTo>
                    <a:pt x="111283" y="218344"/>
                  </a:lnTo>
                  <a:cubicBezTo>
                    <a:pt x="110838" y="217455"/>
                    <a:pt x="109947" y="216122"/>
                    <a:pt x="109947" y="214788"/>
                  </a:cubicBezTo>
                  <a:close/>
                  <a:moveTo>
                    <a:pt x="475393" y="214344"/>
                  </a:moveTo>
                  <a:cubicBezTo>
                    <a:pt x="474948" y="215677"/>
                    <a:pt x="474503" y="217011"/>
                    <a:pt x="474057" y="218344"/>
                  </a:cubicBezTo>
                  <a:lnTo>
                    <a:pt x="483406" y="227234"/>
                  </a:lnTo>
                  <a:cubicBezTo>
                    <a:pt x="486078" y="223678"/>
                    <a:pt x="487858" y="219233"/>
                    <a:pt x="488304" y="214344"/>
                  </a:cubicBezTo>
                  <a:close/>
                  <a:moveTo>
                    <a:pt x="139775" y="214344"/>
                  </a:moveTo>
                  <a:cubicBezTo>
                    <a:pt x="139330" y="215677"/>
                    <a:pt x="138885" y="217011"/>
                    <a:pt x="137994" y="218344"/>
                  </a:cubicBezTo>
                  <a:lnTo>
                    <a:pt x="147343" y="227234"/>
                  </a:lnTo>
                  <a:cubicBezTo>
                    <a:pt x="150015" y="223678"/>
                    <a:pt x="151795" y="219233"/>
                    <a:pt x="152686" y="214344"/>
                  </a:cubicBezTo>
                  <a:close/>
                  <a:moveTo>
                    <a:pt x="437552" y="193897"/>
                  </a:moveTo>
                  <a:cubicBezTo>
                    <a:pt x="434880" y="197453"/>
                    <a:pt x="433100" y="201898"/>
                    <a:pt x="432654" y="206787"/>
                  </a:cubicBezTo>
                  <a:lnTo>
                    <a:pt x="445565" y="206787"/>
                  </a:lnTo>
                  <a:cubicBezTo>
                    <a:pt x="445565" y="205454"/>
                    <a:pt x="446455" y="204120"/>
                    <a:pt x="446901" y="202787"/>
                  </a:cubicBezTo>
                  <a:close/>
                  <a:moveTo>
                    <a:pt x="101934" y="193897"/>
                  </a:moveTo>
                  <a:cubicBezTo>
                    <a:pt x="99263" y="197453"/>
                    <a:pt x="97482" y="201898"/>
                    <a:pt x="96591" y="206787"/>
                  </a:cubicBezTo>
                  <a:lnTo>
                    <a:pt x="109502" y="206787"/>
                  </a:lnTo>
                  <a:cubicBezTo>
                    <a:pt x="109947" y="205454"/>
                    <a:pt x="110392" y="204120"/>
                    <a:pt x="111283" y="202787"/>
                  </a:cubicBezTo>
                  <a:close/>
                  <a:moveTo>
                    <a:pt x="482961" y="193453"/>
                  </a:moveTo>
                  <a:lnTo>
                    <a:pt x="473612" y="202787"/>
                  </a:lnTo>
                  <a:cubicBezTo>
                    <a:pt x="474503" y="203676"/>
                    <a:pt x="474948" y="205009"/>
                    <a:pt x="475393" y="206343"/>
                  </a:cubicBezTo>
                  <a:lnTo>
                    <a:pt x="488304" y="206343"/>
                  </a:lnTo>
                  <a:cubicBezTo>
                    <a:pt x="487858" y="201454"/>
                    <a:pt x="485632" y="197009"/>
                    <a:pt x="482961" y="193453"/>
                  </a:cubicBezTo>
                  <a:close/>
                  <a:moveTo>
                    <a:pt x="146898" y="193453"/>
                  </a:moveTo>
                  <a:lnTo>
                    <a:pt x="137994" y="202787"/>
                  </a:lnTo>
                  <a:cubicBezTo>
                    <a:pt x="138885" y="203676"/>
                    <a:pt x="139330" y="205009"/>
                    <a:pt x="139775" y="206343"/>
                  </a:cubicBezTo>
                  <a:lnTo>
                    <a:pt x="152686" y="206343"/>
                  </a:lnTo>
                  <a:cubicBezTo>
                    <a:pt x="151795" y="201454"/>
                    <a:pt x="150015" y="197009"/>
                    <a:pt x="146898" y="193453"/>
                  </a:cubicBezTo>
                  <a:close/>
                  <a:moveTo>
                    <a:pt x="464263" y="182785"/>
                  </a:moveTo>
                  <a:lnTo>
                    <a:pt x="464263" y="195675"/>
                  </a:lnTo>
                  <a:cubicBezTo>
                    <a:pt x="465599" y="195675"/>
                    <a:pt x="466934" y="196564"/>
                    <a:pt x="468270" y="197009"/>
                  </a:cubicBezTo>
                  <a:lnTo>
                    <a:pt x="477174" y="187674"/>
                  </a:lnTo>
                  <a:cubicBezTo>
                    <a:pt x="473612" y="185007"/>
                    <a:pt x="469160" y="183230"/>
                    <a:pt x="464263" y="182785"/>
                  </a:cubicBezTo>
                  <a:close/>
                  <a:moveTo>
                    <a:pt x="456250" y="182785"/>
                  </a:moveTo>
                  <a:cubicBezTo>
                    <a:pt x="451353" y="183230"/>
                    <a:pt x="446901" y="185452"/>
                    <a:pt x="443339" y="188119"/>
                  </a:cubicBezTo>
                  <a:lnTo>
                    <a:pt x="452688" y="197453"/>
                  </a:lnTo>
                  <a:cubicBezTo>
                    <a:pt x="453579" y="196564"/>
                    <a:pt x="454914" y="196120"/>
                    <a:pt x="456250" y="195675"/>
                  </a:cubicBezTo>
                  <a:close/>
                  <a:moveTo>
                    <a:pt x="128200" y="182785"/>
                  </a:moveTo>
                  <a:lnTo>
                    <a:pt x="128200" y="195675"/>
                  </a:lnTo>
                  <a:cubicBezTo>
                    <a:pt x="129981" y="195675"/>
                    <a:pt x="131316" y="196564"/>
                    <a:pt x="132207" y="197009"/>
                  </a:cubicBezTo>
                  <a:lnTo>
                    <a:pt x="141556" y="187674"/>
                  </a:lnTo>
                  <a:cubicBezTo>
                    <a:pt x="137549" y="185007"/>
                    <a:pt x="133097" y="183230"/>
                    <a:pt x="128200" y="182785"/>
                  </a:cubicBezTo>
                  <a:close/>
                  <a:moveTo>
                    <a:pt x="120632" y="182785"/>
                  </a:moveTo>
                  <a:cubicBezTo>
                    <a:pt x="115735" y="183230"/>
                    <a:pt x="111283" y="185452"/>
                    <a:pt x="107276" y="188119"/>
                  </a:cubicBezTo>
                  <a:lnTo>
                    <a:pt x="116625" y="197453"/>
                  </a:lnTo>
                  <a:cubicBezTo>
                    <a:pt x="117961" y="196564"/>
                    <a:pt x="119296" y="196120"/>
                    <a:pt x="120632" y="195675"/>
                  </a:cubicBezTo>
                  <a:close/>
                  <a:moveTo>
                    <a:pt x="460256" y="165450"/>
                  </a:moveTo>
                  <a:cubicBezTo>
                    <a:pt x="484742" y="165450"/>
                    <a:pt x="505221" y="185007"/>
                    <a:pt x="505666" y="209899"/>
                  </a:cubicBezTo>
                  <a:cubicBezTo>
                    <a:pt x="505666" y="211232"/>
                    <a:pt x="505666" y="212566"/>
                    <a:pt x="505221" y="213899"/>
                  </a:cubicBezTo>
                  <a:cubicBezTo>
                    <a:pt x="503440" y="237013"/>
                    <a:pt x="484297" y="255237"/>
                    <a:pt x="460702" y="255681"/>
                  </a:cubicBezTo>
                  <a:cubicBezTo>
                    <a:pt x="437997" y="255681"/>
                    <a:pt x="418854" y="238790"/>
                    <a:pt x="415737" y="216566"/>
                  </a:cubicBezTo>
                  <a:cubicBezTo>
                    <a:pt x="415737" y="214788"/>
                    <a:pt x="415292" y="213010"/>
                    <a:pt x="415292" y="210788"/>
                  </a:cubicBezTo>
                  <a:cubicBezTo>
                    <a:pt x="415292" y="185896"/>
                    <a:pt x="435326" y="165895"/>
                    <a:pt x="460256" y="165450"/>
                  </a:cubicBezTo>
                  <a:close/>
                  <a:moveTo>
                    <a:pt x="124193" y="165450"/>
                  </a:moveTo>
                  <a:cubicBezTo>
                    <a:pt x="149124" y="165450"/>
                    <a:pt x="169603" y="185007"/>
                    <a:pt x="169603" y="209899"/>
                  </a:cubicBezTo>
                  <a:cubicBezTo>
                    <a:pt x="169603" y="211232"/>
                    <a:pt x="169603" y="212566"/>
                    <a:pt x="169603" y="213899"/>
                  </a:cubicBezTo>
                  <a:cubicBezTo>
                    <a:pt x="167822" y="237013"/>
                    <a:pt x="148679" y="255237"/>
                    <a:pt x="125084" y="255681"/>
                  </a:cubicBezTo>
                  <a:cubicBezTo>
                    <a:pt x="101934" y="255681"/>
                    <a:pt x="83236" y="238790"/>
                    <a:pt x="80119" y="216566"/>
                  </a:cubicBezTo>
                  <a:cubicBezTo>
                    <a:pt x="79674" y="214788"/>
                    <a:pt x="79674" y="213010"/>
                    <a:pt x="79674" y="210788"/>
                  </a:cubicBezTo>
                  <a:cubicBezTo>
                    <a:pt x="79229" y="185896"/>
                    <a:pt x="99263" y="165895"/>
                    <a:pt x="124193" y="165450"/>
                  </a:cubicBezTo>
                  <a:close/>
                  <a:moveTo>
                    <a:pt x="77904" y="26797"/>
                  </a:moveTo>
                  <a:lnTo>
                    <a:pt x="72562" y="27242"/>
                  </a:lnTo>
                  <a:cubicBezTo>
                    <a:pt x="69000" y="27242"/>
                    <a:pt x="66329" y="29020"/>
                    <a:pt x="64994" y="32132"/>
                  </a:cubicBezTo>
                  <a:lnTo>
                    <a:pt x="50303" y="65471"/>
                  </a:lnTo>
                  <a:cubicBezTo>
                    <a:pt x="48968" y="68138"/>
                    <a:pt x="49413" y="71694"/>
                    <a:pt x="51194" y="74362"/>
                  </a:cubicBezTo>
                  <a:cubicBezTo>
                    <a:pt x="52974" y="77029"/>
                    <a:pt x="56091" y="78807"/>
                    <a:pt x="59207" y="78807"/>
                  </a:cubicBezTo>
                  <a:lnTo>
                    <a:pt x="78349" y="78362"/>
                  </a:lnTo>
                  <a:close/>
                  <a:moveTo>
                    <a:pt x="161149" y="25464"/>
                  </a:moveTo>
                  <a:lnTo>
                    <a:pt x="81910" y="26797"/>
                  </a:lnTo>
                  <a:lnTo>
                    <a:pt x="82800" y="78362"/>
                  </a:lnTo>
                  <a:lnTo>
                    <a:pt x="158478" y="76584"/>
                  </a:lnTo>
                  <a:cubicBezTo>
                    <a:pt x="162930" y="76584"/>
                    <a:pt x="166491" y="73473"/>
                    <a:pt x="166936" y="69027"/>
                  </a:cubicBezTo>
                  <a:lnTo>
                    <a:pt x="169607" y="34354"/>
                  </a:lnTo>
                  <a:cubicBezTo>
                    <a:pt x="169607" y="32132"/>
                    <a:pt x="168717" y="29909"/>
                    <a:pt x="167381" y="28131"/>
                  </a:cubicBezTo>
                  <a:cubicBezTo>
                    <a:pt x="165601" y="26353"/>
                    <a:pt x="163375" y="25464"/>
                    <a:pt x="161149" y="25464"/>
                  </a:cubicBezTo>
                  <a:close/>
                  <a:moveTo>
                    <a:pt x="370821" y="24575"/>
                  </a:moveTo>
                  <a:cubicBezTo>
                    <a:pt x="368595" y="24575"/>
                    <a:pt x="366369" y="25464"/>
                    <a:pt x="364589" y="27242"/>
                  </a:cubicBezTo>
                  <a:cubicBezTo>
                    <a:pt x="362808" y="29020"/>
                    <a:pt x="361918" y="31243"/>
                    <a:pt x="362363" y="33465"/>
                  </a:cubicBezTo>
                  <a:lnTo>
                    <a:pt x="362808" y="67694"/>
                  </a:lnTo>
                  <a:cubicBezTo>
                    <a:pt x="362808" y="72584"/>
                    <a:pt x="366814" y="76140"/>
                    <a:pt x="371266" y="76140"/>
                  </a:cubicBezTo>
                  <a:lnTo>
                    <a:pt x="508821" y="76584"/>
                  </a:lnTo>
                  <a:cubicBezTo>
                    <a:pt x="511047" y="76584"/>
                    <a:pt x="513718" y="75251"/>
                    <a:pt x="515054" y="73473"/>
                  </a:cubicBezTo>
                  <a:cubicBezTo>
                    <a:pt x="516834" y="71694"/>
                    <a:pt x="517725" y="69027"/>
                    <a:pt x="516834" y="66360"/>
                  </a:cubicBezTo>
                  <a:lnTo>
                    <a:pt x="511938" y="41467"/>
                  </a:lnTo>
                  <a:cubicBezTo>
                    <a:pt x="510157" y="32576"/>
                    <a:pt x="502144" y="25908"/>
                    <a:pt x="492796" y="25908"/>
                  </a:cubicBezTo>
                  <a:close/>
                  <a:moveTo>
                    <a:pt x="203885" y="24575"/>
                  </a:moveTo>
                  <a:cubicBezTo>
                    <a:pt x="201214" y="24575"/>
                    <a:pt x="198988" y="25464"/>
                    <a:pt x="197652" y="27242"/>
                  </a:cubicBezTo>
                  <a:cubicBezTo>
                    <a:pt x="195872" y="29020"/>
                    <a:pt x="194981" y="31243"/>
                    <a:pt x="194981" y="33465"/>
                  </a:cubicBezTo>
                  <a:lnTo>
                    <a:pt x="195872" y="67694"/>
                  </a:lnTo>
                  <a:cubicBezTo>
                    <a:pt x="195872" y="72584"/>
                    <a:pt x="199433" y="76140"/>
                    <a:pt x="204330" y="76140"/>
                  </a:cubicBezTo>
                  <a:lnTo>
                    <a:pt x="333872" y="76584"/>
                  </a:lnTo>
                  <a:cubicBezTo>
                    <a:pt x="336098" y="76584"/>
                    <a:pt x="338324" y="75695"/>
                    <a:pt x="340105" y="74362"/>
                  </a:cubicBezTo>
                  <a:cubicBezTo>
                    <a:pt x="341440" y="72584"/>
                    <a:pt x="342330" y="70361"/>
                    <a:pt x="342330" y="68138"/>
                  </a:cubicBezTo>
                  <a:lnTo>
                    <a:pt x="341885" y="33910"/>
                  </a:lnTo>
                  <a:cubicBezTo>
                    <a:pt x="341885" y="29465"/>
                    <a:pt x="337879" y="25908"/>
                    <a:pt x="333427" y="25908"/>
                  </a:cubicBezTo>
                  <a:close/>
                  <a:moveTo>
                    <a:pt x="334095" y="126"/>
                  </a:moveTo>
                  <a:cubicBezTo>
                    <a:pt x="440489" y="1015"/>
                    <a:pt x="539538" y="6571"/>
                    <a:pt x="550667" y="16573"/>
                  </a:cubicBezTo>
                  <a:cubicBezTo>
                    <a:pt x="571144" y="34354"/>
                    <a:pt x="575596" y="131261"/>
                    <a:pt x="575596" y="131261"/>
                  </a:cubicBezTo>
                  <a:cubicBezTo>
                    <a:pt x="580048" y="132150"/>
                    <a:pt x="583609" y="136151"/>
                    <a:pt x="583609" y="141040"/>
                  </a:cubicBezTo>
                  <a:lnTo>
                    <a:pt x="584054" y="165934"/>
                  </a:lnTo>
                  <a:cubicBezTo>
                    <a:pt x="584054" y="168601"/>
                    <a:pt x="583164" y="171268"/>
                    <a:pt x="580938" y="173491"/>
                  </a:cubicBezTo>
                  <a:lnTo>
                    <a:pt x="576931" y="177047"/>
                  </a:lnTo>
                  <a:lnTo>
                    <a:pt x="577377" y="185049"/>
                  </a:lnTo>
                  <a:lnTo>
                    <a:pt x="584944" y="185938"/>
                  </a:lnTo>
                  <a:cubicBezTo>
                    <a:pt x="587615" y="185938"/>
                    <a:pt x="589396" y="188160"/>
                    <a:pt x="589396" y="190383"/>
                  </a:cubicBezTo>
                  <a:lnTo>
                    <a:pt x="589396" y="197940"/>
                  </a:lnTo>
                  <a:cubicBezTo>
                    <a:pt x="589396" y="200162"/>
                    <a:pt x="588506" y="201941"/>
                    <a:pt x="586280" y="202830"/>
                  </a:cubicBezTo>
                  <a:lnTo>
                    <a:pt x="571144" y="208164"/>
                  </a:lnTo>
                  <a:cubicBezTo>
                    <a:pt x="568919" y="213943"/>
                    <a:pt x="563577" y="217943"/>
                    <a:pt x="556899" y="217943"/>
                  </a:cubicBezTo>
                  <a:lnTo>
                    <a:pt x="521731" y="218388"/>
                  </a:lnTo>
                  <a:lnTo>
                    <a:pt x="493241" y="165489"/>
                  </a:lnTo>
                  <a:cubicBezTo>
                    <a:pt x="490125" y="159711"/>
                    <a:pt x="483892" y="156154"/>
                    <a:pt x="477215" y="156154"/>
                  </a:cubicBezTo>
                  <a:lnTo>
                    <a:pt x="443383" y="156154"/>
                  </a:lnTo>
                  <a:cubicBezTo>
                    <a:pt x="436705" y="156154"/>
                    <a:pt x="430473" y="159711"/>
                    <a:pt x="427357" y="165934"/>
                  </a:cubicBezTo>
                  <a:lnTo>
                    <a:pt x="408660" y="201052"/>
                  </a:lnTo>
                  <a:lnTo>
                    <a:pt x="177175" y="201052"/>
                  </a:lnTo>
                  <a:lnTo>
                    <a:pt x="157143" y="165489"/>
                  </a:lnTo>
                  <a:cubicBezTo>
                    <a:pt x="154026" y="159711"/>
                    <a:pt x="147794" y="156154"/>
                    <a:pt x="141117" y="156154"/>
                  </a:cubicBezTo>
                  <a:lnTo>
                    <a:pt x="105949" y="157043"/>
                  </a:lnTo>
                  <a:cubicBezTo>
                    <a:pt x="98826" y="157043"/>
                    <a:pt x="92594" y="161044"/>
                    <a:pt x="89923" y="167268"/>
                  </a:cubicBezTo>
                  <a:lnTo>
                    <a:pt x="74787" y="201052"/>
                  </a:lnTo>
                  <a:lnTo>
                    <a:pt x="33832" y="201052"/>
                  </a:lnTo>
                  <a:cubicBezTo>
                    <a:pt x="20923" y="201052"/>
                    <a:pt x="10239" y="191272"/>
                    <a:pt x="9348" y="178381"/>
                  </a:cubicBezTo>
                  <a:cubicBezTo>
                    <a:pt x="8903" y="171713"/>
                    <a:pt x="8458" y="164156"/>
                    <a:pt x="8013" y="156599"/>
                  </a:cubicBezTo>
                  <a:lnTo>
                    <a:pt x="7123" y="156599"/>
                  </a:lnTo>
                  <a:cubicBezTo>
                    <a:pt x="5342" y="156599"/>
                    <a:pt x="3561" y="155710"/>
                    <a:pt x="2226" y="154376"/>
                  </a:cubicBezTo>
                  <a:cubicBezTo>
                    <a:pt x="890" y="153487"/>
                    <a:pt x="445" y="151709"/>
                    <a:pt x="445" y="149931"/>
                  </a:cubicBezTo>
                  <a:lnTo>
                    <a:pt x="0" y="135262"/>
                  </a:lnTo>
                  <a:cubicBezTo>
                    <a:pt x="0" y="131705"/>
                    <a:pt x="2671" y="129038"/>
                    <a:pt x="6677" y="128594"/>
                  </a:cubicBezTo>
                  <a:lnTo>
                    <a:pt x="7123" y="128594"/>
                  </a:lnTo>
                  <a:cubicBezTo>
                    <a:pt x="6677" y="113480"/>
                    <a:pt x="6677" y="100144"/>
                    <a:pt x="8013" y="94810"/>
                  </a:cubicBezTo>
                  <a:cubicBezTo>
                    <a:pt x="12465" y="80585"/>
                    <a:pt x="22258" y="77473"/>
                    <a:pt x="22258" y="77473"/>
                  </a:cubicBezTo>
                  <a:cubicBezTo>
                    <a:pt x="22258" y="77473"/>
                    <a:pt x="39620" y="40133"/>
                    <a:pt x="56536" y="21463"/>
                  </a:cubicBezTo>
                  <a:cubicBezTo>
                    <a:pt x="60987" y="16129"/>
                    <a:pt x="67220" y="13017"/>
                    <a:pt x="73452" y="11683"/>
                  </a:cubicBezTo>
                  <a:cubicBezTo>
                    <a:pt x="113962" y="3015"/>
                    <a:pt x="227701" y="-763"/>
                    <a:pt x="334095" y="126"/>
                  </a:cubicBezTo>
                  <a:close/>
                </a:path>
              </a:pathLst>
            </a:custGeom>
            <a:solidFill>
              <a:srgbClr val="FFA300"/>
            </a:solidFill>
            <a:ln w="9525">
              <a:noFill/>
              <a:round/>
            </a:ln>
          </p:spPr>
          <p:txBody>
            <a:bodyPr/>
            <a:lstStyle/>
            <a:p>
              <a:endParaRPr lang="zh-CN" altLang="en-US"/>
            </a:p>
          </p:txBody>
        </p:sp>
      </p:grpSp>
      <p:grpSp>
        <p:nvGrpSpPr>
          <p:cNvPr id="57" name="组合 56"/>
          <p:cNvGrpSpPr/>
          <p:nvPr/>
        </p:nvGrpSpPr>
        <p:grpSpPr bwMode="auto">
          <a:xfrm>
            <a:off x="1889125" y="4286250"/>
            <a:ext cx="447675" cy="449263"/>
            <a:chOff x="4796955" y="5399124"/>
            <a:chExt cx="448501" cy="448501"/>
          </a:xfrm>
        </p:grpSpPr>
        <p:sp>
          <p:nvSpPr>
            <p:cNvPr id="50" name="椭圆 49"/>
            <p:cNvSpPr/>
            <p:nvPr/>
          </p:nvSpPr>
          <p:spPr>
            <a:xfrm>
              <a:off x="4796955" y="5399124"/>
              <a:ext cx="448501" cy="448501"/>
            </a:xfrm>
            <a:prstGeom prst="ellipse">
              <a:avLst/>
            </a:prstGeom>
            <a:solidFill>
              <a:srgbClr val="EA24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endParaRPr>
            </a:p>
          </p:txBody>
        </p:sp>
        <p:sp>
          <p:nvSpPr>
            <p:cNvPr id="52" name="矩形 51"/>
            <p:cNvSpPr/>
            <p:nvPr/>
          </p:nvSpPr>
          <p:spPr>
            <a:xfrm>
              <a:off x="4812859" y="5438745"/>
              <a:ext cx="416692" cy="369260"/>
            </a:xfrm>
            <a:prstGeom prst="rect">
              <a:avLst/>
            </a:prstGeom>
          </p:spPr>
          <p:txBody>
            <a:bodyPr wrap="none">
              <a:spAutoFit/>
            </a:bodyPr>
            <a:lstStyle/>
            <a:p>
              <a:pPr algn="ctr" fontAlgn="auto">
                <a:spcBef>
                  <a:spcPts val="0"/>
                </a:spcBef>
                <a:spcAft>
                  <a:spcPts val="0"/>
                </a:spcAft>
                <a:defRPr/>
              </a:pPr>
              <a:r>
                <a:rPr lang="en-US" altLang="zh-CN" b="1">
                  <a:solidFill>
                    <a:schemeClr val="bg1"/>
                  </a:solidFill>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rPr>
                <a:t>×</a:t>
              </a:r>
              <a:endParaRPr lang="zh-CN" altLang="en-US" b="1">
                <a:solidFill>
                  <a:schemeClr val="bg1"/>
                </a:solidFill>
                <a:effectLst>
                  <a:outerShdw blurRad="38100" dist="38100" dir="2700000" algn="tl">
                    <a:srgbClr val="000000">
                      <a:alpha val="43137"/>
                    </a:srgbClr>
                  </a:outerShdw>
                </a:effectLst>
                <a:latin typeface="思源宋体 Heavy" panose="02020900000000000000" pitchFamily="18" charset="-122"/>
                <a:ea typeface="思源宋体 Heavy" panose="02020900000000000000" pitchFamily="18" charset="-122"/>
              </a:endParaRPr>
            </a:p>
          </p:txBody>
        </p:sp>
      </p:grpSp>
      <p:grpSp>
        <p:nvGrpSpPr>
          <p:cNvPr id="58" name="组合 57"/>
          <p:cNvGrpSpPr/>
          <p:nvPr/>
        </p:nvGrpSpPr>
        <p:grpSpPr bwMode="auto">
          <a:xfrm>
            <a:off x="3641725" y="4286250"/>
            <a:ext cx="449263" cy="449263"/>
            <a:chOff x="3625512" y="5491359"/>
            <a:chExt cx="448501" cy="448501"/>
          </a:xfrm>
        </p:grpSpPr>
        <p:sp>
          <p:nvSpPr>
            <p:cNvPr id="53" name="椭圆 5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0744" name="矩形 5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59" name="组合 58"/>
          <p:cNvGrpSpPr/>
          <p:nvPr/>
        </p:nvGrpSpPr>
        <p:grpSpPr bwMode="auto">
          <a:xfrm>
            <a:off x="5313363" y="4286250"/>
            <a:ext cx="449262" cy="449263"/>
            <a:chOff x="3625512" y="5491359"/>
            <a:chExt cx="448501" cy="448501"/>
          </a:xfrm>
        </p:grpSpPr>
        <p:sp>
          <p:nvSpPr>
            <p:cNvPr id="60" name="椭圆 59"/>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0742" name="矩形 60"/>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grpSp>
        <p:nvGrpSpPr>
          <p:cNvPr id="62" name="组合 61"/>
          <p:cNvGrpSpPr/>
          <p:nvPr/>
        </p:nvGrpSpPr>
        <p:grpSpPr bwMode="auto">
          <a:xfrm>
            <a:off x="6905625" y="4286250"/>
            <a:ext cx="447675" cy="449263"/>
            <a:chOff x="3625512" y="5491359"/>
            <a:chExt cx="448501" cy="448501"/>
          </a:xfrm>
        </p:grpSpPr>
        <p:sp>
          <p:nvSpPr>
            <p:cNvPr id="63" name="椭圆 62"/>
            <p:cNvSpPr/>
            <p:nvPr/>
          </p:nvSpPr>
          <p:spPr>
            <a:xfrm>
              <a:off x="3625512" y="5491359"/>
              <a:ext cx="448501" cy="448501"/>
            </a:xfrm>
            <a:prstGeom prst="ellipse">
              <a:avLst/>
            </a:prstGeom>
            <a:solidFill>
              <a:srgbClr val="30C6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思源宋体 Heavy" panose="02020900000000000000" pitchFamily="18" charset="-122"/>
                <a:ea typeface="思源宋体 Heavy" panose="02020900000000000000" pitchFamily="18" charset="-122"/>
              </a:endParaRPr>
            </a:p>
          </p:txBody>
        </p:sp>
        <p:sp>
          <p:nvSpPr>
            <p:cNvPr id="30740" name="矩形 63"/>
            <p:cNvSpPr>
              <a:spLocks noChangeArrowheads="1"/>
            </p:cNvSpPr>
            <p:nvPr/>
          </p:nvSpPr>
          <p:spPr bwMode="auto">
            <a:xfrm>
              <a:off x="3642013" y="5530943"/>
              <a:ext cx="415498" cy="369332"/>
            </a:xfrm>
            <a:prstGeom prst="rect">
              <a:avLst/>
            </a:prstGeom>
            <a:noFill/>
            <a:ln w="9525">
              <a:noFill/>
              <a:miter lim="800000"/>
            </a:ln>
          </p:spPr>
          <p:txBody>
            <a:bodyPr wrap="none">
              <a:spAutoFit/>
            </a:bodyPr>
            <a:lstStyle/>
            <a:p>
              <a:pPr algn="ctr"/>
              <a:r>
                <a:rPr lang="zh-CN" altLang="en-US">
                  <a:solidFill>
                    <a:schemeClr val="bg1"/>
                  </a:solidFill>
                  <a:latin typeface="思源宋体 Heavy"/>
                  <a:ea typeface="思源宋体 Heavy"/>
                  <a:cs typeface="思源宋体 Heavy"/>
                </a:rPr>
                <a:t>√</a:t>
              </a:r>
              <a:endParaRPr lang="zh-CN" altLang="en-US">
                <a:solidFill>
                  <a:schemeClr val="bg1"/>
                </a:solidFill>
                <a:latin typeface="思源宋体 Heavy"/>
                <a:ea typeface="思源宋体 Heavy"/>
                <a:cs typeface="思源宋体 Heavy"/>
              </a:endParaRPr>
            </a:p>
          </p:txBody>
        </p:sp>
      </p:grpSp>
    </p:spTree>
  </p:cSld>
  <p:clrMapOvr>
    <a:masterClrMapping/>
  </p:clrMapOvr>
  <p:transition spd="slow" advTm="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1000"/>
                            </p:stCondLst>
                            <p:childTnLst>
                              <p:par>
                                <p:cTn id="11" presetID="53" presetClass="entr" presetSubtype="16" fill="hold" nodeType="afterEffec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nodeType="afterEffec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3000"/>
                            </p:stCondLst>
                            <p:childTnLst>
                              <p:par>
                                <p:cTn id="21" presetID="53" presetClass="entr" presetSubtype="16" fill="hold" nodeType="afterEffec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3500"/>
                            </p:stCondLst>
                            <p:childTnLst>
                              <p:par>
                                <p:cTn id="27" presetID="22" presetClass="entr" presetSubtype="4" fill="hold" nodeType="afterEffect">
                                  <p:childTnLst>
                                    <p:set>
                                      <p:cBhvr>
                                        <p:cTn id="28" dur="1" fill="hold">
                                          <p:stCondLst>
                                            <p:cond delay="0"/>
                                          </p:stCondLst>
                                        </p:cTn>
                                        <p:tgtEl>
                                          <p:spTgt spid="33"/>
                                        </p:tgtEl>
                                        <p:attrNameLst>
                                          <p:attrName>style.visibility</p:attrName>
                                        </p:attrNameLst>
                                      </p:cBhvr>
                                      <p:to>
                                        <p:strVal val="visible"/>
                                      </p:to>
                                    </p:set>
                                    <p:animEffect transition="in" filter="wipe(down)">
                                      <p:cBhvr>
                                        <p:cTn id="29" dur="750"/>
                                        <p:tgtEl>
                                          <p:spTgt spid="33"/>
                                        </p:tgtEl>
                                      </p:cBhvr>
                                    </p:animEffect>
                                  </p:childTnLst>
                                </p:cTn>
                              </p:par>
                            </p:childTnLst>
                          </p:cTn>
                        </p:par>
                        <p:par>
                          <p:cTn id="30" fill="hold">
                            <p:stCondLst>
                              <p:cond delay="4500"/>
                            </p:stCondLst>
                            <p:childTnLst>
                              <p:par>
                                <p:cTn id="31" presetID="42" presetClass="entr" presetSubtype="0" fill="hold" grpId="0" nodeType="afterEffect">
                                  <p:childTnLst>
                                    <p:set>
                                      <p:cBhvr>
                                        <p:cTn id="32" dur="1" fill="hold">
                                          <p:stCondLst>
                                            <p:cond delay="0"/>
                                          </p:stCondLst>
                                        </p:cTn>
                                        <p:tgtEl>
                                          <p:spTgt spid="27"/>
                                        </p:tgtEl>
                                        <p:attrNameLst>
                                          <p:attrName>style.visibility</p:attrName>
                                        </p:attrNameLst>
                                      </p:cBhvr>
                                      <p:to>
                                        <p:strVal val="visible"/>
                                      </p:to>
                                    </p:set>
                                    <p:animEffect transition="in" filter="fade">
                                      <p:cBhvr>
                                        <p:cTn id="33" dur="1250"/>
                                        <p:tgtEl>
                                          <p:spTgt spid="27"/>
                                        </p:tgtEl>
                                      </p:cBhvr>
                                    </p:animEffect>
                                    <p:anim calcmode="lin" valueType="num">
                                      <p:cBhvr>
                                        <p:cTn id="34" dur="1250" fill="hold"/>
                                        <p:tgtEl>
                                          <p:spTgt spid="27"/>
                                        </p:tgtEl>
                                        <p:attrNameLst>
                                          <p:attrName>ppt_x</p:attrName>
                                        </p:attrNameLst>
                                      </p:cBhvr>
                                      <p:tavLst>
                                        <p:tav tm="0">
                                          <p:val>
                                            <p:strVal val="#ppt_x"/>
                                          </p:val>
                                        </p:tav>
                                        <p:tav tm="100000">
                                          <p:val>
                                            <p:strVal val="#ppt_x"/>
                                          </p:val>
                                        </p:tav>
                                      </p:tavLst>
                                    </p:anim>
                                    <p:anim calcmode="lin" valueType="num">
                                      <p:cBhvr>
                                        <p:cTn id="35" dur="125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6000"/>
                            </p:stCondLst>
                            <p:childTnLst>
                              <p:par>
                                <p:cTn id="37" presetID="42" presetClass="entr" presetSubtype="0" fill="hold" nodeType="afterEffect">
                                  <p:childTnLst>
                                    <p:set>
                                      <p:cBhvr>
                                        <p:cTn id="38" dur="1" fill="hold">
                                          <p:stCondLst>
                                            <p:cond delay="0"/>
                                          </p:stCondLst>
                                        </p:cTn>
                                        <p:tgtEl>
                                          <p:spTgt spid="48"/>
                                        </p:tgtEl>
                                        <p:attrNameLst>
                                          <p:attrName>style.visibility</p:attrName>
                                        </p:attrNameLst>
                                      </p:cBhvr>
                                      <p:to>
                                        <p:strVal val="visible"/>
                                      </p:to>
                                    </p:set>
                                    <p:animEffect transition="in" filter="fade">
                                      <p:cBhvr>
                                        <p:cTn id="39" dur="750"/>
                                        <p:tgtEl>
                                          <p:spTgt spid="48"/>
                                        </p:tgtEl>
                                      </p:cBhvr>
                                    </p:animEffect>
                                    <p:anim calcmode="lin" valueType="num">
                                      <p:cBhvr>
                                        <p:cTn id="40" dur="750" fill="hold"/>
                                        <p:tgtEl>
                                          <p:spTgt spid="48"/>
                                        </p:tgtEl>
                                        <p:attrNameLst>
                                          <p:attrName>ppt_x</p:attrName>
                                        </p:attrNameLst>
                                      </p:cBhvr>
                                      <p:tavLst>
                                        <p:tav tm="0">
                                          <p:val>
                                            <p:strVal val="#ppt_x"/>
                                          </p:val>
                                        </p:tav>
                                        <p:tav tm="100000">
                                          <p:val>
                                            <p:strVal val="#ppt_x"/>
                                          </p:val>
                                        </p:tav>
                                      </p:tavLst>
                                    </p:anim>
                                    <p:anim calcmode="lin" valueType="num">
                                      <p:cBhvr>
                                        <p:cTn id="41" dur="750" fill="hold"/>
                                        <p:tgtEl>
                                          <p:spTgt spid="48"/>
                                        </p:tgtEl>
                                        <p:attrNameLst>
                                          <p:attrName>ppt_y</p:attrName>
                                        </p:attrNameLst>
                                      </p:cBhvr>
                                      <p:tavLst>
                                        <p:tav tm="0">
                                          <p:val>
                                            <p:strVal val="#ppt_y+.1"/>
                                          </p:val>
                                        </p:tav>
                                        <p:tav tm="100000">
                                          <p:val>
                                            <p:strVal val="#ppt_y"/>
                                          </p:val>
                                        </p:tav>
                                      </p:tavLst>
                                    </p:anim>
                                  </p:childTnLst>
                                </p:cTn>
                              </p:par>
                            </p:childTnLst>
                          </p:cTn>
                        </p:par>
                        <p:par>
                          <p:cTn id="42" fill="hold">
                            <p:stCondLst>
                              <p:cond delay="7000"/>
                            </p:stCondLst>
                            <p:childTnLst>
                              <p:par>
                                <p:cTn id="43" presetID="42" presetClass="entr" presetSubtype="0" fill="hold" nodeType="afterEffect">
                                  <p:childTnLst>
                                    <p:set>
                                      <p:cBhvr>
                                        <p:cTn id="44" dur="1" fill="hold">
                                          <p:stCondLst>
                                            <p:cond delay="0"/>
                                          </p:stCondLst>
                                        </p:cTn>
                                        <p:tgtEl>
                                          <p:spTgt spid="41"/>
                                        </p:tgtEl>
                                        <p:attrNameLst>
                                          <p:attrName>style.visibility</p:attrName>
                                        </p:attrNameLst>
                                      </p:cBhvr>
                                      <p:to>
                                        <p:strVal val="visible"/>
                                      </p:to>
                                    </p:set>
                                    <p:animEffect transition="in" filter="fade">
                                      <p:cBhvr>
                                        <p:cTn id="45" dur="750"/>
                                        <p:tgtEl>
                                          <p:spTgt spid="41"/>
                                        </p:tgtEl>
                                      </p:cBhvr>
                                    </p:animEffect>
                                    <p:anim calcmode="lin" valueType="num">
                                      <p:cBhvr>
                                        <p:cTn id="46" dur="750" fill="hold"/>
                                        <p:tgtEl>
                                          <p:spTgt spid="41"/>
                                        </p:tgtEl>
                                        <p:attrNameLst>
                                          <p:attrName>ppt_x</p:attrName>
                                        </p:attrNameLst>
                                      </p:cBhvr>
                                      <p:tavLst>
                                        <p:tav tm="0">
                                          <p:val>
                                            <p:strVal val="#ppt_x"/>
                                          </p:val>
                                        </p:tav>
                                        <p:tav tm="100000">
                                          <p:val>
                                            <p:strVal val="#ppt_x"/>
                                          </p:val>
                                        </p:tav>
                                      </p:tavLst>
                                    </p:anim>
                                    <p:anim calcmode="lin" valueType="num">
                                      <p:cBhvr>
                                        <p:cTn id="47" dur="75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8000"/>
                            </p:stCondLst>
                            <p:childTnLst>
                              <p:par>
                                <p:cTn id="49" presetID="42" presetClass="entr" presetSubtype="0" fill="hold" nodeType="afterEffect">
                                  <p:childTnLst>
                                    <p:set>
                                      <p:cBhvr>
                                        <p:cTn id="50" dur="1" fill="hold">
                                          <p:stCondLst>
                                            <p:cond delay="0"/>
                                          </p:stCondLst>
                                        </p:cTn>
                                        <p:tgtEl>
                                          <p:spTgt spid="43"/>
                                        </p:tgtEl>
                                        <p:attrNameLst>
                                          <p:attrName>style.visibility</p:attrName>
                                        </p:attrNameLst>
                                      </p:cBhvr>
                                      <p:to>
                                        <p:strVal val="visible"/>
                                      </p:to>
                                    </p:set>
                                    <p:animEffect transition="in" filter="fade">
                                      <p:cBhvr>
                                        <p:cTn id="51" dur="750"/>
                                        <p:tgtEl>
                                          <p:spTgt spid="43"/>
                                        </p:tgtEl>
                                      </p:cBhvr>
                                    </p:animEffect>
                                    <p:anim calcmode="lin" valueType="num">
                                      <p:cBhvr>
                                        <p:cTn id="52" dur="750" fill="hold"/>
                                        <p:tgtEl>
                                          <p:spTgt spid="43"/>
                                        </p:tgtEl>
                                        <p:attrNameLst>
                                          <p:attrName>ppt_x</p:attrName>
                                        </p:attrNameLst>
                                      </p:cBhvr>
                                      <p:tavLst>
                                        <p:tav tm="0">
                                          <p:val>
                                            <p:strVal val="#ppt_x"/>
                                          </p:val>
                                        </p:tav>
                                        <p:tav tm="100000">
                                          <p:val>
                                            <p:strVal val="#ppt_x"/>
                                          </p:val>
                                        </p:tav>
                                      </p:tavLst>
                                    </p:anim>
                                    <p:anim calcmode="lin" valueType="num">
                                      <p:cBhvr>
                                        <p:cTn id="53" dur="750" fill="hold"/>
                                        <p:tgtEl>
                                          <p:spTgt spid="43"/>
                                        </p:tgtEl>
                                        <p:attrNameLst>
                                          <p:attrName>ppt_y</p:attrName>
                                        </p:attrNameLst>
                                      </p:cBhvr>
                                      <p:tavLst>
                                        <p:tav tm="0">
                                          <p:val>
                                            <p:strVal val="#ppt_y+.1"/>
                                          </p:val>
                                        </p:tav>
                                        <p:tav tm="100000">
                                          <p:val>
                                            <p:strVal val="#ppt_y"/>
                                          </p:val>
                                        </p:tav>
                                      </p:tavLst>
                                    </p:anim>
                                  </p:childTnLst>
                                </p:cTn>
                              </p:par>
                            </p:childTnLst>
                          </p:cTn>
                        </p:par>
                        <p:par>
                          <p:cTn id="54" fill="hold">
                            <p:stCondLst>
                              <p:cond delay="9000"/>
                            </p:stCondLst>
                            <p:childTnLst>
                              <p:par>
                                <p:cTn id="55" presetID="42" presetClass="entr" presetSubtype="0" fill="hold" nodeType="afterEffect">
                                  <p:childTnLst>
                                    <p:set>
                                      <p:cBhvr>
                                        <p:cTn id="56" dur="1" fill="hold">
                                          <p:stCondLst>
                                            <p:cond delay="0"/>
                                          </p:stCondLst>
                                        </p:cTn>
                                        <p:tgtEl>
                                          <p:spTgt spid="42"/>
                                        </p:tgtEl>
                                        <p:attrNameLst>
                                          <p:attrName>style.visibility</p:attrName>
                                        </p:attrNameLst>
                                      </p:cBhvr>
                                      <p:to>
                                        <p:strVal val="visible"/>
                                      </p:to>
                                    </p:set>
                                    <p:animEffect transition="in" filter="fade">
                                      <p:cBhvr>
                                        <p:cTn id="57" dur="750"/>
                                        <p:tgtEl>
                                          <p:spTgt spid="42"/>
                                        </p:tgtEl>
                                      </p:cBhvr>
                                    </p:animEffect>
                                    <p:anim calcmode="lin" valueType="num">
                                      <p:cBhvr>
                                        <p:cTn id="58" dur="750" fill="hold"/>
                                        <p:tgtEl>
                                          <p:spTgt spid="42"/>
                                        </p:tgtEl>
                                        <p:attrNameLst>
                                          <p:attrName>ppt_x</p:attrName>
                                        </p:attrNameLst>
                                      </p:cBhvr>
                                      <p:tavLst>
                                        <p:tav tm="0">
                                          <p:val>
                                            <p:strVal val="#ppt_x"/>
                                          </p:val>
                                        </p:tav>
                                        <p:tav tm="100000">
                                          <p:val>
                                            <p:strVal val="#ppt_x"/>
                                          </p:val>
                                        </p:tav>
                                      </p:tavLst>
                                    </p:anim>
                                    <p:anim calcmode="lin" valueType="num">
                                      <p:cBhvr>
                                        <p:cTn id="59" dur="750" fill="hold"/>
                                        <p:tgtEl>
                                          <p:spTgt spid="42"/>
                                        </p:tgtEl>
                                        <p:attrNameLst>
                                          <p:attrName>ppt_y</p:attrName>
                                        </p:attrNameLst>
                                      </p:cBhvr>
                                      <p:tavLst>
                                        <p:tav tm="0">
                                          <p:val>
                                            <p:strVal val="#ppt_y+.1"/>
                                          </p:val>
                                        </p:tav>
                                        <p:tav tm="100000">
                                          <p:val>
                                            <p:strVal val="#ppt_y"/>
                                          </p:val>
                                        </p:tav>
                                      </p:tavLst>
                                    </p:anim>
                                  </p:childTnLst>
                                </p:cTn>
                              </p:par>
                            </p:childTnLst>
                          </p:cTn>
                        </p:par>
                        <p:par>
                          <p:cTn id="60" fill="hold">
                            <p:stCondLst>
                              <p:cond delay="10000"/>
                            </p:stCondLst>
                            <p:childTnLst>
                              <p:par>
                                <p:cTn id="61" presetID="23" presetClass="entr" presetSubtype="288" fill="hold" nodeType="afterEffect">
                                  <p:childTnLst>
                                    <p:set>
                                      <p:cBhvr>
                                        <p:cTn id="62" dur="1" fill="hold">
                                          <p:stCondLst>
                                            <p:cond delay="0"/>
                                          </p:stCondLst>
                                        </p:cTn>
                                        <p:tgtEl>
                                          <p:spTgt spid="57"/>
                                        </p:tgtEl>
                                        <p:attrNameLst>
                                          <p:attrName>style.visibility</p:attrName>
                                        </p:attrNameLst>
                                      </p:cBhvr>
                                      <p:to>
                                        <p:strVal val="visible"/>
                                      </p:to>
                                    </p:set>
                                    <p:anim calcmode="lin" valueType="num">
                                      <p:cBhvr>
                                        <p:cTn id="63" dur="500" fill="hold"/>
                                        <p:tgtEl>
                                          <p:spTgt spid="57"/>
                                        </p:tgtEl>
                                        <p:attrNameLst>
                                          <p:attrName>ppt_w</p:attrName>
                                        </p:attrNameLst>
                                      </p:cBhvr>
                                      <p:tavLst>
                                        <p:tav tm="0">
                                          <p:val>
                                            <p:strVal val="4/3*#ppt_w"/>
                                          </p:val>
                                        </p:tav>
                                        <p:tav tm="100000">
                                          <p:val>
                                            <p:strVal val="#ppt_w"/>
                                          </p:val>
                                        </p:tav>
                                      </p:tavLst>
                                    </p:anim>
                                    <p:anim calcmode="lin" valueType="num">
                                      <p:cBhvr>
                                        <p:cTn id="64" dur="500" fill="hold"/>
                                        <p:tgtEl>
                                          <p:spTgt spid="57"/>
                                        </p:tgtEl>
                                        <p:attrNameLst>
                                          <p:attrName>ppt_h</p:attrName>
                                        </p:attrNameLst>
                                      </p:cBhvr>
                                      <p:tavLst>
                                        <p:tav tm="0">
                                          <p:val>
                                            <p:strVal val="4/3*#ppt_h"/>
                                          </p:val>
                                        </p:tav>
                                        <p:tav tm="100000">
                                          <p:val>
                                            <p:strVal val="#ppt_h"/>
                                          </p:val>
                                        </p:tav>
                                      </p:tavLst>
                                    </p:anim>
                                  </p:childTnLst>
                                </p:cTn>
                              </p:par>
                            </p:childTnLst>
                          </p:cTn>
                        </p:par>
                        <p:par>
                          <p:cTn id="65" fill="hold">
                            <p:stCondLst>
                              <p:cond delay="10500"/>
                            </p:stCondLst>
                            <p:childTnLst>
                              <p:par>
                                <p:cTn id="66" presetID="23" presetClass="entr" presetSubtype="288" fill="hold" nodeType="afterEffect">
                                  <p:childTnLst>
                                    <p:set>
                                      <p:cBhvr>
                                        <p:cTn id="67" dur="1" fill="hold">
                                          <p:stCondLst>
                                            <p:cond delay="0"/>
                                          </p:stCondLst>
                                        </p:cTn>
                                        <p:tgtEl>
                                          <p:spTgt spid="58"/>
                                        </p:tgtEl>
                                        <p:attrNameLst>
                                          <p:attrName>style.visibility</p:attrName>
                                        </p:attrNameLst>
                                      </p:cBhvr>
                                      <p:to>
                                        <p:strVal val="visible"/>
                                      </p:to>
                                    </p:set>
                                    <p:anim calcmode="lin" valueType="num">
                                      <p:cBhvr>
                                        <p:cTn id="68" dur="500" fill="hold"/>
                                        <p:tgtEl>
                                          <p:spTgt spid="58"/>
                                        </p:tgtEl>
                                        <p:attrNameLst>
                                          <p:attrName>ppt_w</p:attrName>
                                        </p:attrNameLst>
                                      </p:cBhvr>
                                      <p:tavLst>
                                        <p:tav tm="0">
                                          <p:val>
                                            <p:strVal val="4/3*#ppt_w"/>
                                          </p:val>
                                        </p:tav>
                                        <p:tav tm="100000">
                                          <p:val>
                                            <p:strVal val="#ppt_w"/>
                                          </p:val>
                                        </p:tav>
                                      </p:tavLst>
                                    </p:anim>
                                    <p:anim calcmode="lin" valueType="num">
                                      <p:cBhvr>
                                        <p:cTn id="69" dur="500" fill="hold"/>
                                        <p:tgtEl>
                                          <p:spTgt spid="58"/>
                                        </p:tgtEl>
                                        <p:attrNameLst>
                                          <p:attrName>ppt_h</p:attrName>
                                        </p:attrNameLst>
                                      </p:cBhvr>
                                      <p:tavLst>
                                        <p:tav tm="0">
                                          <p:val>
                                            <p:strVal val="4/3*#ppt_h"/>
                                          </p:val>
                                        </p:tav>
                                        <p:tav tm="100000">
                                          <p:val>
                                            <p:strVal val="#ppt_h"/>
                                          </p:val>
                                        </p:tav>
                                      </p:tavLst>
                                    </p:anim>
                                  </p:childTnLst>
                                </p:cTn>
                              </p:par>
                            </p:childTnLst>
                          </p:cTn>
                        </p:par>
                        <p:par>
                          <p:cTn id="70" fill="hold">
                            <p:stCondLst>
                              <p:cond delay="11000"/>
                            </p:stCondLst>
                            <p:childTnLst>
                              <p:par>
                                <p:cTn id="71" presetID="23" presetClass="entr" presetSubtype="288" fill="hold" nodeType="afterEffect">
                                  <p:childTnLst>
                                    <p:set>
                                      <p:cBhvr>
                                        <p:cTn id="72" dur="1" fill="hold">
                                          <p:stCondLst>
                                            <p:cond delay="0"/>
                                          </p:stCondLst>
                                        </p:cTn>
                                        <p:tgtEl>
                                          <p:spTgt spid="59"/>
                                        </p:tgtEl>
                                        <p:attrNameLst>
                                          <p:attrName>style.visibility</p:attrName>
                                        </p:attrNameLst>
                                      </p:cBhvr>
                                      <p:to>
                                        <p:strVal val="visible"/>
                                      </p:to>
                                    </p:set>
                                    <p:anim calcmode="lin" valueType="num">
                                      <p:cBhvr>
                                        <p:cTn id="73" dur="500" fill="hold"/>
                                        <p:tgtEl>
                                          <p:spTgt spid="59"/>
                                        </p:tgtEl>
                                        <p:attrNameLst>
                                          <p:attrName>ppt_w</p:attrName>
                                        </p:attrNameLst>
                                      </p:cBhvr>
                                      <p:tavLst>
                                        <p:tav tm="0">
                                          <p:val>
                                            <p:strVal val="4/3*#ppt_w"/>
                                          </p:val>
                                        </p:tav>
                                        <p:tav tm="100000">
                                          <p:val>
                                            <p:strVal val="#ppt_w"/>
                                          </p:val>
                                        </p:tav>
                                      </p:tavLst>
                                    </p:anim>
                                    <p:anim calcmode="lin" valueType="num">
                                      <p:cBhvr>
                                        <p:cTn id="74" dur="500" fill="hold"/>
                                        <p:tgtEl>
                                          <p:spTgt spid="59"/>
                                        </p:tgtEl>
                                        <p:attrNameLst>
                                          <p:attrName>ppt_h</p:attrName>
                                        </p:attrNameLst>
                                      </p:cBhvr>
                                      <p:tavLst>
                                        <p:tav tm="0">
                                          <p:val>
                                            <p:strVal val="4/3*#ppt_h"/>
                                          </p:val>
                                        </p:tav>
                                        <p:tav tm="100000">
                                          <p:val>
                                            <p:strVal val="#ppt_h"/>
                                          </p:val>
                                        </p:tav>
                                      </p:tavLst>
                                    </p:anim>
                                  </p:childTnLst>
                                </p:cTn>
                              </p:par>
                            </p:childTnLst>
                          </p:cTn>
                        </p:par>
                        <p:par>
                          <p:cTn id="75" fill="hold">
                            <p:stCondLst>
                              <p:cond delay="11500"/>
                            </p:stCondLst>
                            <p:childTnLst>
                              <p:par>
                                <p:cTn id="76" presetID="23" presetClass="entr" presetSubtype="288" fill="hold" nodeType="afterEffect">
                                  <p:childTnLst>
                                    <p:set>
                                      <p:cBhvr>
                                        <p:cTn id="77" dur="1" fill="hold">
                                          <p:stCondLst>
                                            <p:cond delay="0"/>
                                          </p:stCondLst>
                                        </p:cTn>
                                        <p:tgtEl>
                                          <p:spTgt spid="62"/>
                                        </p:tgtEl>
                                        <p:attrNameLst>
                                          <p:attrName>style.visibility</p:attrName>
                                        </p:attrNameLst>
                                      </p:cBhvr>
                                      <p:to>
                                        <p:strVal val="visible"/>
                                      </p:to>
                                    </p:set>
                                    <p:anim calcmode="lin" valueType="num">
                                      <p:cBhvr>
                                        <p:cTn id="78" dur="500" fill="hold"/>
                                        <p:tgtEl>
                                          <p:spTgt spid="62"/>
                                        </p:tgtEl>
                                        <p:attrNameLst>
                                          <p:attrName>ppt_w</p:attrName>
                                        </p:attrNameLst>
                                      </p:cBhvr>
                                      <p:tavLst>
                                        <p:tav tm="0">
                                          <p:val>
                                            <p:strVal val="4/3*#ppt_w"/>
                                          </p:val>
                                        </p:tav>
                                        <p:tav tm="100000">
                                          <p:val>
                                            <p:strVal val="#ppt_w"/>
                                          </p:val>
                                        </p:tav>
                                      </p:tavLst>
                                    </p:anim>
                                    <p:anim calcmode="lin" valueType="num">
                                      <p:cBhvr>
                                        <p:cTn id="79" dur="500" fill="hold"/>
                                        <p:tgtEl>
                                          <p:spTgt spid="6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www.515ppt.com</Template>
  <TotalTime>0</TotalTime>
  <Words>3500</Words>
  <Application>WPS 演示</Application>
  <PresentationFormat>自定义</PresentationFormat>
  <Paragraphs>335</Paragraphs>
  <Slides>23</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宋体</vt:lpstr>
      <vt:lpstr>Wingdings</vt:lpstr>
      <vt:lpstr>等线 Light</vt:lpstr>
      <vt:lpstr>思源宋体 Heavy</vt:lpstr>
      <vt:lpstr>Times New Roman</vt:lpstr>
      <vt:lpstr>思源宋体 CN Medium</vt:lpstr>
      <vt:lpstr>等线</vt:lpstr>
      <vt:lpstr>Century Gothic</vt:lpstr>
      <vt:lpstr>思源宋体 Heavy</vt:lpstr>
      <vt:lpstr>Arial</vt:lpstr>
      <vt:lpstr>思源宋体 CN Medium</vt:lpstr>
      <vt:lpstr>NumberOnly</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苏州珀菲科特网络科技有限公司</Company>
  <LinksUpToDate>false</LinksUpToDate>
  <SharedDoc>false</SharedDoc>
  <HyperlinksChanged>false</HyperlinksChanged>
  <AppVersion>14.0000</AppVersion>
  <Manager>www.515ppt.com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creator>www.515ppt.com</dc:creator>
  <cp:keywords>更多精品文档，请访问www.515ppt.com</cp:keywords>
  <dc:description>更多精品文档，请访问www.515ppt.com</dc:description>
  <dc:subject>www.515ppt.com</dc:subject>
  <cp:category>www.515ppt.com</cp:category>
  <cp:lastModifiedBy>HW</cp:lastModifiedBy>
  <cp:revision>90</cp:revision>
  <dcterms:created xsi:type="dcterms:W3CDTF">2020-02-05T04:08:00Z</dcterms:created>
  <dcterms:modified xsi:type="dcterms:W3CDTF">2020-02-18T03:53:38Z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eFrom">
    <vt:lpwstr>www.515ppt.com</vt:lpwstr>
  </property>
  <property fmtid="{D5CDD505-2E9C-101B-9397-08002B2CF9AE}" pid="3" name="KSOProductBuildVer">
    <vt:lpwstr>2052-11.1.0.9339</vt:lpwstr>
  </property>
</Properties>
</file>